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  <p:sldId id="265" r:id="rId10"/>
    <p:sldId id="268" r:id="rId11"/>
    <p:sldId id="267" r:id="rId12"/>
    <p:sldId id="262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1/7/2024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Секвенирование</a:t>
            </a:r>
            <a:r>
              <a:rPr lang="ru-RU" dirty="0" smtClean="0"/>
              <a:t> </a:t>
            </a:r>
            <a:r>
              <a:rPr lang="ru-RU" dirty="0" err="1" smtClean="0"/>
              <a:t>ДНК.Методы</a:t>
            </a:r>
            <a:r>
              <a:rPr lang="ru-RU" dirty="0" smtClean="0"/>
              <a:t> </a:t>
            </a:r>
            <a:r>
              <a:rPr lang="ru-RU" dirty="0" err="1" smtClean="0"/>
              <a:t>геномики</a:t>
            </a:r>
            <a:r>
              <a:rPr lang="ru-RU" dirty="0" smtClean="0"/>
              <a:t>, </a:t>
            </a:r>
            <a:r>
              <a:rPr lang="ru-RU" dirty="0" err="1" smtClean="0"/>
              <a:t>транскриптомики</a:t>
            </a:r>
            <a:r>
              <a:rPr lang="ru-RU" dirty="0" smtClean="0"/>
              <a:t>, </a:t>
            </a:r>
            <a:r>
              <a:rPr lang="ru-RU" dirty="0" err="1" smtClean="0"/>
              <a:t>протеомики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3509963"/>
            <a:ext cx="8791575" cy="1967559"/>
          </a:xfrm>
        </p:spPr>
        <p:txBody>
          <a:bodyPr>
            <a:normAutofit fontScale="32500" lnSpcReduction="20000"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Биология 10 класс</a:t>
            </a:r>
          </a:p>
          <a:p>
            <a:pPr algn="r"/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Уварова  Л.А., </a:t>
            </a:r>
          </a:p>
          <a:p>
            <a:pPr algn="r"/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«СОШ № 127»  </a:t>
            </a:r>
            <a:endParaRPr lang="ru-RU" sz="4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5442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Экспрессия генов — процесс, в ходе которого наследственная информация от гена преобразуется в функциональный продукт — РНК или белок. Некоторые этапы экспрессии генов могут регулироваться: это транскрипция, трансляция, </a:t>
            </a:r>
            <a:r>
              <a:rPr lang="ru-RU" dirty="0" err="1"/>
              <a:t>сплайсинг</a:t>
            </a:r>
            <a:r>
              <a:rPr lang="ru-RU" dirty="0"/>
              <a:t> РНК и стадия </a:t>
            </a:r>
            <a:r>
              <a:rPr lang="ru-RU" dirty="0" err="1"/>
              <a:t>посттрансляционных</a:t>
            </a:r>
            <a:r>
              <a:rPr lang="ru-RU"/>
              <a:t> модификаций белков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23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/>
              <a:t>Транскрипто́мика</a:t>
            </a:r>
            <a:r>
              <a:rPr lang="ru-RU" dirty="0" smtClean="0"/>
              <a:t> </a:t>
            </a:r>
            <a:r>
              <a:rPr lang="ru-RU" dirty="0" err="1"/>
              <a:t>одино́чных</a:t>
            </a:r>
            <a:r>
              <a:rPr lang="ru-RU" dirty="0"/>
              <a:t> </a:t>
            </a:r>
            <a:r>
              <a:rPr lang="ru-RU" dirty="0" err="1"/>
              <a:t>кле́ток</a:t>
            </a:r>
            <a:r>
              <a:rPr lang="ru-RU" dirty="0"/>
              <a:t> — область биологических исследований, в которой основным инструментом служат методы количественного анализа экспрессии генов в индивидуальных клетках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Анализ </a:t>
            </a:r>
            <a:r>
              <a:rPr lang="ru-RU" dirty="0" err="1"/>
              <a:t>транскриптомов</a:t>
            </a:r>
            <a:r>
              <a:rPr lang="ru-RU" dirty="0"/>
              <a:t> позволяет выявить различия в экспрессии определённых генов у разных организмов, что может быть особенно полезно для понимания молекулярных основ заболеваний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1660948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Секвенирование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google.com/search?q=%D1%81%D0%B5%D0%BA%D0%B2%D0%B5%D0%BD%D0%B8%D1%80%D0%BE%D0%B2%D0%B0%D0%BD%D0%B8%D0%B5+%D0%B4%D0%BD%D0%BA&amp;source=lmns&amp;tbm=vid&amp;bih=715&amp;biw=1536&amp;hl=ru&amp;sa=X&amp;ved=2ahUKEwjuiJ7yudyBAxVdEBAIHTCODmgQ_AUoAnoECAEQAg#fpstate=ive&amp;vld=cid:9c9f24f7,vid:_</a:t>
            </a:r>
            <a:r>
              <a:rPr lang="en-US" dirty="0" smtClean="0"/>
              <a:t>Owwe1rcmYo,st:0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78849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Геномика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https://www.google.com/search?q=%D0%B3%D0%B5%D0%BD%D0%BE%D0%BC%D0%B8%D0%BA%D0%B0+%D0%B8+%</a:t>
            </a:r>
            <a:r>
              <a:rPr lang="en-US" dirty="0" smtClean="0"/>
              <a:t>D0%BF%D1%80%D0%BE%D1%82%D0%B5%D0%BE%D0%BC%D0%B8%D0%BA%D0%B0&amp;sca_esv=570661384&amp;tbm=vid&amp;sxsrf=AM9HkKkMN_N4wZREbzFNRrI8Pzo2pxjecg:1696426139157&amp;source=lnms&amp;sa=X&amp;ved=2ahUKEwic1KXrv9yBAxUqHBAIHUE_DmMQ_AUoAnoECAMQBA&amp;biw=1536&amp;bih=715&amp;dpr=1.25#fpstate=ive&amp;vld=cid:00d22829,vid:8VW1FUCw4tw,st:0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84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>
                <a:solidFill>
                  <a:schemeClr val="accent3"/>
                </a:solidFill>
              </a:rPr>
              <a:t>Секвени́рование</a:t>
            </a:r>
            <a:r>
              <a:rPr lang="ru-RU" sz="2800" dirty="0">
                <a:solidFill>
                  <a:schemeClr val="accent3"/>
                </a:solidFill>
              </a:rPr>
              <a:t> биополимеров </a:t>
            </a:r>
            <a:r>
              <a:rPr lang="ru-RU" sz="2800" dirty="0"/>
              <a:t>— определение их аминокислотной или нуклеотидной последовательности. В результате </a:t>
            </a:r>
            <a:r>
              <a:rPr lang="ru-RU" sz="2800" dirty="0" err="1"/>
              <a:t>секвенирования</a:t>
            </a:r>
            <a:r>
              <a:rPr lang="ru-RU" sz="2800" dirty="0"/>
              <a:t> получают формальное описание первичной структуры линейной макромолекулы в виде последовательности мономеров в текстовом виде.</a:t>
            </a:r>
          </a:p>
        </p:txBody>
      </p:sp>
    </p:spTree>
    <p:extLst>
      <p:ext uri="{BB962C8B-B14F-4D97-AF65-F5344CB8AC3E}">
        <p14:creationId xmlns:p14="http://schemas.microsoft.com/office/powerpoint/2010/main" val="2951105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Первая рабочая концепция </a:t>
            </a:r>
            <a:r>
              <a:rPr lang="ru-RU" dirty="0" err="1"/>
              <a:t>секвенирования</a:t>
            </a:r>
            <a:r>
              <a:rPr lang="ru-RU" dirty="0"/>
              <a:t> — метод </a:t>
            </a:r>
            <a:r>
              <a:rPr lang="ru-RU" dirty="0" err="1"/>
              <a:t>Сэнгера</a:t>
            </a:r>
            <a:r>
              <a:rPr lang="ru-RU" dirty="0"/>
              <a:t>, также известный как метод обрыва цепи, — была предложена в 1977 году. За это открытие Фредерик </a:t>
            </a:r>
            <a:r>
              <a:rPr lang="ru-RU" dirty="0" err="1"/>
              <a:t>Сэнгер</a:t>
            </a:r>
            <a:r>
              <a:rPr lang="ru-RU" dirty="0"/>
              <a:t> был удостоен Нобелевской премии по химии в 1980 году. Этот метод </a:t>
            </a:r>
            <a:r>
              <a:rPr lang="ru-RU" dirty="0" err="1"/>
              <a:t>секвенирования</a:t>
            </a:r>
            <a:r>
              <a:rPr lang="ru-RU" dirty="0"/>
              <a:t> применялся в течение 40 лет, а его усовершенствование и коммерциализация привели к широкому распространению </a:t>
            </a:r>
            <a:r>
              <a:rPr lang="ru-RU" dirty="0" err="1"/>
              <a:t>секвенирования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334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618518"/>
            <a:ext cx="9905999" cy="5172683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>
                <a:solidFill>
                  <a:schemeClr val="accent3"/>
                </a:solidFill>
              </a:rPr>
              <a:t>Секвенирование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 err="1">
                <a:solidFill>
                  <a:schemeClr val="accent3"/>
                </a:solidFill>
              </a:rPr>
              <a:t>Сэнгера</a:t>
            </a:r>
            <a:r>
              <a:rPr lang="ru-RU" dirty="0">
                <a:solidFill>
                  <a:schemeClr val="accent3"/>
                </a:solidFill>
              </a:rPr>
              <a:t> </a:t>
            </a:r>
            <a:r>
              <a:rPr lang="ru-RU" dirty="0"/>
              <a:t>— метод, при котором используются </a:t>
            </a:r>
            <a:r>
              <a:rPr lang="ru-RU" dirty="0" err="1"/>
              <a:t>олигонуклеотидные</a:t>
            </a:r>
            <a:r>
              <a:rPr lang="ru-RU" dirty="0"/>
              <a:t> </a:t>
            </a:r>
            <a:r>
              <a:rPr lang="ru-RU" dirty="0" err="1"/>
              <a:t>праймеры</a:t>
            </a:r>
            <a:r>
              <a:rPr lang="ru-RU" dirty="0"/>
              <a:t> для поиска определенных областей ДНК. Этот процесс начинается с </a:t>
            </a:r>
            <a:r>
              <a:rPr lang="ru-RU" dirty="0" err="1"/>
              <a:t>деспирализации</a:t>
            </a:r>
            <a:r>
              <a:rPr lang="ru-RU" dirty="0"/>
              <a:t> </a:t>
            </a:r>
            <a:r>
              <a:rPr lang="ru-RU" dirty="0" err="1"/>
              <a:t>двухцепочечной</a:t>
            </a:r>
            <a:r>
              <a:rPr lang="ru-RU" dirty="0"/>
              <a:t> ДНК </a:t>
            </a:r>
            <a:r>
              <a:rPr lang="ru-RU" dirty="0" smtClean="0"/>
              <a:t>. </a:t>
            </a:r>
            <a:r>
              <a:rPr lang="ru-RU" dirty="0"/>
              <a:t>Одна цепочка ДНК является матрицей для синтеза комплементарной цепочки при помощи фермента ДНК-полимеразы. Реакцию с одной и той же цепочкой проводят в четырех разных пробирках, каждая из которых содержит 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— </a:t>
            </a:r>
            <a:r>
              <a:rPr lang="ru-RU" dirty="0" err="1"/>
              <a:t>праймер</a:t>
            </a:r>
            <a:r>
              <a:rPr lang="ru-RU" dirty="0"/>
              <a:t>;</a:t>
            </a:r>
            <a:br>
              <a:rPr lang="ru-RU" dirty="0"/>
            </a:br>
            <a:r>
              <a:rPr lang="ru-RU" dirty="0"/>
              <a:t>— четыре </a:t>
            </a:r>
            <a:r>
              <a:rPr lang="ru-RU" dirty="0" err="1"/>
              <a:t>дезоксинуклеотида</a:t>
            </a:r>
            <a:r>
              <a:rPr lang="ru-RU" dirty="0"/>
              <a:t> (</a:t>
            </a:r>
            <a:r>
              <a:rPr lang="ru-RU" dirty="0" err="1"/>
              <a:t>дезоксиаденозинтрифосфат</a:t>
            </a:r>
            <a:r>
              <a:rPr lang="ru-RU" dirty="0"/>
              <a:t>, </a:t>
            </a:r>
            <a:r>
              <a:rPr lang="ru-RU" dirty="0" err="1"/>
              <a:t>дезоксигуанозинтрифосфат</a:t>
            </a:r>
            <a:r>
              <a:rPr lang="ru-RU" dirty="0"/>
              <a:t>, </a:t>
            </a:r>
            <a:r>
              <a:rPr lang="ru-RU" dirty="0" err="1"/>
              <a:t>дезоксицитидинтрифосфат</a:t>
            </a:r>
            <a:r>
              <a:rPr lang="ru-RU" dirty="0"/>
              <a:t> и </a:t>
            </a:r>
            <a:r>
              <a:rPr lang="ru-RU" dirty="0" err="1"/>
              <a:t>тимидинтрифосфат</a:t>
            </a:r>
            <a:r>
              <a:rPr lang="ru-RU" dirty="0"/>
              <a:t>);</a:t>
            </a:r>
            <a:br>
              <a:rPr lang="ru-RU" dirty="0"/>
            </a:br>
            <a:r>
              <a:rPr lang="ru-RU" dirty="0"/>
              <a:t>— небольшое количество (1 к 100) одного из радиоактивно меченных </a:t>
            </a:r>
            <a:r>
              <a:rPr lang="ru-RU" dirty="0" err="1"/>
              <a:t>дезоксинуклеотидов</a:t>
            </a:r>
            <a:r>
              <a:rPr lang="ru-RU" dirty="0"/>
              <a:t> (для визуализации продуктов реакции).</a:t>
            </a:r>
          </a:p>
        </p:txBody>
      </p:sp>
    </p:spTree>
    <p:extLst>
      <p:ext uri="{BB962C8B-B14F-4D97-AF65-F5344CB8AC3E}">
        <p14:creationId xmlns:p14="http://schemas.microsoft.com/office/powerpoint/2010/main" val="424974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3187" y="2249488"/>
            <a:ext cx="7142452" cy="3541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6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8288" y="2496344"/>
            <a:ext cx="65722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29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3"/>
                </a:solidFill>
              </a:rPr>
              <a:t>Метод дробовика </a:t>
            </a:r>
            <a:r>
              <a:rPr lang="ru-RU" sz="2800" dirty="0"/>
              <a:t>используется для </a:t>
            </a:r>
            <a:r>
              <a:rPr lang="ru-RU" sz="2800" dirty="0" err="1"/>
              <a:t>секвенирования</a:t>
            </a:r>
            <a:r>
              <a:rPr lang="ru-RU" sz="2800" dirty="0"/>
              <a:t> длинных участков ДНК. Суть метода состоит в получении случайной массированной выборки клонированных фрагментов ДНК данного организма, на основе которых восстанавливается исходная последовательность ДНК 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981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 err="1" smtClean="0">
                <a:solidFill>
                  <a:schemeClr val="accent3"/>
                </a:solidFill>
              </a:rPr>
              <a:t>Гено́мика</a:t>
            </a:r>
            <a:r>
              <a:rPr lang="ru-RU" sz="3200" dirty="0" smtClean="0"/>
              <a:t> </a:t>
            </a:r>
            <a:r>
              <a:rPr lang="ru-RU" sz="3200" dirty="0"/>
              <a:t>— раздел молекулярной генетики, посвящённый изучению генома и генов живых организмов, всей совокупности генов организма или значительной их части.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665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>
                <a:solidFill>
                  <a:schemeClr val="accent3"/>
                </a:solidFill>
              </a:rPr>
              <a:t>Протеомика</a:t>
            </a:r>
            <a:r>
              <a:rPr lang="ru-RU" sz="3200" dirty="0"/>
              <a:t> представляет собой исследование белков, которые </a:t>
            </a:r>
            <a:r>
              <a:rPr lang="ru-RU" sz="3200" dirty="0" err="1"/>
              <a:t>экспрессируются</a:t>
            </a:r>
            <a:r>
              <a:rPr lang="ru-RU" sz="3200" dirty="0"/>
              <a:t> в организме или клетке. Эта наука также занимается расшифровкой взаимодействий между белками.</a:t>
            </a:r>
          </a:p>
        </p:txBody>
      </p:sp>
    </p:spTree>
    <p:extLst>
      <p:ext uri="{BB962C8B-B14F-4D97-AF65-F5344CB8AC3E}">
        <p14:creationId xmlns:p14="http://schemas.microsoft.com/office/powerpoint/2010/main" val="3138351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57</TotalTime>
  <Words>227</Words>
  <Application>Microsoft Office PowerPoint</Application>
  <PresentationFormat>Широкоэкранный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Tw Cen MT</vt:lpstr>
      <vt:lpstr>Контур</vt:lpstr>
      <vt:lpstr>Секвенирование ДНК.Методы геномики, транскриптомики, протеомики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Секвенирование</vt:lpstr>
      <vt:lpstr>Геномика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Секвенирование ДНК.Методы геномики, транскриптомики, протеомики</dc:title>
  <dc:creator>Людмила</dc:creator>
  <cp:lastModifiedBy>Людмила</cp:lastModifiedBy>
  <cp:revision>9</cp:revision>
  <dcterms:created xsi:type="dcterms:W3CDTF">2023-10-04T12:59:03Z</dcterms:created>
  <dcterms:modified xsi:type="dcterms:W3CDTF">2024-01-07T15:33:22Z</dcterms:modified>
</cp:coreProperties>
</file>