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5" r:id="rId5"/>
    <p:sldId id="266" r:id="rId6"/>
    <p:sldId id="268" r:id="rId7"/>
    <p:sldId id="267" r:id="rId8"/>
    <p:sldId id="269" r:id="rId9"/>
    <p:sldId id="270" r:id="rId10"/>
    <p:sldId id="317" r:id="rId11"/>
    <p:sldId id="273" r:id="rId12"/>
    <p:sldId id="274" r:id="rId13"/>
    <p:sldId id="275" r:id="rId14"/>
    <p:sldId id="277" r:id="rId15"/>
    <p:sldId id="282" r:id="rId16"/>
    <p:sldId id="289" r:id="rId17"/>
    <p:sldId id="295" r:id="rId18"/>
    <p:sldId id="301" r:id="rId19"/>
    <p:sldId id="316" r:id="rId20"/>
    <p:sldId id="318" r:id="rId21"/>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BB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67" d="100"/>
          <a:sy n="67" d="100"/>
        </p:scale>
        <p:origin x="-124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3079" name="Picture 7" descr="E:\Borders\BackgroundLandscape\GCT00236.wmf"/>
          <p:cNvPicPr>
            <a:picLocks noChangeAspect="1" noChangeArrowheads="1"/>
          </p:cNvPicPr>
          <p:nvPr/>
        </p:nvPicPr>
        <p:blipFill>
          <a:blip r:embed="rId2" cstate="screen">
            <a:extLst>
              <a:ext uri="{28A0092B-C50C-407E-A947-70E740481C1C}">
                <a14:useLocalDpi xmlns:a14="http://schemas.microsoft.com/office/drawing/2010/main" val="0"/>
              </a:ext>
            </a:extLst>
          </a:blip>
          <a:srcRect b="2222"/>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074" name="Rectangle 2"/>
          <p:cNvSpPr>
            <a:spLocks noGrp="1" noChangeArrowheads="1"/>
          </p:cNvSpPr>
          <p:nvPr>
            <p:ph type="ctrTitle"/>
          </p:nvPr>
        </p:nvSpPr>
        <p:spPr>
          <a:xfrm>
            <a:off x="685800" y="381000"/>
            <a:ext cx="7772400" cy="3048000"/>
          </a:xfrm>
        </p:spPr>
        <p:txBody>
          <a:bodyPr/>
          <a:lstStyle>
            <a:lvl1pPr>
              <a:defRPr sz="5400"/>
            </a:lvl1pPr>
          </a:lstStyle>
          <a:p>
            <a:pPr lvl="0"/>
            <a:r>
              <a:rPr lang="ru-RU" noProof="0" smtClean="0"/>
              <a:t>Образец заголовка</a:t>
            </a:r>
            <a:endParaRPr lang="en-US" noProof="0" smtClean="0"/>
          </a:p>
        </p:txBody>
      </p:sp>
      <p:sp>
        <p:nvSpPr>
          <p:cNvPr id="3075" name="Rectangle 3"/>
          <p:cNvSpPr>
            <a:spLocks noGrp="1" noChangeArrowheads="1"/>
          </p:cNvSpPr>
          <p:nvPr>
            <p:ph type="subTitle" idx="1"/>
          </p:nvPr>
        </p:nvSpPr>
        <p:spPr>
          <a:xfrm>
            <a:off x="1219200" y="3581400"/>
            <a:ext cx="6400800" cy="838200"/>
          </a:xfrm>
        </p:spPr>
        <p:txBody>
          <a:bodyPr/>
          <a:lstStyle>
            <a:lvl1pPr marL="0" indent="0" algn="ctr">
              <a:buFontTx/>
              <a:buNone/>
              <a:defRPr/>
            </a:lvl1pPr>
          </a:lstStyle>
          <a:p>
            <a:pPr lvl="0"/>
            <a:r>
              <a:rPr lang="ru-RU" noProof="0" smtClean="0"/>
              <a:t>Образец подзаголовка</a:t>
            </a:r>
            <a:endParaRPr lang="en-US" noProof="0" smtClean="0"/>
          </a:p>
        </p:txBody>
      </p:sp>
      <p:sp>
        <p:nvSpPr>
          <p:cNvPr id="3076" name="Rectangle 4"/>
          <p:cNvSpPr>
            <a:spLocks noGrp="1" noChangeArrowheads="1"/>
          </p:cNvSpPr>
          <p:nvPr>
            <p:ph type="dt" sz="half" idx="2"/>
          </p:nvPr>
        </p:nvSpPr>
        <p:spPr/>
        <p:txBody>
          <a:bodyPr/>
          <a:lstStyle>
            <a:lvl1pPr>
              <a:defRPr/>
            </a:lvl1pPr>
          </a:lstStyle>
          <a:p>
            <a:endParaRPr lang="en-US"/>
          </a:p>
        </p:txBody>
      </p:sp>
      <p:sp>
        <p:nvSpPr>
          <p:cNvPr id="3077" name="Rectangle 5"/>
          <p:cNvSpPr>
            <a:spLocks noGrp="1" noChangeArrowheads="1"/>
          </p:cNvSpPr>
          <p:nvPr>
            <p:ph type="ftr" sz="quarter" idx="3"/>
          </p:nvPr>
        </p:nvSpPr>
        <p:spPr/>
        <p:txBody>
          <a:bodyPr/>
          <a:lstStyle>
            <a:lvl1pPr>
              <a:defRPr/>
            </a:lvl1pPr>
          </a:lstStyle>
          <a:p>
            <a:endParaRPr lang="en-US"/>
          </a:p>
        </p:txBody>
      </p:sp>
      <p:sp>
        <p:nvSpPr>
          <p:cNvPr id="3078" name="Rectangle 6"/>
          <p:cNvSpPr>
            <a:spLocks noGrp="1" noChangeArrowheads="1"/>
          </p:cNvSpPr>
          <p:nvPr>
            <p:ph type="sldNum" sz="quarter" idx="4"/>
          </p:nvPr>
        </p:nvSpPr>
        <p:spPr/>
        <p:txBody>
          <a:bodyPr/>
          <a:lstStyle>
            <a:lvl1pPr>
              <a:defRPr/>
            </a:lvl1pPr>
          </a:lstStyle>
          <a:p>
            <a:fld id="{278F5C0C-CDB2-4E5D-B368-C58E6CABB64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EF3FB41-B273-4CDC-8CB1-E330B830A5CB}" type="slidenum">
              <a:rPr lang="en-US"/>
              <a:pPr/>
              <a:t>‹#›</a:t>
            </a:fld>
            <a:endParaRPr lang="en-US"/>
          </a:p>
        </p:txBody>
      </p:sp>
    </p:spTree>
    <p:extLst>
      <p:ext uri="{BB962C8B-B14F-4D97-AF65-F5344CB8AC3E}">
        <p14:creationId xmlns:p14="http://schemas.microsoft.com/office/powerpoint/2010/main" val="11390861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15100" y="609600"/>
            <a:ext cx="1943100" cy="5486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85800" y="609600"/>
            <a:ext cx="5676900" cy="5486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44403DE4-B6E5-4161-A783-5031970CB949}" type="slidenum">
              <a:rPr lang="en-US"/>
              <a:pPr/>
              <a:t>‹#›</a:t>
            </a:fld>
            <a:endParaRPr lang="en-US"/>
          </a:p>
        </p:txBody>
      </p:sp>
    </p:spTree>
    <p:extLst>
      <p:ext uri="{BB962C8B-B14F-4D97-AF65-F5344CB8AC3E}">
        <p14:creationId xmlns:p14="http://schemas.microsoft.com/office/powerpoint/2010/main" val="60779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ACD82327-BACC-4CD5-AEE5-7D6E04A3B144}" type="slidenum">
              <a:rPr lang="en-US"/>
              <a:pPr/>
              <a:t>‹#›</a:t>
            </a:fld>
            <a:endParaRPr lang="en-US"/>
          </a:p>
        </p:txBody>
      </p:sp>
    </p:spTree>
    <p:extLst>
      <p:ext uri="{BB962C8B-B14F-4D97-AF65-F5344CB8AC3E}">
        <p14:creationId xmlns:p14="http://schemas.microsoft.com/office/powerpoint/2010/main" val="3981395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endParaRPr lang="en-US"/>
          </a:p>
        </p:txBody>
      </p:sp>
      <p:sp>
        <p:nvSpPr>
          <p:cNvPr id="6" name="Номер слайда 5"/>
          <p:cNvSpPr>
            <a:spLocks noGrp="1"/>
          </p:cNvSpPr>
          <p:nvPr>
            <p:ph type="sldNum" sz="quarter" idx="12"/>
          </p:nvPr>
        </p:nvSpPr>
        <p:spPr/>
        <p:txBody>
          <a:bodyPr/>
          <a:lstStyle>
            <a:lvl1pPr>
              <a:defRPr/>
            </a:lvl1pPr>
          </a:lstStyle>
          <a:p>
            <a:fld id="{978A2647-5148-4F7E-B776-DE46877A4295}" type="slidenum">
              <a:rPr lang="en-US"/>
              <a:pPr/>
              <a:t>‹#›</a:t>
            </a:fld>
            <a:endParaRPr lang="en-US"/>
          </a:p>
        </p:txBody>
      </p:sp>
    </p:spTree>
    <p:extLst>
      <p:ext uri="{BB962C8B-B14F-4D97-AF65-F5344CB8AC3E}">
        <p14:creationId xmlns:p14="http://schemas.microsoft.com/office/powerpoint/2010/main" val="1667699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E9DDDFA3-7B78-408F-A9F1-344B16471267}" type="slidenum">
              <a:rPr lang="en-US"/>
              <a:pPr/>
              <a:t>‹#›</a:t>
            </a:fld>
            <a:endParaRPr lang="en-US"/>
          </a:p>
        </p:txBody>
      </p:sp>
    </p:spTree>
    <p:extLst>
      <p:ext uri="{BB962C8B-B14F-4D97-AF65-F5344CB8AC3E}">
        <p14:creationId xmlns:p14="http://schemas.microsoft.com/office/powerpoint/2010/main" val="10927891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endParaRPr lang="en-US"/>
          </a:p>
        </p:txBody>
      </p:sp>
      <p:sp>
        <p:nvSpPr>
          <p:cNvPr id="9" name="Номер слайда 8"/>
          <p:cNvSpPr>
            <a:spLocks noGrp="1"/>
          </p:cNvSpPr>
          <p:nvPr>
            <p:ph type="sldNum" sz="quarter" idx="12"/>
          </p:nvPr>
        </p:nvSpPr>
        <p:spPr/>
        <p:txBody>
          <a:bodyPr/>
          <a:lstStyle>
            <a:lvl1pPr>
              <a:defRPr/>
            </a:lvl1pPr>
          </a:lstStyle>
          <a:p>
            <a:fld id="{7D442866-3728-4416-9D49-F2640A16FBBB}" type="slidenum">
              <a:rPr lang="en-US"/>
              <a:pPr/>
              <a:t>‹#›</a:t>
            </a:fld>
            <a:endParaRPr lang="en-US"/>
          </a:p>
        </p:txBody>
      </p:sp>
    </p:spTree>
    <p:extLst>
      <p:ext uri="{BB962C8B-B14F-4D97-AF65-F5344CB8AC3E}">
        <p14:creationId xmlns:p14="http://schemas.microsoft.com/office/powerpoint/2010/main" val="1625019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endParaRPr lang="en-US"/>
          </a:p>
        </p:txBody>
      </p:sp>
      <p:sp>
        <p:nvSpPr>
          <p:cNvPr id="5" name="Номер слайда 4"/>
          <p:cNvSpPr>
            <a:spLocks noGrp="1"/>
          </p:cNvSpPr>
          <p:nvPr>
            <p:ph type="sldNum" sz="quarter" idx="12"/>
          </p:nvPr>
        </p:nvSpPr>
        <p:spPr/>
        <p:txBody>
          <a:bodyPr/>
          <a:lstStyle>
            <a:lvl1pPr>
              <a:defRPr/>
            </a:lvl1pPr>
          </a:lstStyle>
          <a:p>
            <a:fld id="{F57FA827-4975-4930-820E-610BB7A5C4C5}" type="slidenum">
              <a:rPr lang="en-US"/>
              <a:pPr/>
              <a:t>‹#›</a:t>
            </a:fld>
            <a:endParaRPr lang="en-US"/>
          </a:p>
        </p:txBody>
      </p:sp>
    </p:spTree>
    <p:extLst>
      <p:ext uri="{BB962C8B-B14F-4D97-AF65-F5344CB8AC3E}">
        <p14:creationId xmlns:p14="http://schemas.microsoft.com/office/powerpoint/2010/main" val="28783864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endParaRPr lang="en-US"/>
          </a:p>
        </p:txBody>
      </p:sp>
      <p:sp>
        <p:nvSpPr>
          <p:cNvPr id="4" name="Номер слайда 3"/>
          <p:cNvSpPr>
            <a:spLocks noGrp="1"/>
          </p:cNvSpPr>
          <p:nvPr>
            <p:ph type="sldNum" sz="quarter" idx="12"/>
          </p:nvPr>
        </p:nvSpPr>
        <p:spPr/>
        <p:txBody>
          <a:bodyPr/>
          <a:lstStyle>
            <a:lvl1pPr>
              <a:defRPr/>
            </a:lvl1pPr>
          </a:lstStyle>
          <a:p>
            <a:fld id="{E4BEEB83-1591-4049-B5D1-DFC20377D773}" type="slidenum">
              <a:rPr lang="en-US"/>
              <a:pPr/>
              <a:t>‹#›</a:t>
            </a:fld>
            <a:endParaRPr lang="en-US"/>
          </a:p>
        </p:txBody>
      </p:sp>
    </p:spTree>
    <p:extLst>
      <p:ext uri="{BB962C8B-B14F-4D97-AF65-F5344CB8AC3E}">
        <p14:creationId xmlns:p14="http://schemas.microsoft.com/office/powerpoint/2010/main" val="39276137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CBD0029A-1342-4A5A-8B75-CFF222C07284}" type="slidenum">
              <a:rPr lang="en-US"/>
              <a:pPr/>
              <a:t>‹#›</a:t>
            </a:fld>
            <a:endParaRPr lang="en-US"/>
          </a:p>
        </p:txBody>
      </p:sp>
    </p:spTree>
    <p:extLst>
      <p:ext uri="{BB962C8B-B14F-4D97-AF65-F5344CB8AC3E}">
        <p14:creationId xmlns:p14="http://schemas.microsoft.com/office/powerpoint/2010/main" val="2611374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endParaRPr lang="en-US"/>
          </a:p>
        </p:txBody>
      </p:sp>
      <p:sp>
        <p:nvSpPr>
          <p:cNvPr id="7" name="Номер слайда 6"/>
          <p:cNvSpPr>
            <a:spLocks noGrp="1"/>
          </p:cNvSpPr>
          <p:nvPr>
            <p:ph type="sldNum" sz="quarter" idx="12"/>
          </p:nvPr>
        </p:nvSpPr>
        <p:spPr/>
        <p:txBody>
          <a:bodyPr/>
          <a:lstStyle>
            <a:lvl1pPr>
              <a:defRPr/>
            </a:lvl1pPr>
          </a:lstStyle>
          <a:p>
            <a:fld id="{952C6685-C5F4-4911-9B95-D80AECE2D9E1}" type="slidenum">
              <a:rPr lang="en-US"/>
              <a:pPr/>
              <a:t>‹#›</a:t>
            </a:fld>
            <a:endParaRPr lang="en-US"/>
          </a:p>
        </p:txBody>
      </p:sp>
    </p:spTree>
    <p:extLst>
      <p:ext uri="{BB962C8B-B14F-4D97-AF65-F5344CB8AC3E}">
        <p14:creationId xmlns:p14="http://schemas.microsoft.com/office/powerpoint/2010/main" val="1612831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descr="E:\Borders\BackgroundLandscape\GCT00236.wmf"/>
          <p:cNvPicPr>
            <a:picLocks noChangeAspect="1" noChangeArrowheads="1"/>
          </p:cNvPicPr>
          <p:nvPr/>
        </p:nvPicPr>
        <p:blipFill>
          <a:blip r:embed="rId13" cstate="screen">
            <a:extLst>
              <a:ext uri="{28A0092B-C50C-407E-A947-70E740481C1C}">
                <a14:useLocalDpi xmlns:a14="http://schemas.microsoft.com/office/drawing/2010/main" val="0"/>
              </a:ext>
            </a:extLst>
          </a:blip>
          <a:srcRect b="46765"/>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E:\Borders\BackgroundLandscape\GCT00236.wmf"/>
          <p:cNvPicPr>
            <a:picLocks noChangeAspect="1" noChangeArrowheads="1"/>
          </p:cNvPicPr>
          <p:nvPr/>
        </p:nvPicPr>
        <p:blipFill>
          <a:blip r:embed="rId14" cstate="screen">
            <a:extLst>
              <a:ext uri="{28A0092B-C50C-407E-A947-70E740481C1C}">
                <a14:useLocalDpi xmlns:a14="http://schemas.microsoft.com/office/drawing/2010/main" val="0"/>
              </a:ext>
            </a:extLst>
          </a:blip>
          <a:srcRect l="60834" t="60840" r="20833" b="18518"/>
          <a:stretch>
            <a:fillRect/>
          </a:stretch>
        </p:blipFill>
        <p:spPr bwMode="auto">
          <a:xfrm>
            <a:off x="7467600" y="5410200"/>
            <a:ext cx="1676400" cy="1447800"/>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08871D6B-7329-47D1-B8B0-39EF798CE52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pitchFamily="18" charset="0"/>
        </a:defRPr>
      </a:lvl2pPr>
      <a:lvl3pPr algn="ctr" rtl="0" eaLnBrk="1" fontAlgn="base" hangingPunct="1">
        <a:spcBef>
          <a:spcPct val="0"/>
        </a:spcBef>
        <a:spcAft>
          <a:spcPct val="0"/>
        </a:spcAft>
        <a:defRPr sz="4400">
          <a:solidFill>
            <a:schemeClr val="tx2"/>
          </a:solidFill>
          <a:latin typeface="Times New Roman" pitchFamily="18" charset="0"/>
        </a:defRPr>
      </a:lvl3pPr>
      <a:lvl4pPr algn="ctr" rtl="0" eaLnBrk="1" fontAlgn="base" hangingPunct="1">
        <a:spcBef>
          <a:spcPct val="0"/>
        </a:spcBef>
        <a:spcAft>
          <a:spcPct val="0"/>
        </a:spcAft>
        <a:defRPr sz="4400">
          <a:solidFill>
            <a:schemeClr val="tx2"/>
          </a:solidFill>
          <a:latin typeface="Times New Roman" pitchFamily="18" charset="0"/>
        </a:defRPr>
      </a:lvl4pPr>
      <a:lvl5pPr algn="ctr" rtl="0" eaLnBrk="1" fontAlgn="base" hangingPunct="1">
        <a:spcBef>
          <a:spcPct val="0"/>
        </a:spcBef>
        <a:spcAft>
          <a:spcPct val="0"/>
        </a:spcAft>
        <a:defRPr sz="4400">
          <a:solidFill>
            <a:schemeClr val="tx2"/>
          </a:solidFill>
          <a:latin typeface="Times New Roman" pitchFamily="18" charset="0"/>
        </a:defRPr>
      </a:lvl5pPr>
      <a:lvl6pPr marL="457200" algn="ctr" rtl="0" eaLnBrk="1" fontAlgn="base" hangingPunct="1">
        <a:spcBef>
          <a:spcPct val="0"/>
        </a:spcBef>
        <a:spcAft>
          <a:spcPct val="0"/>
        </a:spcAft>
        <a:defRPr sz="4400">
          <a:solidFill>
            <a:schemeClr val="tx2"/>
          </a:solidFill>
          <a:latin typeface="Times New Roman" pitchFamily="18" charset="0"/>
        </a:defRPr>
      </a:lvl6pPr>
      <a:lvl7pPr marL="914400" algn="ctr" rtl="0" eaLnBrk="1" fontAlgn="base" hangingPunct="1">
        <a:spcBef>
          <a:spcPct val="0"/>
        </a:spcBef>
        <a:spcAft>
          <a:spcPct val="0"/>
        </a:spcAft>
        <a:defRPr sz="4400">
          <a:solidFill>
            <a:schemeClr val="tx2"/>
          </a:solidFill>
          <a:latin typeface="Times New Roman" pitchFamily="18" charset="0"/>
        </a:defRPr>
      </a:lvl7pPr>
      <a:lvl8pPr marL="1371600" algn="ctr" rtl="0" eaLnBrk="1" fontAlgn="base" hangingPunct="1">
        <a:spcBef>
          <a:spcPct val="0"/>
        </a:spcBef>
        <a:spcAft>
          <a:spcPct val="0"/>
        </a:spcAft>
        <a:defRPr sz="4400">
          <a:solidFill>
            <a:schemeClr val="tx2"/>
          </a:solidFill>
          <a:latin typeface="Times New Roman" pitchFamily="18" charset="0"/>
        </a:defRPr>
      </a:lvl8pPr>
      <a:lvl9pPr marL="1828800" algn="ctr" rtl="0" eaLnBrk="1" fontAlgn="base" hangingPunct="1">
        <a:spcBef>
          <a:spcPct val="0"/>
        </a:spcBef>
        <a:spcAft>
          <a:spcPct val="0"/>
        </a:spcAft>
        <a:defRPr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6.xml"/><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5" Type="http://schemas.openxmlformats.org/officeDocument/2006/relationships/image" Target="../media/image28.jpeg"/><Relationship Id="rId4" Type="http://schemas.openxmlformats.org/officeDocument/2006/relationships/image" Target="../media/image27.jpeg"/></Relationships>
</file>

<file path=ppt/slides/_rels/slide18.xml.rels><?xml version="1.0" encoding="UTF-8" standalone="yes"?>
<Relationships xmlns="http://schemas.openxmlformats.org/package/2006/relationships"><Relationship Id="rId3" Type="http://schemas.openxmlformats.org/officeDocument/2006/relationships/image" Target="../media/image30.jpeg"/><Relationship Id="rId7" Type="http://schemas.openxmlformats.org/officeDocument/2006/relationships/image" Target="../media/image34.jpeg"/><Relationship Id="rId2" Type="http://schemas.openxmlformats.org/officeDocument/2006/relationships/image" Target="../media/image29.jpeg"/><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7.xml"/><Relationship Id="rId5" Type="http://schemas.openxmlformats.org/officeDocument/2006/relationships/image" Target="../media/image38.jpeg"/><Relationship Id="rId4" Type="http://schemas.openxmlformats.org/officeDocument/2006/relationships/image" Target="../media/image3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428860" y="785794"/>
            <a:ext cx="6169984" cy="2454836"/>
          </a:xfrm>
        </p:spPr>
        <p:txBody>
          <a:bodyPr/>
          <a:lstStyle/>
          <a:p>
            <a:r>
              <a:rPr lang="ru-RU" sz="4000" b="1" dirty="0" smtClean="0">
                <a:ln>
                  <a:solidFill>
                    <a:srgbClr val="FFC000"/>
                  </a:solidFill>
                </a:ln>
                <a:latin typeface="Arial Nova Cond Light" pitchFamily="34" charset="0"/>
              </a:rPr>
              <a:t>АППЛИКАЦИЯ КАК ВИД ИЗОБРАЗИТЕЛЬНОЙ ДЕЯТЕЛЬНОСТИ</a:t>
            </a:r>
            <a:endParaRPr lang="en-US" sz="4000" b="1" dirty="0">
              <a:ln>
                <a:solidFill>
                  <a:srgbClr val="FFC000"/>
                </a:solidFill>
              </a:ln>
              <a:latin typeface="Arial Nova Cond Light" pitchFamily="34" charset="0"/>
            </a:endParaRPr>
          </a:p>
        </p:txBody>
      </p:sp>
      <p:pic>
        <p:nvPicPr>
          <p:cNvPr id="69635" name="Picture 3" descr="C:\Users\Ириночка\Desktop\pic_140_140_jpg_5_100.jpg"/>
          <p:cNvPicPr>
            <a:picLocks noChangeAspect="1" noChangeArrowheads="1"/>
          </p:cNvPicPr>
          <p:nvPr/>
        </p:nvPicPr>
        <p:blipFill>
          <a:blip r:embed="rId2" cstate="screen"/>
          <a:srcRect/>
          <a:stretch>
            <a:fillRect/>
          </a:stretch>
        </p:blipFill>
        <p:spPr bwMode="auto">
          <a:xfrm>
            <a:off x="214282" y="214290"/>
            <a:ext cx="1778000" cy="1778000"/>
          </a:xfrm>
          <a:prstGeom prst="rect">
            <a:avLst/>
          </a:prstGeom>
          <a:noFill/>
        </p:spPr>
      </p:pic>
      <p:sp>
        <p:nvSpPr>
          <p:cNvPr id="5" name="TextBox 4"/>
          <p:cNvSpPr txBox="1"/>
          <p:nvPr/>
        </p:nvSpPr>
        <p:spPr>
          <a:xfrm>
            <a:off x="2428860" y="357166"/>
            <a:ext cx="6143668" cy="830997"/>
          </a:xfrm>
          <a:prstGeom prst="rect">
            <a:avLst/>
          </a:prstGeom>
          <a:noFill/>
        </p:spPr>
        <p:txBody>
          <a:bodyPr wrap="square" rtlCol="0">
            <a:spAutoFit/>
          </a:bodyPr>
          <a:lstStyle/>
          <a:p>
            <a:pPr algn="ctr"/>
            <a:r>
              <a:rPr lang="ru-RU" b="1" dirty="0" smtClean="0">
                <a:solidFill>
                  <a:srgbClr val="002060"/>
                </a:solidFill>
                <a:latin typeface="Arial Nova Cond Light" pitchFamily="34" charset="0"/>
              </a:rPr>
              <a:t>МАДОУ детский сад №500</a:t>
            </a:r>
          </a:p>
          <a:p>
            <a:pPr algn="ctr"/>
            <a:r>
              <a:rPr lang="ru-RU" b="1" dirty="0" err="1" smtClean="0">
                <a:solidFill>
                  <a:srgbClr val="002060"/>
                </a:solidFill>
                <a:latin typeface="Arial Nova Cond Light" pitchFamily="34" charset="0"/>
              </a:rPr>
              <a:t>г.Новосибирск</a:t>
            </a:r>
            <a:r>
              <a:rPr lang="ru-RU" b="1" dirty="0" smtClean="0">
                <a:solidFill>
                  <a:srgbClr val="002060"/>
                </a:solidFill>
                <a:latin typeface="Arial Nova Cond Light" pitchFamily="34" charset="0"/>
              </a:rPr>
              <a:t> </a:t>
            </a:r>
            <a:endParaRPr lang="ru-RU" b="1" dirty="0">
              <a:solidFill>
                <a:srgbClr val="002060"/>
              </a:solidFill>
              <a:latin typeface="Arial Nova Cond Light" pitchFamily="34" charset="0"/>
            </a:endParaRPr>
          </a:p>
        </p:txBody>
      </p:sp>
      <p:sp>
        <p:nvSpPr>
          <p:cNvPr id="6" name="TextBox 5"/>
          <p:cNvSpPr txBox="1"/>
          <p:nvPr/>
        </p:nvSpPr>
        <p:spPr>
          <a:xfrm>
            <a:off x="5929322" y="3214686"/>
            <a:ext cx="2857520" cy="830997"/>
          </a:xfrm>
          <a:prstGeom prst="rect">
            <a:avLst/>
          </a:prstGeom>
          <a:noFill/>
        </p:spPr>
        <p:txBody>
          <a:bodyPr wrap="square" rtlCol="0">
            <a:spAutoFit/>
          </a:bodyPr>
          <a:lstStyle/>
          <a:p>
            <a:r>
              <a:rPr lang="ru-RU" dirty="0" err="1" smtClean="0"/>
              <a:t>Кугай</a:t>
            </a:r>
            <a:r>
              <a:rPr lang="ru-RU" dirty="0" smtClean="0"/>
              <a:t> С.М.</a:t>
            </a:r>
          </a:p>
          <a:p>
            <a:r>
              <a:rPr lang="ru-RU" dirty="0" smtClean="0"/>
              <a:t>воспитатель</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548680"/>
            <a:ext cx="8856984" cy="2554545"/>
          </a:xfrm>
          <a:prstGeom prst="rect">
            <a:avLst/>
          </a:prstGeom>
        </p:spPr>
        <p:txBody>
          <a:bodyPr wrap="square">
            <a:spAutoFit/>
          </a:bodyPr>
          <a:lstStyle/>
          <a:p>
            <a:r>
              <a:rPr lang="ru-RU" sz="2000" dirty="0"/>
              <a:t>В подготовительной группе продолжаются занятия </a:t>
            </a:r>
            <a:r>
              <a:rPr lang="ru-RU" sz="2000" b="1" dirty="0"/>
              <a:t>сюжетной аппликацией</a:t>
            </a:r>
            <a:r>
              <a:rPr lang="ru-RU" sz="2000" dirty="0"/>
              <a:t>. Новое для детей – это соблюдение последовательности в расположении и наклеивании форм. В отличие от рисунка, в аппликации последовательность расположения и наклеивания форм всегда остаётся строго определённой: сначала общий фон, затем предметы дальнего плана, среднего и переднего. Детям уже понятно, что предметы могут загораживать друг друга, поэтому будут видны частично. Образец в данном случае применяют только для объяснения приёма, а выполнение задания проходит без образца.</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7" y="4005064"/>
            <a:ext cx="3816423" cy="26814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321104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2" descr="https://i.pinimg.com/736x/4f/d7/bf/4fd7bfdb6ec45d16a5a6f4303143a49b--dog-quilts-baby-quilts.jpg"/>
          <p:cNvPicPr>
            <a:picLocks noChangeAspect="1" noChangeArrowheads="1"/>
          </p:cNvPicPr>
          <p:nvPr/>
        </p:nvPicPr>
        <p:blipFill>
          <a:blip r:embed="rId2" cstate="screen"/>
          <a:srcRect/>
          <a:stretch>
            <a:fillRect/>
          </a:stretch>
        </p:blipFill>
        <p:spPr bwMode="auto">
          <a:xfrm>
            <a:off x="971600" y="3351600"/>
            <a:ext cx="2736304" cy="3006357"/>
          </a:xfrm>
          <a:prstGeom prst="round2DiagRect">
            <a:avLst>
              <a:gd name="adj1" fmla="val 16667"/>
              <a:gd name="adj2" fmla="val 0"/>
            </a:avLst>
          </a:prstGeom>
          <a:ln w="88900" cap="sq">
            <a:solidFill>
              <a:srgbClr val="00B050"/>
            </a:solidFill>
            <a:miter lim="800000"/>
          </a:ln>
          <a:effectLst>
            <a:outerShdw blurRad="254000" algn="tl" rotWithShape="0">
              <a:srgbClr val="000000">
                <a:alpha val="43000"/>
              </a:srgbClr>
            </a:outerShdw>
          </a:effectLst>
        </p:spPr>
      </p:pic>
      <p:pic>
        <p:nvPicPr>
          <p:cNvPr id="54276" name="Picture 4" descr="https://i.pinimg.com/originals/24/a7/29/24a729cdd83581a536a3b3133ece0d8c.jpg"/>
          <p:cNvPicPr>
            <a:picLocks noChangeAspect="1" noChangeArrowheads="1"/>
          </p:cNvPicPr>
          <p:nvPr/>
        </p:nvPicPr>
        <p:blipFill>
          <a:blip r:embed="rId3" cstate="screen"/>
          <a:srcRect/>
          <a:stretch>
            <a:fillRect/>
          </a:stretch>
        </p:blipFill>
        <p:spPr bwMode="auto">
          <a:xfrm>
            <a:off x="4286247" y="3429000"/>
            <a:ext cx="3304801" cy="2854779"/>
          </a:xfrm>
          <a:prstGeom prst="rect">
            <a:avLst/>
          </a:prstGeom>
          <a:solidFill>
            <a:srgbClr val="FFFFFF">
              <a:shade val="85000"/>
            </a:srgbClr>
          </a:solidFill>
          <a:ln w="190500" cap="sq">
            <a:solidFill>
              <a:srgbClr val="00B050"/>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5" name="Прямоугольник 4"/>
          <p:cNvSpPr/>
          <p:nvPr/>
        </p:nvSpPr>
        <p:spPr>
          <a:xfrm>
            <a:off x="467545" y="548680"/>
            <a:ext cx="8136904" cy="1631216"/>
          </a:xfrm>
          <a:prstGeom prst="rect">
            <a:avLst/>
          </a:prstGeom>
        </p:spPr>
        <p:txBody>
          <a:bodyPr wrap="square">
            <a:spAutoFit/>
          </a:bodyPr>
          <a:lstStyle/>
          <a:p>
            <a:pPr lvl="0"/>
            <a:r>
              <a:rPr lang="ru-RU" sz="2000" b="1" i="1" dirty="0" smtClean="0">
                <a:solidFill>
                  <a:srgbClr val="C00000"/>
                </a:solidFill>
                <a:latin typeface="Arial Nova Cond Light" pitchFamily="34" charset="0"/>
              </a:rPr>
              <a:t>Аппликация</a:t>
            </a:r>
            <a:r>
              <a:rPr lang="ru-RU" sz="1800" b="1" i="1" dirty="0" smtClean="0">
                <a:solidFill>
                  <a:srgbClr val="C00000"/>
                </a:solidFill>
                <a:latin typeface="Arial Nova Cond Light" pitchFamily="34" charset="0"/>
              </a:rPr>
              <a:t> </a:t>
            </a:r>
            <a:r>
              <a:rPr lang="ru-RU" sz="2000" b="1" i="1" dirty="0" smtClean="0">
                <a:solidFill>
                  <a:srgbClr val="C00000"/>
                </a:solidFill>
                <a:latin typeface="Arial Nova Cond Light" pitchFamily="34" charset="0"/>
              </a:rPr>
              <a:t>из ткани</a:t>
            </a:r>
          </a:p>
          <a:p>
            <a:pPr lvl="0"/>
            <a:r>
              <a:rPr lang="ru-RU" sz="2000" b="1" dirty="0">
                <a:latin typeface="Arial Nova Cond Light" pitchFamily="34" charset="0"/>
              </a:rPr>
              <a:t>Выполнение аппликации из ткани требует определенных навыков. Во-первых, надо уметь резать ткань (ткань труднее резать, чем бумагу); во-вторых. Края у ткани могут осыпаться и осложнять работу.</a:t>
            </a:r>
            <a:r>
              <a:rPr lang="ru-RU" sz="2000" b="1" dirty="0" smtClean="0">
                <a:solidFill>
                  <a:srgbClr val="C00000"/>
                </a:solidFill>
                <a:latin typeface="Arial Nova Cond Light" pitchFamily="34" charset="0"/>
              </a:rPr>
              <a:t> </a:t>
            </a:r>
            <a:endParaRPr lang="ru-RU" sz="2000" b="1" dirty="0">
              <a:solidFill>
                <a:srgbClr val="C00000"/>
              </a:solidFill>
              <a:latin typeface="Arial Nova Cond Light" pitchFamily="34" charset="0"/>
            </a:endParaRPr>
          </a:p>
        </p:txBody>
      </p:sp>
    </p:spTree>
    <p:extLst>
      <p:ext uri="{BB962C8B-B14F-4D97-AF65-F5344CB8AC3E}">
        <p14:creationId xmlns:p14="http://schemas.microsoft.com/office/powerpoint/2010/main" val="1464749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285728"/>
            <a:ext cx="8208912" cy="2862322"/>
          </a:xfrm>
          <a:prstGeom prst="rect">
            <a:avLst/>
          </a:prstGeom>
        </p:spPr>
        <p:txBody>
          <a:bodyPr wrap="square">
            <a:spAutoFit/>
          </a:bodyPr>
          <a:lstStyle/>
          <a:p>
            <a:pPr lvl="0"/>
            <a:r>
              <a:rPr lang="ru-RU" sz="2000" b="1" i="1" dirty="0" smtClean="0">
                <a:solidFill>
                  <a:srgbClr val="C00000"/>
                </a:solidFill>
                <a:latin typeface="Arial Nova Cond Light" pitchFamily="34" charset="0"/>
              </a:rPr>
              <a:t>Аппликация из соломы</a:t>
            </a:r>
          </a:p>
          <a:p>
            <a:r>
              <a:rPr lang="ru-RU" sz="2000" b="1" dirty="0">
                <a:latin typeface="Arial Nova Cond Light" pitchFamily="34" charset="0"/>
              </a:rPr>
              <a:t>Аппликации из соломы необычайно привлекательны, они отливают золотом. Происходит это оттого, что солома имеет глянцевую поверхность и продольно расположенные волокна. </a:t>
            </a:r>
            <a:r>
              <a:rPr lang="ru-RU" sz="2000" b="1" dirty="0" smtClean="0">
                <a:latin typeface="Arial Nova Cond Light" pitchFamily="34" charset="0"/>
              </a:rPr>
              <a:t>Аппликации </a:t>
            </a:r>
            <a:r>
              <a:rPr lang="ru-RU" sz="2000" b="1" dirty="0">
                <a:latin typeface="Arial Nova Cond Light" pitchFamily="34" charset="0"/>
              </a:rPr>
              <a:t>из соломы прекрасно вписываются в интерьеры современных помещений. Сувениры из соломы - приятный подарок. Это могут быть картины, орнаментальные полосы, закладки для книг, шкатулки, рамки</a:t>
            </a:r>
            <a:r>
              <a:rPr lang="ru-RU" sz="2000" b="1" dirty="0" smtClean="0">
                <a:latin typeface="Arial Nova Cond Light" pitchFamily="34" charset="0"/>
              </a:rPr>
              <a:t>.</a:t>
            </a:r>
            <a:endParaRPr lang="ru-RU" sz="2000" b="1" dirty="0">
              <a:latin typeface="Arial Nova Cond Light" pitchFamily="34" charset="0"/>
            </a:endParaRPr>
          </a:p>
          <a:p>
            <a:pPr lvl="0"/>
            <a:endParaRPr lang="ru-RU" sz="2000" b="1" dirty="0">
              <a:solidFill>
                <a:srgbClr val="C00000"/>
              </a:solidFill>
              <a:latin typeface="Arial Nova Cond Light" pitchFamily="34" charset="0"/>
            </a:endParaRPr>
          </a:p>
        </p:txBody>
      </p:sp>
      <p:pic>
        <p:nvPicPr>
          <p:cNvPr id="53250" name="Picture 2" descr="https://ds02.infourok.ru/uploads/ex/04fd/0003394c-3c3ed670/hello_html_m33680525.png"/>
          <p:cNvPicPr>
            <a:picLocks noChangeAspect="1" noChangeArrowheads="1"/>
          </p:cNvPicPr>
          <p:nvPr/>
        </p:nvPicPr>
        <p:blipFill>
          <a:blip r:embed="rId2" cstate="screen"/>
          <a:srcRect l="6250" t="9024" r="6249" b="8875"/>
          <a:stretch>
            <a:fillRect/>
          </a:stretch>
        </p:blipFill>
        <p:spPr bwMode="auto">
          <a:xfrm>
            <a:off x="467544" y="3430116"/>
            <a:ext cx="3992764" cy="2638076"/>
          </a:xfrm>
          <a:prstGeom prst="rect">
            <a:avLst/>
          </a:prstGeom>
          <a:noFill/>
        </p:spPr>
      </p:pic>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7146" y="3152614"/>
            <a:ext cx="3789309"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11838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285852" y="428604"/>
            <a:ext cx="6643734" cy="477054"/>
          </a:xfrm>
          <a:prstGeom prst="rect">
            <a:avLst/>
          </a:prstGeom>
        </p:spPr>
        <p:txBody>
          <a:bodyPr wrap="square">
            <a:spAutoFit/>
          </a:bodyPr>
          <a:lstStyle/>
          <a:p>
            <a:pPr lvl="0" algn="ctr"/>
            <a:r>
              <a:rPr lang="ru-RU" sz="2500" b="1" i="1" dirty="0" smtClean="0">
                <a:solidFill>
                  <a:srgbClr val="C00000"/>
                </a:solidFill>
              </a:rPr>
              <a:t> </a:t>
            </a:r>
            <a:r>
              <a:rPr lang="ru-RU" sz="2500" b="1" i="1" dirty="0" smtClean="0">
                <a:solidFill>
                  <a:srgbClr val="C00000"/>
                </a:solidFill>
                <a:latin typeface="Arial Nova Cond Light" pitchFamily="34" charset="0"/>
              </a:rPr>
              <a:t>Аппликация из засушенных растений</a:t>
            </a:r>
            <a:endParaRPr lang="ru-RU" sz="2500" b="1" dirty="0">
              <a:solidFill>
                <a:srgbClr val="C00000"/>
              </a:solidFill>
            </a:endParaRPr>
          </a:p>
        </p:txBody>
      </p:sp>
      <p:pic>
        <p:nvPicPr>
          <p:cNvPr id="52226" name="Picture 2" descr="https://mamamozhetvse.ru/wp-content/uploads/2016/08/sew42.jpg"/>
          <p:cNvPicPr>
            <a:picLocks noChangeAspect="1" noChangeArrowheads="1"/>
          </p:cNvPicPr>
          <p:nvPr/>
        </p:nvPicPr>
        <p:blipFill>
          <a:blip r:embed="rId2" cstate="screen"/>
          <a:srcRect/>
          <a:stretch>
            <a:fillRect/>
          </a:stretch>
        </p:blipFill>
        <p:spPr bwMode="auto">
          <a:xfrm>
            <a:off x="4500562" y="3630054"/>
            <a:ext cx="2375694" cy="3055142"/>
          </a:xfrm>
          <a:prstGeom prst="rect">
            <a:avLst/>
          </a:prstGeom>
          <a:noFill/>
        </p:spPr>
      </p:pic>
      <p:pic>
        <p:nvPicPr>
          <p:cNvPr id="52228" name="Picture 4" descr="https://cs6.livemaster.ru/storage/a4/2f/d082161b78c184b769ecdf2499ht.jpg"/>
          <p:cNvPicPr>
            <a:picLocks noChangeAspect="1" noChangeArrowheads="1"/>
          </p:cNvPicPr>
          <p:nvPr/>
        </p:nvPicPr>
        <p:blipFill>
          <a:blip r:embed="rId3" cstate="screen"/>
          <a:srcRect/>
          <a:stretch>
            <a:fillRect/>
          </a:stretch>
        </p:blipFill>
        <p:spPr bwMode="auto">
          <a:xfrm>
            <a:off x="1475657" y="3509918"/>
            <a:ext cx="2304256" cy="3195916"/>
          </a:xfrm>
          <a:prstGeom prst="rect">
            <a:avLst/>
          </a:prstGeom>
          <a:noFill/>
        </p:spPr>
      </p:pic>
      <p:sp>
        <p:nvSpPr>
          <p:cNvPr id="4" name="Прямоугольник 3"/>
          <p:cNvSpPr/>
          <p:nvPr/>
        </p:nvSpPr>
        <p:spPr>
          <a:xfrm>
            <a:off x="539552" y="982177"/>
            <a:ext cx="8280920" cy="1938992"/>
          </a:xfrm>
          <a:prstGeom prst="rect">
            <a:avLst/>
          </a:prstGeom>
        </p:spPr>
        <p:txBody>
          <a:bodyPr wrap="square">
            <a:spAutoFit/>
          </a:bodyPr>
          <a:lstStyle/>
          <a:p>
            <a:pPr algn="just"/>
            <a:r>
              <a:rPr lang="ru-RU" sz="2000" b="1" dirty="0">
                <a:latin typeface="Arial Nova Cond Light" pitchFamily="34" charset="0"/>
              </a:rPr>
              <a:t>Природа нам дает неповторимое многообразие красок и совершенство готовых форм. Занятия с природным материалом способствует воспитанию у детей любви к родной природе, бережного к ней отношения. Полезны они еще и потому, что сбор и заготовка природного материала происходит на воздухе.</a:t>
            </a:r>
          </a:p>
        </p:txBody>
      </p:sp>
    </p:spTree>
    <p:extLst>
      <p:ext uri="{BB962C8B-B14F-4D97-AF65-F5344CB8AC3E}">
        <p14:creationId xmlns:p14="http://schemas.microsoft.com/office/powerpoint/2010/main" val="32564680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000496" y="285728"/>
            <a:ext cx="1118832" cy="461665"/>
          </a:xfrm>
          <a:prstGeom prst="rect">
            <a:avLst/>
          </a:prstGeom>
        </p:spPr>
        <p:txBody>
          <a:bodyPr wrap="none">
            <a:spAutoFit/>
          </a:bodyPr>
          <a:lstStyle/>
          <a:p>
            <a:r>
              <a:rPr lang="ru-RU" b="1" i="1" dirty="0" smtClean="0">
                <a:solidFill>
                  <a:srgbClr val="C00000"/>
                </a:solidFill>
                <a:latin typeface="Arial Nova Cond Light" pitchFamily="34" charset="0"/>
              </a:rPr>
              <a:t>Коллаж</a:t>
            </a:r>
            <a:r>
              <a:rPr lang="ru-RU" b="1" dirty="0" smtClean="0">
                <a:solidFill>
                  <a:srgbClr val="C00000"/>
                </a:solidFill>
                <a:latin typeface="Arial Nova Cond Light" pitchFamily="34" charset="0"/>
              </a:rPr>
              <a:t> </a:t>
            </a:r>
            <a:endParaRPr lang="ru-RU" dirty="0">
              <a:latin typeface="Arial Nova Cond Light" pitchFamily="34" charset="0"/>
            </a:endParaRPr>
          </a:p>
        </p:txBody>
      </p:sp>
      <p:pic>
        <p:nvPicPr>
          <p:cNvPr id="50178" name="Picture 2" descr="https://i.pinimg.com/736x/41/57/1e/41571e292409904186a7f8362306579b.jpg"/>
          <p:cNvPicPr>
            <a:picLocks noChangeAspect="1" noChangeArrowheads="1"/>
          </p:cNvPicPr>
          <p:nvPr/>
        </p:nvPicPr>
        <p:blipFill>
          <a:blip r:embed="rId2" cstate="screen"/>
          <a:srcRect/>
          <a:stretch>
            <a:fillRect/>
          </a:stretch>
        </p:blipFill>
        <p:spPr bwMode="auto">
          <a:xfrm>
            <a:off x="2195737" y="3721397"/>
            <a:ext cx="3240359" cy="2848522"/>
          </a:xfrm>
          <a:prstGeom prst="rect">
            <a:avLst/>
          </a:prstGeom>
          <a:noFill/>
        </p:spPr>
      </p:pic>
      <p:sp>
        <p:nvSpPr>
          <p:cNvPr id="4" name="Прямоугольник 3"/>
          <p:cNvSpPr/>
          <p:nvPr/>
        </p:nvSpPr>
        <p:spPr>
          <a:xfrm>
            <a:off x="122058" y="770288"/>
            <a:ext cx="8568952" cy="2554545"/>
          </a:xfrm>
          <a:prstGeom prst="rect">
            <a:avLst/>
          </a:prstGeom>
        </p:spPr>
        <p:txBody>
          <a:bodyPr wrap="square">
            <a:spAutoFit/>
          </a:bodyPr>
          <a:lstStyle/>
          <a:p>
            <a:pPr algn="just"/>
            <a:r>
              <a:rPr lang="ru-RU" sz="2000" b="1" i="1" dirty="0">
                <a:solidFill>
                  <a:srgbClr val="C00000"/>
                </a:solidFill>
                <a:latin typeface="Arial Nova Cond Light" pitchFamily="34" charset="0"/>
              </a:rPr>
              <a:t>Коллаж</a:t>
            </a:r>
            <a:r>
              <a:rPr lang="ru-RU" sz="2000" b="1" dirty="0">
                <a:solidFill>
                  <a:srgbClr val="C00000"/>
                </a:solidFill>
              </a:rPr>
              <a:t> </a:t>
            </a:r>
            <a:r>
              <a:rPr lang="ru-RU" sz="2000" b="1" dirty="0">
                <a:latin typeface="Arial Nova Cond Light" pitchFamily="34" charset="0"/>
              </a:rPr>
              <a:t>(от фр. Со11аgе - </a:t>
            </a:r>
            <a:r>
              <a:rPr lang="ru-RU" sz="2000" b="1" dirty="0" smtClean="0">
                <a:latin typeface="Arial Nova Cond Light" pitchFamily="34" charset="0"/>
              </a:rPr>
              <a:t>приклеивание</a:t>
            </a:r>
            <a:r>
              <a:rPr lang="ru-RU" sz="2000" b="1" dirty="0">
                <a:latin typeface="Arial Nova Cond Light" pitchFamily="34" charset="0"/>
              </a:rPr>
              <a:t>, наклейка) - техника и вид изобразительного искусства, заключается в создании животных и графических произведений путем наклеивания на какую - либо основу, материалов, различных по цвету и фактуре (ткань, веревка, кружево, кожа, бусы, дерево, кора, фольга, металл и др.). </a:t>
            </a:r>
          </a:p>
          <a:p>
            <a:pPr algn="just"/>
            <a:r>
              <a:rPr lang="ru-RU" sz="2000" b="1" dirty="0">
                <a:latin typeface="Arial Nova Cond Light" pitchFamily="34" charset="0"/>
              </a:rPr>
              <a:t>В отличие от аппликации коллаж допускает возможность применения объемных элементов в композиции.</a:t>
            </a:r>
          </a:p>
        </p:txBody>
      </p:sp>
    </p:spTree>
    <p:extLst>
      <p:ext uri="{BB962C8B-B14F-4D97-AF65-F5344CB8AC3E}">
        <p14:creationId xmlns:p14="http://schemas.microsoft.com/office/powerpoint/2010/main" val="208624086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http://stat19.privet.ru/lr/0b16c61bf92ee01dad00c726c6038cdd"/>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4860032" y="928670"/>
            <a:ext cx="3429024" cy="2857520"/>
          </a:xfrm>
          <a:prstGeom prst="rect">
            <a:avLst/>
          </a:prstGeom>
          <a:noFill/>
          <a:ln>
            <a:noFill/>
          </a:ln>
        </p:spPr>
      </p:pic>
      <p:pic>
        <p:nvPicPr>
          <p:cNvPr id="3" name="Рисунок 2" descr="http://s019.radikal.ru/i641/1206/d2/2e8f127db60f.jpg"/>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500034" y="928670"/>
            <a:ext cx="2571768" cy="2357430"/>
          </a:xfrm>
          <a:prstGeom prst="rect">
            <a:avLst/>
          </a:prstGeom>
          <a:noFill/>
          <a:ln>
            <a:noFill/>
          </a:ln>
        </p:spPr>
      </p:pic>
      <p:sp>
        <p:nvSpPr>
          <p:cNvPr id="4" name="Прямоугольник 3"/>
          <p:cNvSpPr/>
          <p:nvPr/>
        </p:nvSpPr>
        <p:spPr>
          <a:xfrm>
            <a:off x="2308920" y="277197"/>
            <a:ext cx="5102223" cy="830997"/>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из цветной бумаги и картона</a:t>
            </a:r>
            <a:endParaRPr lang="ru-RU" b="1" cap="none" spc="0" dirty="0">
              <a:ln w="11430"/>
              <a:solidFill>
                <a:srgbClr val="C00000"/>
              </a:solidFill>
              <a:latin typeface="Arial Nova Cond Light" pitchFamily="34" charset="0"/>
            </a:endParaRPr>
          </a:p>
        </p:txBody>
      </p:sp>
      <p:pic>
        <p:nvPicPr>
          <p:cNvPr id="5" name="Рисунок 4" descr="http://creative.detsky-mir.com/uploads/images/b/3/7/8/2/2f98fd88c3.jpg"/>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1142975" y="3429000"/>
            <a:ext cx="1908169" cy="2857520"/>
          </a:xfrm>
          <a:prstGeom prst="rect">
            <a:avLst/>
          </a:prstGeom>
          <a:noFill/>
          <a:ln>
            <a:noFill/>
          </a:ln>
        </p:spPr>
      </p:pic>
      <p:pic>
        <p:nvPicPr>
          <p:cNvPr id="6" name="Рисунок 5" descr="http://detsky-mir.com/uploads/images/1/f/0/a/2/d56e399f2c.jpg"/>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3929058" y="4077072"/>
            <a:ext cx="2875190" cy="2137986"/>
          </a:xfrm>
          <a:prstGeom prst="rect">
            <a:avLst/>
          </a:prstGeom>
          <a:noFill/>
          <a:ln>
            <a:noFill/>
          </a:ln>
        </p:spPr>
      </p:pic>
    </p:spTree>
    <p:extLst>
      <p:ext uri="{BB962C8B-B14F-4D97-AF65-F5344CB8AC3E}">
        <p14:creationId xmlns:p14="http://schemas.microsoft.com/office/powerpoint/2010/main" val="10617734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4875570"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Аппликация </a:t>
            </a:r>
            <a:r>
              <a:rPr lang="ru-RU" b="1" dirty="0" smtClean="0">
                <a:ln w="11430"/>
                <a:solidFill>
                  <a:srgbClr val="C00000"/>
                </a:solidFill>
                <a:effectLst>
                  <a:outerShdw blurRad="80000" dist="40000" dir="5040000" algn="tl">
                    <a:srgbClr val="000000">
                      <a:alpha val="30000"/>
                    </a:srgbClr>
                  </a:outerShdw>
                </a:effectLst>
                <a:latin typeface="Arial Nova Cond Light" pitchFamily="34" charset="0"/>
              </a:rPr>
              <a:t>(текстильные материалы)</a:t>
            </a:r>
            <a:endParaRPr lang="ru-RU" b="1" cap="none" spc="0" dirty="0">
              <a:ln w="11430"/>
              <a:solidFill>
                <a:srgbClr val="C00000"/>
              </a:solidFill>
              <a:effectLst>
                <a:outerShdw blurRad="80000" dist="40000" dir="5040000" algn="tl">
                  <a:srgbClr val="000000">
                    <a:alpha val="30000"/>
                  </a:srgbClr>
                </a:outerShdw>
              </a:effectLst>
              <a:latin typeface="Arial Nova Cond Light" pitchFamily="34" charset="0"/>
            </a:endParaRPr>
          </a:p>
        </p:txBody>
      </p:sp>
      <p:pic>
        <p:nvPicPr>
          <p:cNvPr id="3" name="Рисунок 2" descr="http://go3.imgsmail.ru/imgpreview?key=41f64887f48a307d&amp;mb=imgdb_preview_523"/>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1714480" y="1142984"/>
            <a:ext cx="2500330" cy="2071702"/>
          </a:xfrm>
          <a:prstGeom prst="rect">
            <a:avLst/>
          </a:prstGeom>
          <a:noFill/>
          <a:ln>
            <a:noFill/>
          </a:ln>
        </p:spPr>
      </p:pic>
      <p:pic>
        <p:nvPicPr>
          <p:cNvPr id="4" name="Рисунок 3" descr="http://podelkidetskie.ru/wp-content/uploads/2013/08/2.png"/>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714348" y="3571876"/>
            <a:ext cx="2714612" cy="1857388"/>
          </a:xfrm>
          <a:prstGeom prst="rect">
            <a:avLst/>
          </a:prstGeom>
          <a:noFill/>
          <a:ln>
            <a:noFill/>
          </a:ln>
        </p:spPr>
      </p:pic>
      <p:pic>
        <p:nvPicPr>
          <p:cNvPr id="5" name="Рисунок 4" descr="http://img0.liveinternet.ru/images/attach/c/2/65/387/65387880_photo173.jpg"/>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5429256" y="1071546"/>
            <a:ext cx="3357586" cy="2286016"/>
          </a:xfrm>
          <a:prstGeom prst="rect">
            <a:avLst/>
          </a:prstGeom>
          <a:noFill/>
          <a:ln>
            <a:noFill/>
          </a:ln>
        </p:spPr>
      </p:pic>
      <p:pic>
        <p:nvPicPr>
          <p:cNvPr id="6" name="Рисунок 5" descr="http://img1.liveinternet.ru/images/attach/c/2/65/387/65387367_8e47251f3d4af963236b8a01ad9abc88_thumb_640.jpg"/>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3857620" y="4214818"/>
            <a:ext cx="3286116" cy="2357454"/>
          </a:xfrm>
          <a:prstGeom prst="rect">
            <a:avLst/>
          </a:prstGeom>
          <a:noFill/>
          <a:ln>
            <a:noFill/>
          </a:ln>
        </p:spPr>
      </p:pic>
    </p:spTree>
    <p:extLst>
      <p:ext uri="{BB962C8B-B14F-4D97-AF65-F5344CB8AC3E}">
        <p14:creationId xmlns:p14="http://schemas.microsoft.com/office/powerpoint/2010/main" val="14402449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6083481"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Аппликация </a:t>
            </a:r>
            <a:r>
              <a:rPr lang="ru-RU" b="1" dirty="0" smtClean="0">
                <a:ln w="11430"/>
                <a:solidFill>
                  <a:srgbClr val="C00000"/>
                </a:solidFill>
                <a:effectLst>
                  <a:outerShdw blurRad="80000" dist="40000" dir="5040000" algn="tl">
                    <a:srgbClr val="000000">
                      <a:alpha val="30000"/>
                    </a:srgbClr>
                  </a:outerShdw>
                </a:effectLst>
                <a:latin typeface="Arial Nova Cond Light" pitchFamily="34" charset="0"/>
              </a:rPr>
              <a:t>из геометрических </a:t>
            </a:r>
            <a:r>
              <a:rPr lang="ru-RU" b="1" cap="none" spc="0" dirty="0" smtClean="0">
                <a:ln w="11430"/>
                <a:solidFill>
                  <a:srgbClr val="C00000"/>
                </a:solidFill>
                <a:effectLst>
                  <a:outerShdw blurRad="80000" dist="40000" dir="5040000" algn="tl">
                    <a:srgbClr val="000000">
                      <a:alpha val="30000"/>
                    </a:srgbClr>
                  </a:outerShdw>
                </a:effectLst>
                <a:latin typeface="Arial Nova Cond Light" pitchFamily="34" charset="0"/>
              </a:rPr>
              <a:t>фигур</a:t>
            </a:r>
            <a:endParaRPr lang="ru-RU" b="1" cap="none" spc="0" dirty="0">
              <a:ln w="11430"/>
              <a:solidFill>
                <a:srgbClr val="C00000"/>
              </a:solidFill>
              <a:effectLst>
                <a:outerShdw blurRad="80000" dist="40000" dir="5040000" algn="tl">
                  <a:srgbClr val="000000">
                    <a:alpha val="30000"/>
                  </a:srgbClr>
                </a:outerShdw>
              </a:effectLst>
              <a:latin typeface="Arial Nova Cond Light" pitchFamily="34" charset="0"/>
            </a:endParaRPr>
          </a:p>
        </p:txBody>
      </p:sp>
      <p:pic>
        <p:nvPicPr>
          <p:cNvPr id="3" name="Рисунок 2" descr="http://ruhandmade.com/uploads/taginator/Feb-2013/podelki_novogodnie_iz_geometricheskih_figur.jpg"/>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642910" y="1196752"/>
            <a:ext cx="2128890" cy="2160786"/>
          </a:xfrm>
          <a:prstGeom prst="rect">
            <a:avLst/>
          </a:prstGeom>
          <a:noFill/>
          <a:ln>
            <a:noFill/>
          </a:ln>
        </p:spPr>
      </p:pic>
      <p:pic>
        <p:nvPicPr>
          <p:cNvPr id="5" name="Рисунок 4" descr="http://luntiki.ru/uploads/images/c/b/9/8/5/4a3e1899cb.jpg"/>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072198" y="1071546"/>
            <a:ext cx="2604258" cy="2069422"/>
          </a:xfrm>
          <a:prstGeom prst="rect">
            <a:avLst/>
          </a:prstGeom>
          <a:noFill/>
          <a:ln>
            <a:noFill/>
          </a:ln>
        </p:spPr>
      </p:pic>
      <p:pic>
        <p:nvPicPr>
          <p:cNvPr id="6" name="Рисунок 5" descr="http://nattik.ru/wp-content/uploads/2010/01/otrew_i_kley4.jpg"/>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000364" y="1340768"/>
            <a:ext cx="2786050" cy="2159646"/>
          </a:xfrm>
          <a:prstGeom prst="rect">
            <a:avLst/>
          </a:prstGeom>
          <a:noFill/>
          <a:ln>
            <a:noFill/>
          </a:ln>
        </p:spPr>
      </p:pic>
      <p:pic>
        <p:nvPicPr>
          <p:cNvPr id="9" name="Рисунок 8" descr="http://luntiki.ru/uploads/images/7/1/f/c/5/8747e3eb05.jpg"/>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3000364" y="3789040"/>
            <a:ext cx="3252561" cy="2572908"/>
          </a:xfrm>
          <a:prstGeom prst="rect">
            <a:avLst/>
          </a:prstGeom>
          <a:noFill/>
          <a:ln>
            <a:noFill/>
          </a:ln>
        </p:spPr>
      </p:pic>
    </p:spTree>
    <p:extLst>
      <p:ext uri="{BB962C8B-B14F-4D97-AF65-F5344CB8AC3E}">
        <p14:creationId xmlns:p14="http://schemas.microsoft.com/office/powerpoint/2010/main" val="315605161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428604"/>
            <a:ext cx="5715040"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из природных материалов</a:t>
            </a:r>
            <a:endParaRPr lang="ru-RU" b="1" cap="none" spc="0" dirty="0">
              <a:ln w="11430"/>
              <a:solidFill>
                <a:srgbClr val="C00000"/>
              </a:solidFill>
              <a:latin typeface="Arial Nova Cond Light" pitchFamily="34" charset="0"/>
            </a:endParaRPr>
          </a:p>
        </p:txBody>
      </p:sp>
      <p:pic>
        <p:nvPicPr>
          <p:cNvPr id="3" name="Picture 2" descr="http://vtemu.by/wp-content/uploads/2014/09/832.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357159" y="1214422"/>
            <a:ext cx="1857388" cy="139304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Технология выполнения аппликации"/>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571736" y="1214422"/>
            <a:ext cx="1746276" cy="20002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img3.imgbb.ru/8/5/8/85810ca45c5a67f9cc92602ad52ee6a8.jpg"/>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3619741" y="3521026"/>
            <a:ext cx="2968483" cy="222636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ttp://062012.imgbb.ru/c/8/6/c8698ad90357c6cbb53b408ff353e67e.jp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428596" y="3573017"/>
            <a:ext cx="2927374" cy="219553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ejka.ru/uploads/images/f/6/c/b/42/0673131f02.jpg"/>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5624193" y="581525"/>
            <a:ext cx="2666988" cy="200024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radugamaster.ru/images/OlgaKrivoryhko/%20%20%20%2028.jpg"/>
          <p:cNvPicPr>
            <a:picLocks noChangeAspect="1" noChangeArrowheads="1"/>
          </p:cNvPicPr>
          <p:nvPr/>
        </p:nvPicPr>
        <p:blipFill>
          <a:blip r:embed="rId7" cstate="screen">
            <a:extLst>
              <a:ext uri="{28A0092B-C50C-407E-A947-70E740481C1C}">
                <a14:useLocalDpi xmlns:a14="http://schemas.microsoft.com/office/drawing/2010/main" val="0"/>
              </a:ext>
            </a:extLst>
          </a:blip>
          <a:srcRect/>
          <a:stretch>
            <a:fillRect/>
          </a:stretch>
        </p:blipFill>
        <p:spPr bwMode="auto">
          <a:xfrm>
            <a:off x="6300192" y="2895387"/>
            <a:ext cx="2412900" cy="21177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1668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428604"/>
            <a:ext cx="6768751" cy="461665"/>
          </a:xfrm>
          <a:prstGeom prst="rect">
            <a:avLst/>
          </a:prstGeom>
          <a:solidFill>
            <a:schemeClr val="bg1"/>
          </a:solid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cap="none" spc="0" dirty="0" smtClean="0">
                <a:ln w="11430"/>
                <a:solidFill>
                  <a:srgbClr val="C00000"/>
                </a:solidFill>
                <a:latin typeface="Arial Nova Cond Light" pitchFamily="34" charset="0"/>
              </a:rPr>
              <a:t>Аппликация из бросового материала</a:t>
            </a:r>
            <a:endParaRPr lang="ru-RU" b="1" cap="none" spc="0" dirty="0">
              <a:ln w="11430"/>
              <a:solidFill>
                <a:srgbClr val="C00000"/>
              </a:solidFill>
              <a:latin typeface="Arial Nova Cond Light" pitchFamily="34" charset="0"/>
            </a:endParaRPr>
          </a:p>
        </p:txBody>
      </p:sp>
      <p:pic>
        <p:nvPicPr>
          <p:cNvPr id="4" name="Picture 2" descr="http://uchisonline.ru/wp-content/uploads/2014/06/75827085098679811.jpg"/>
          <p:cNvPicPr>
            <a:picLocks noChangeAspect="1" noChangeArrowheads="1"/>
          </p:cNvPicPr>
          <p:nvPr/>
        </p:nvPicPr>
        <p:blipFill>
          <a:blip r:embed="rId2" cstate="screen">
            <a:extLst>
              <a:ext uri="{28A0092B-C50C-407E-A947-70E740481C1C}">
                <a14:useLocalDpi xmlns:a14="http://schemas.microsoft.com/office/drawing/2010/main" val="0"/>
              </a:ext>
            </a:extLst>
          </a:blip>
          <a:srcRect/>
          <a:stretch>
            <a:fillRect/>
          </a:stretch>
        </p:blipFill>
        <p:spPr bwMode="auto">
          <a:xfrm>
            <a:off x="214282" y="1071546"/>
            <a:ext cx="2476485" cy="185736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http://cluclu.ru/uploads/images/00/00/03/2011/01/03/9ec99e.jpg"/>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2928926" y="1071546"/>
            <a:ext cx="2476517" cy="185738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http://go1.imgsmail.ru/imgpreview?key=39ef5f0f7f0eb1c9&amp;mb=imgdb_preview_182"/>
          <p:cNvPicPr>
            <a:picLocks noChangeAspect="1" noChangeArrowheads="1"/>
          </p:cNvPicPr>
          <p:nvPr/>
        </p:nvPicPr>
        <p:blipFill>
          <a:blip r:embed="rId4" cstate="screen">
            <a:extLst>
              <a:ext uri="{28A0092B-C50C-407E-A947-70E740481C1C}">
                <a14:useLocalDpi xmlns:a14="http://schemas.microsoft.com/office/drawing/2010/main" val="0"/>
              </a:ext>
            </a:extLst>
          </a:blip>
          <a:srcRect/>
          <a:stretch>
            <a:fillRect/>
          </a:stretch>
        </p:blipFill>
        <p:spPr bwMode="auto">
          <a:xfrm>
            <a:off x="500035" y="3246107"/>
            <a:ext cx="3325434" cy="284601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ped-kopilka.ru/upload/blogs/2017_3a2b1205da6505d8464cea46c1fb68d9.jpg.jpg"/>
          <p:cNvPicPr>
            <a:picLocks noChangeAspect="1" noChangeArrowheads="1"/>
          </p:cNvPicPr>
          <p:nvPr/>
        </p:nvPicPr>
        <p:blipFill>
          <a:blip r:embed="rId5" cstate="screen">
            <a:extLst>
              <a:ext uri="{28A0092B-C50C-407E-A947-70E740481C1C}">
                <a14:useLocalDpi xmlns:a14="http://schemas.microsoft.com/office/drawing/2010/main" val="0"/>
              </a:ext>
            </a:extLst>
          </a:blip>
          <a:srcRect/>
          <a:stretch>
            <a:fillRect/>
          </a:stretch>
        </p:blipFill>
        <p:spPr bwMode="auto">
          <a:xfrm>
            <a:off x="5122701" y="3068960"/>
            <a:ext cx="2711523" cy="24479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0501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980728"/>
            <a:ext cx="7758608" cy="3539430"/>
          </a:xfrm>
          <a:prstGeom prst="rect">
            <a:avLst/>
          </a:prstGeom>
        </p:spPr>
        <p:txBody>
          <a:bodyPr wrap="square">
            <a:spAutoFit/>
          </a:bodyPr>
          <a:lstStyle/>
          <a:p>
            <a:r>
              <a:rPr lang="ru-RU" sz="2800" b="1" i="1" dirty="0">
                <a:latin typeface="Arial Nova Cond Light" pitchFamily="34" charset="0"/>
              </a:rPr>
              <a:t>Аппликация (от латинского </a:t>
            </a:r>
            <a:r>
              <a:rPr lang="ru-RU" sz="2800" b="1" i="1" dirty="0" err="1">
                <a:latin typeface="Arial Nova Cond Light" pitchFamily="34" charset="0"/>
              </a:rPr>
              <a:t>applicatio</a:t>
            </a:r>
            <a:r>
              <a:rPr lang="ru-RU" sz="2800" b="1" i="1" dirty="0">
                <a:latin typeface="Arial Nova Cond Light" pitchFamily="34" charset="0"/>
              </a:rPr>
              <a:t> - накладывание) - это способ создания художественных изображений из различных форм, фигур, вырезанных из какого-либо материала и наклеенных или нашитых на соответствующий фон. </a:t>
            </a:r>
          </a:p>
          <a:p>
            <a:endParaRPr lang="ru-RU" sz="2800" b="1" i="1" dirty="0"/>
          </a:p>
        </p:txBody>
      </p:sp>
    </p:spTree>
    <p:extLst>
      <p:ext uri="{BB962C8B-B14F-4D97-AF65-F5344CB8AC3E}">
        <p14:creationId xmlns:p14="http://schemas.microsoft.com/office/powerpoint/2010/main" val="2685242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sz="3200" b="1" i="1" dirty="0" smtClean="0"/>
              <a:t>«Чтобы воспитать человека думающим и </a:t>
            </a:r>
            <a:r>
              <a:rPr lang="ru-RU" sz="3200" b="1" i="1" dirty="0" err="1" smtClean="0"/>
              <a:t>чувчствующим</a:t>
            </a:r>
            <a:r>
              <a:rPr lang="ru-RU" sz="3200" b="1" i="1" dirty="0"/>
              <a:t>,</a:t>
            </a:r>
            <a:r>
              <a:rPr lang="ru-RU" sz="3200" b="1" i="1" dirty="0" smtClean="0"/>
              <a:t> </a:t>
            </a:r>
            <a:r>
              <a:rPr lang="ru-RU" sz="3200" b="1" i="1" dirty="0"/>
              <a:t>е</a:t>
            </a:r>
            <a:r>
              <a:rPr lang="ru-RU" sz="3200" b="1" i="1" dirty="0" smtClean="0"/>
              <a:t>го </a:t>
            </a:r>
            <a:r>
              <a:rPr lang="ru-RU" sz="3200" b="1" i="1" dirty="0" err="1" smtClean="0"/>
              <a:t>следует,прежде</a:t>
            </a:r>
            <a:r>
              <a:rPr lang="ru-RU" sz="3200" b="1" i="1" dirty="0" smtClean="0"/>
              <a:t> всего воспитать эстетически.»</a:t>
            </a:r>
            <a:br>
              <a:rPr lang="ru-RU" sz="3200" b="1" i="1" dirty="0" smtClean="0"/>
            </a:br>
            <a:r>
              <a:rPr lang="ru-RU" sz="3200" dirty="0" smtClean="0"/>
              <a:t>                                        Фридрих Шиллер</a:t>
            </a:r>
            <a:endParaRPr lang="ru-RU" sz="3200" dirty="0"/>
          </a:p>
        </p:txBody>
      </p:sp>
      <p:sp>
        <p:nvSpPr>
          <p:cNvPr id="3" name="Подзаголовок 2"/>
          <p:cNvSpPr>
            <a:spLocks noGrp="1"/>
          </p:cNvSpPr>
          <p:nvPr>
            <p:ph type="subTitle" idx="1"/>
          </p:nvPr>
        </p:nvSpPr>
        <p:spPr/>
        <p:txBody>
          <a:bodyPr/>
          <a:lstStyle/>
          <a:p>
            <a:r>
              <a:rPr lang="ru-RU" b="1" dirty="0" smtClean="0">
                <a:solidFill>
                  <a:srgbClr val="002060"/>
                </a:solidFill>
              </a:rPr>
              <a:t>Спасибо за внимание</a:t>
            </a:r>
            <a:endParaRPr lang="ru-RU" b="1" dirty="0">
              <a:solidFill>
                <a:srgbClr val="002060"/>
              </a:solidFill>
            </a:endParaRPr>
          </a:p>
        </p:txBody>
      </p:sp>
    </p:spTree>
    <p:extLst>
      <p:ext uri="{BB962C8B-B14F-4D97-AF65-F5344CB8AC3E}">
        <p14:creationId xmlns:p14="http://schemas.microsoft.com/office/powerpoint/2010/main" val="34311614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s://i.pinimg.com/736x/9e/8c/6a/9e8c6ac9bd8ff92e21a7b3969270739b.jpg"/>
          <p:cNvPicPr>
            <a:picLocks noChangeAspect="1" noChangeArrowheads="1"/>
          </p:cNvPicPr>
          <p:nvPr/>
        </p:nvPicPr>
        <p:blipFill>
          <a:blip r:embed="rId2" cstate="screen"/>
          <a:srcRect/>
          <a:stretch>
            <a:fillRect/>
          </a:stretch>
        </p:blipFill>
        <p:spPr bwMode="auto">
          <a:xfrm>
            <a:off x="428596" y="3553857"/>
            <a:ext cx="1733009" cy="2309893"/>
          </a:xfrm>
          <a:prstGeom prst="rect">
            <a:avLst/>
          </a:prstGeom>
          <a:noFill/>
        </p:spPr>
      </p:pic>
      <p:sp>
        <p:nvSpPr>
          <p:cNvPr id="4" name="TextBox 3"/>
          <p:cNvSpPr txBox="1"/>
          <p:nvPr/>
        </p:nvSpPr>
        <p:spPr>
          <a:xfrm>
            <a:off x="187827" y="6047335"/>
            <a:ext cx="2214546"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предметная аппликация</a:t>
            </a:r>
            <a:endParaRPr lang="ru-RU" sz="1600" b="1" dirty="0">
              <a:solidFill>
                <a:srgbClr val="002060"/>
              </a:solidFill>
              <a:latin typeface="Arial Nova Cond Light" pitchFamily="34" charset="0"/>
            </a:endParaRPr>
          </a:p>
        </p:txBody>
      </p:sp>
      <p:pic>
        <p:nvPicPr>
          <p:cNvPr id="66564" name="Picture 4" descr="https://ds05.infourok.ru/uploads/ex/00c7/00133aa6-2df9162c/hello_html_6ed9aefa.jpg"/>
          <p:cNvPicPr>
            <a:picLocks noChangeAspect="1" noChangeArrowheads="1"/>
          </p:cNvPicPr>
          <p:nvPr/>
        </p:nvPicPr>
        <p:blipFill>
          <a:blip r:embed="rId3" cstate="screen"/>
          <a:srcRect/>
          <a:stretch>
            <a:fillRect/>
          </a:stretch>
        </p:blipFill>
        <p:spPr bwMode="auto">
          <a:xfrm>
            <a:off x="2428860" y="3553857"/>
            <a:ext cx="2786082" cy="2000264"/>
          </a:xfrm>
          <a:prstGeom prst="rect">
            <a:avLst/>
          </a:prstGeom>
          <a:noFill/>
        </p:spPr>
      </p:pic>
      <p:sp>
        <p:nvSpPr>
          <p:cNvPr id="6" name="TextBox 5"/>
          <p:cNvSpPr txBox="1"/>
          <p:nvPr/>
        </p:nvSpPr>
        <p:spPr>
          <a:xfrm>
            <a:off x="2333436" y="5694473"/>
            <a:ext cx="2857520"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сюжетно-тематическая аппликация</a:t>
            </a:r>
            <a:endParaRPr lang="ru-RU" sz="1600" b="1" dirty="0">
              <a:solidFill>
                <a:srgbClr val="002060"/>
              </a:solidFill>
              <a:latin typeface="Arial Nova Cond Light" pitchFamily="34" charset="0"/>
            </a:endParaRPr>
          </a:p>
        </p:txBody>
      </p:sp>
      <p:pic>
        <p:nvPicPr>
          <p:cNvPr id="66566" name="Picture 6" descr="https://fsd.multiurok.ru/html/2017/08/22/s_599c459e3023a/675912_6.jpeg"/>
          <p:cNvPicPr>
            <a:picLocks noChangeAspect="1" noChangeArrowheads="1"/>
          </p:cNvPicPr>
          <p:nvPr/>
        </p:nvPicPr>
        <p:blipFill>
          <a:blip r:embed="rId4" cstate="screen"/>
          <a:srcRect/>
          <a:stretch>
            <a:fillRect/>
          </a:stretch>
        </p:blipFill>
        <p:spPr bwMode="auto">
          <a:xfrm>
            <a:off x="5796136" y="3410981"/>
            <a:ext cx="2120389" cy="2143140"/>
          </a:xfrm>
          <a:prstGeom prst="rect">
            <a:avLst/>
          </a:prstGeom>
          <a:noFill/>
        </p:spPr>
      </p:pic>
      <p:sp>
        <p:nvSpPr>
          <p:cNvPr id="8" name="TextBox 7"/>
          <p:cNvSpPr txBox="1"/>
          <p:nvPr/>
        </p:nvSpPr>
        <p:spPr>
          <a:xfrm>
            <a:off x="5110910" y="5849483"/>
            <a:ext cx="2214578" cy="338554"/>
          </a:xfrm>
          <a:prstGeom prst="rect">
            <a:avLst/>
          </a:prstGeom>
          <a:noFill/>
        </p:spPr>
        <p:txBody>
          <a:bodyPr wrap="square" rtlCol="0">
            <a:spAutoFit/>
          </a:bodyPr>
          <a:lstStyle/>
          <a:p>
            <a:r>
              <a:rPr lang="ru-RU" sz="1600" b="1" dirty="0" smtClean="0">
                <a:solidFill>
                  <a:srgbClr val="002060"/>
                </a:solidFill>
                <a:latin typeface="Arial Nova Cond Light" pitchFamily="34" charset="0"/>
              </a:rPr>
              <a:t>декоративная аппликация</a:t>
            </a:r>
            <a:endParaRPr lang="ru-RU" sz="1600" b="1" dirty="0">
              <a:solidFill>
                <a:srgbClr val="002060"/>
              </a:solidFill>
              <a:latin typeface="Arial Nova Cond Light" pitchFamily="34" charset="0"/>
            </a:endParaRPr>
          </a:p>
        </p:txBody>
      </p:sp>
      <p:sp>
        <p:nvSpPr>
          <p:cNvPr id="3" name="Прямоугольник 2"/>
          <p:cNvSpPr/>
          <p:nvPr/>
        </p:nvSpPr>
        <p:spPr>
          <a:xfrm>
            <a:off x="440601" y="260648"/>
            <a:ext cx="8463884" cy="3293209"/>
          </a:xfrm>
          <a:prstGeom prst="rect">
            <a:avLst/>
          </a:prstGeom>
        </p:spPr>
        <p:txBody>
          <a:bodyPr wrap="square">
            <a:spAutoFit/>
          </a:bodyPr>
          <a:lstStyle/>
          <a:p>
            <a:r>
              <a:rPr lang="ru-RU" sz="1600" b="1" i="1" u="sng" dirty="0">
                <a:solidFill>
                  <a:srgbClr val="C00000"/>
                </a:solidFill>
                <a:latin typeface="Arial Nova Cond Light" pitchFamily="34" charset="0"/>
              </a:rPr>
              <a:t>В предметной</a:t>
            </a:r>
            <a:r>
              <a:rPr lang="ru-RU" sz="1600" b="1" i="1" dirty="0">
                <a:latin typeface="Arial Nova Cond Light" pitchFamily="34" charset="0"/>
              </a:rPr>
              <a:t> </a:t>
            </a:r>
            <a:r>
              <a:rPr lang="ru-RU" sz="1600" b="1" dirty="0">
                <a:latin typeface="Arial Nova Cond Light" pitchFamily="34" charset="0"/>
              </a:rPr>
              <a:t>аппликации дети овладевают умением вырезать из бумаги и наклеивать на фон отдельные предметные изображения, которые в силу специфики деятельности передают несколько обобщенный, даже условный образ окружающих предметов или их отображений в игрушках, картинках, образцах народного искусства </a:t>
            </a:r>
          </a:p>
          <a:p>
            <a:r>
              <a:rPr lang="ru-RU" sz="1600" b="1" i="1" u="sng" dirty="0">
                <a:solidFill>
                  <a:srgbClr val="C00000"/>
                </a:solidFill>
                <a:latin typeface="Arial Nova Cond Light" pitchFamily="34" charset="0"/>
              </a:rPr>
              <a:t>Сюжетно-тематическая</a:t>
            </a:r>
            <a:r>
              <a:rPr lang="ru-RU" sz="1600" b="1" i="1" u="sng" dirty="0">
                <a:latin typeface="Arial Nova Cond Light" pitchFamily="34" charset="0"/>
              </a:rPr>
              <a:t> </a:t>
            </a:r>
            <a:r>
              <a:rPr lang="ru-RU" sz="1600" b="1" dirty="0">
                <a:latin typeface="Arial Nova Cond Light" pitchFamily="34" charset="0"/>
              </a:rPr>
              <a:t>аппликация предполагает наличие умения вырезать и наклеивать различные предметы во взаимосвязи в соответствии с темой или сюжетом (“цыпленок клюет зерна”, “рыбки плавают в аквариуме”).</a:t>
            </a:r>
          </a:p>
          <a:p>
            <a:r>
              <a:rPr lang="ru-RU" sz="1600" b="1" i="1" u="sng" dirty="0">
                <a:solidFill>
                  <a:srgbClr val="C00000"/>
                </a:solidFill>
                <a:latin typeface="Arial Nova Cond Light" pitchFamily="34" charset="0"/>
              </a:rPr>
              <a:t>Декоративная</a:t>
            </a:r>
            <a:r>
              <a:rPr lang="ru-RU" sz="1600" b="1" i="1" dirty="0">
                <a:solidFill>
                  <a:srgbClr val="C00000"/>
                </a:solidFill>
                <a:latin typeface="Arial Nova Cond Light" pitchFamily="34" charset="0"/>
              </a:rPr>
              <a:t> </a:t>
            </a:r>
            <a:r>
              <a:rPr lang="ru-RU" sz="1600" b="1" dirty="0">
                <a:latin typeface="Arial Nova Cond Light" pitchFamily="34" charset="0"/>
              </a:rPr>
              <a:t>аппликация вид орнаментальной деятельности, во время которой дети овладевают умением вырезать и объединять различные элементы украшения (геометрические, растительные формы, обобщенные фигуры птиц, животных, человека) по законам ритма симметрии, используя яркие цветовые сопоставления. </a:t>
            </a:r>
          </a:p>
        </p:txBody>
      </p:sp>
    </p:spTree>
    <p:extLst>
      <p:ext uri="{BB962C8B-B14F-4D97-AF65-F5344CB8AC3E}">
        <p14:creationId xmlns:p14="http://schemas.microsoft.com/office/powerpoint/2010/main" val="2767233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764704"/>
            <a:ext cx="7772400" cy="5616624"/>
          </a:xfrm>
        </p:spPr>
        <p:txBody>
          <a:bodyPr/>
          <a:lstStyle/>
          <a:p>
            <a:pPr lvl="0" algn="l"/>
            <a:r>
              <a:rPr lang="ru-RU" sz="2000" b="1" dirty="0" smtClean="0">
                <a:solidFill>
                  <a:srgbClr val="FF0000"/>
                </a:solidFill>
                <a:latin typeface="Arial Nova Cond Light" pitchFamily="34" charset="0"/>
              </a:rPr>
              <a:t>В обучении аппликации решаются следующие задачи:</a:t>
            </a:r>
            <a:br>
              <a:rPr lang="ru-RU" sz="2000" b="1" dirty="0" smtClean="0">
                <a:solidFill>
                  <a:srgbClr val="FF0000"/>
                </a:solidFill>
                <a:latin typeface="Arial Nova Cond Light" pitchFamily="34" charset="0"/>
              </a:rPr>
            </a:br>
            <a:r>
              <a:rPr lang="ru-RU" sz="2000" b="1" dirty="0" smtClean="0">
                <a:solidFill>
                  <a:srgbClr val="FF0000"/>
                </a:solidFill>
                <a:latin typeface="Arial Nova Cond Light" pitchFamily="34" charset="0"/>
              </a:rPr>
              <a:t/>
            </a:r>
            <a:br>
              <a:rPr lang="ru-RU" sz="2000" b="1" dirty="0" smtClean="0">
                <a:solidFill>
                  <a:srgbClr val="FF0000"/>
                </a:solidFill>
                <a:latin typeface="Arial Nova Cond Light" pitchFamily="34" charset="0"/>
              </a:rPr>
            </a:br>
            <a:r>
              <a:rPr lang="ru-RU" sz="2000" b="1" dirty="0">
                <a:latin typeface="Arial Nova Cond Light" pitchFamily="34" charset="0"/>
              </a:rPr>
              <a:t>- </a:t>
            </a:r>
            <a:r>
              <a:rPr lang="ru-RU" sz="2000" b="1" dirty="0" smtClean="0">
                <a:latin typeface="Arial Nova Cond Light" pitchFamily="34" charset="0"/>
              </a:rPr>
              <a:t>  составлять </a:t>
            </a:r>
            <a:r>
              <a:rPr lang="ru-RU" sz="2000" b="1" dirty="0">
                <a:latin typeface="Arial Nova Cond Light" pitchFamily="34" charset="0"/>
              </a:rPr>
              <a:t>декоративный узор из различных геометрических форм и растительных (листок, цветок) деталей, располагая их в определенном ритме на картонной или тканевой основе различной формы;</a:t>
            </a:r>
            <a:br>
              <a:rPr lang="ru-RU" sz="2000" b="1" dirty="0">
                <a:latin typeface="Arial Nova Cond Light" pitchFamily="34" charset="0"/>
              </a:rPr>
            </a:br>
            <a:r>
              <a:rPr lang="ru-RU" sz="2000" b="1" dirty="0">
                <a:latin typeface="Arial Nova Cond Light" pitchFamily="34" charset="0"/>
              </a:rPr>
              <a:t>- </a:t>
            </a:r>
            <a:r>
              <a:rPr lang="ru-RU" sz="2000" b="1" dirty="0" smtClean="0">
                <a:latin typeface="Arial Nova Cond Light" pitchFamily="34" charset="0"/>
              </a:rPr>
              <a:t>  составлять </a:t>
            </a:r>
            <a:r>
              <a:rPr lang="ru-RU" sz="2000" b="1" dirty="0">
                <a:latin typeface="Arial Nova Cond Light" pitchFamily="34" charset="0"/>
              </a:rPr>
              <a:t>изображения предмета из отдельных частей; изображать сюжет;</a:t>
            </a:r>
            <a:br>
              <a:rPr lang="ru-RU" sz="2000" b="1" dirty="0">
                <a:latin typeface="Arial Nova Cond Light" pitchFamily="34" charset="0"/>
              </a:rPr>
            </a:br>
            <a:r>
              <a:rPr lang="ru-RU" sz="2000" b="1" dirty="0">
                <a:latin typeface="Arial Nova Cond Light" pitchFamily="34" charset="0"/>
              </a:rPr>
              <a:t>- </a:t>
            </a:r>
            <a:r>
              <a:rPr lang="ru-RU" sz="2000" b="1" dirty="0" smtClean="0">
                <a:latin typeface="Arial Nova Cond Light" pitchFamily="34" charset="0"/>
              </a:rPr>
              <a:t>  овладевать </a:t>
            </a:r>
            <a:r>
              <a:rPr lang="ru-RU" sz="2000" b="1" dirty="0">
                <a:latin typeface="Arial Nova Cond Light" pitchFamily="34" charset="0"/>
              </a:rPr>
              <a:t>различной техникой получения деталей для аппликации из разных материалов: вырезание разными приемами, обрывание, плетение; а также техникой приклеивания, пришивания;</a:t>
            </a:r>
            <a:br>
              <a:rPr lang="ru-RU" sz="2000" b="1" dirty="0">
                <a:latin typeface="Arial Nova Cond Light" pitchFamily="34" charset="0"/>
              </a:rPr>
            </a:br>
            <a:r>
              <a:rPr lang="ru-RU" sz="2000" b="1" dirty="0" smtClean="0">
                <a:latin typeface="Arial Nova Cond Light" pitchFamily="34" charset="0"/>
              </a:rPr>
              <a:t>-   </a:t>
            </a:r>
            <a:r>
              <a:rPr lang="ru-RU" sz="2000" b="1" dirty="0">
                <a:latin typeface="Arial Nova Cond Light" pitchFamily="34" charset="0"/>
              </a:rPr>
              <a:t>формировать чувства цвета и их оттенки, овладевать умениями, составлять гармоничные цветовые сочетания;</a:t>
            </a:r>
            <a:br>
              <a:rPr lang="ru-RU" sz="2000" b="1" dirty="0">
                <a:latin typeface="Arial Nova Cond Light" pitchFamily="34" charset="0"/>
              </a:rPr>
            </a:br>
            <a:r>
              <a:rPr lang="ru-RU" sz="2000" b="1" dirty="0">
                <a:latin typeface="Arial Nova Cond Light" pitchFamily="34" charset="0"/>
              </a:rPr>
              <a:t>- </a:t>
            </a:r>
            <a:r>
              <a:rPr lang="ru-RU" sz="2000" b="1" dirty="0" smtClean="0">
                <a:latin typeface="Arial Nova Cond Light" pitchFamily="34" charset="0"/>
              </a:rPr>
              <a:t>  формировать </a:t>
            </a:r>
            <a:r>
              <a:rPr lang="ru-RU" sz="2000" b="1" dirty="0">
                <a:latin typeface="Arial Nova Cond Light" pitchFamily="34" charset="0"/>
              </a:rPr>
              <a:t>чувство формы, пропорций, композиции.</a:t>
            </a:r>
            <a:r>
              <a:rPr lang="ru-RU" sz="3600" b="1" dirty="0">
                <a:latin typeface="Arial Nova Cond Light" pitchFamily="34" charset="0"/>
              </a:rPr>
              <a:t/>
            </a:r>
            <a:br>
              <a:rPr lang="ru-RU" sz="3600" b="1" dirty="0">
                <a:latin typeface="Arial Nova Cond Light" pitchFamily="34" charset="0"/>
              </a:rPr>
            </a:br>
            <a:r>
              <a:rPr lang="ru-RU" sz="3600" b="1" dirty="0" smtClean="0">
                <a:solidFill>
                  <a:srgbClr val="FF0000"/>
                </a:solidFill>
                <a:latin typeface="Arial Nova Cond Light" pitchFamily="34" charset="0"/>
              </a:rPr>
              <a:t/>
            </a:r>
            <a:br>
              <a:rPr lang="ru-RU" sz="3600" b="1" dirty="0" smtClean="0">
                <a:solidFill>
                  <a:srgbClr val="FF0000"/>
                </a:solidFill>
                <a:latin typeface="Arial Nova Cond Light" pitchFamily="34" charset="0"/>
              </a:rPr>
            </a:br>
            <a:endParaRPr lang="ru-RU" sz="3600" b="1" dirty="0">
              <a:solidFill>
                <a:srgbClr val="FF0000"/>
              </a:solidFill>
              <a:latin typeface="Arial Nova Cond Light" pitchFamily="34" charset="0"/>
            </a:endParaRPr>
          </a:p>
        </p:txBody>
      </p:sp>
    </p:spTree>
    <p:extLst>
      <p:ext uri="{BB962C8B-B14F-4D97-AF65-F5344CB8AC3E}">
        <p14:creationId xmlns:p14="http://schemas.microsoft.com/office/powerpoint/2010/main" val="27191017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208912" cy="4362622"/>
          </a:xfrm>
        </p:spPr>
        <p:txBody>
          <a:bodyPr/>
          <a:lstStyle/>
          <a:p>
            <a:pPr algn="l"/>
            <a:r>
              <a:rPr lang="ru-RU" sz="3600" b="1" dirty="0" smtClean="0">
                <a:solidFill>
                  <a:srgbClr val="C00000"/>
                </a:solidFill>
                <a:latin typeface="Arial Nova Cond Light" pitchFamily="34" charset="0"/>
              </a:rPr>
              <a:t>Задачи  младшей группы:</a:t>
            </a:r>
            <a:br>
              <a:rPr lang="ru-RU" sz="3600" b="1" dirty="0" smtClean="0">
                <a:solidFill>
                  <a:srgbClr val="C00000"/>
                </a:solidFill>
                <a:latin typeface="Arial Nova Cond Light" pitchFamily="34" charset="0"/>
              </a:rPr>
            </a:br>
            <a:r>
              <a:rPr lang="ru-RU" sz="2000" dirty="0">
                <a:solidFill>
                  <a:schemeClr val="tx1"/>
                </a:solidFill>
              </a:rPr>
              <a:t>Дети учатся раскладывать, намазывать и наклеивать в определённом порядке готовые формы, вырезанные педагогом. Педагог закрепляет представления о форме круга, четырёхугольника, об основных цветах, некоторых оттенках, о величине.</a:t>
            </a:r>
            <a:br>
              <a:rPr lang="ru-RU" sz="2000" dirty="0">
                <a:solidFill>
                  <a:schemeClr val="tx1"/>
                </a:solidFill>
              </a:rPr>
            </a:br>
            <a:r>
              <a:rPr lang="ru-RU" sz="2000" dirty="0" smtClean="0">
                <a:solidFill>
                  <a:schemeClr val="tx1"/>
                </a:solidFill>
              </a:rPr>
              <a:t> </a:t>
            </a:r>
            <a:r>
              <a:rPr lang="ru-RU" sz="2000" dirty="0">
                <a:solidFill>
                  <a:schemeClr val="tx1"/>
                </a:solidFill>
              </a:rPr>
              <a:t>В процессе показа педагог отчётливо называет цвет формы, если необходимо, обводит пальцем, подчёркивая её особенности. </a:t>
            </a:r>
            <a:r>
              <a:rPr lang="ru-RU" sz="2000" dirty="0" smtClean="0">
                <a:solidFill>
                  <a:schemeClr val="tx1"/>
                </a:solidFill>
              </a:rPr>
              <a:t/>
            </a:r>
            <a:br>
              <a:rPr lang="ru-RU" sz="2000" dirty="0" smtClean="0">
                <a:solidFill>
                  <a:schemeClr val="tx1"/>
                </a:solidFill>
              </a:rPr>
            </a:br>
            <a:r>
              <a:rPr lang="ru-RU" sz="2000" dirty="0" smtClean="0">
                <a:solidFill>
                  <a:schemeClr val="tx1"/>
                </a:solidFill>
              </a:rPr>
              <a:t>Детям </a:t>
            </a:r>
            <a:r>
              <a:rPr lang="ru-RU" sz="2000" dirty="0">
                <a:solidFill>
                  <a:schemeClr val="tx1"/>
                </a:solidFill>
              </a:rPr>
              <a:t>данного возраста, особенно первое время, готовые формы для наклеивания лучше раздавать после объяснения задания. Когда педагог закончит объяснение и раздаст формы, дети раскладывают их на листе в соответствии с заданием</a:t>
            </a:r>
            <a:r>
              <a:rPr lang="ru-RU" sz="2000" dirty="0" smtClean="0">
                <a:solidFill>
                  <a:schemeClr val="tx1"/>
                </a:solidFill>
              </a:rPr>
              <a:t>.. </a:t>
            </a:r>
            <a:endParaRPr lang="ru-RU" sz="3600" b="1" dirty="0">
              <a:solidFill>
                <a:srgbClr val="C00000"/>
              </a:solidFill>
              <a:latin typeface="Arial Nova Cond Light"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3" y="4566973"/>
            <a:ext cx="2088232" cy="2019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55264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1052736"/>
            <a:ext cx="7772400" cy="4824536"/>
          </a:xfrm>
        </p:spPr>
        <p:txBody>
          <a:bodyPr/>
          <a:lstStyle/>
          <a:p>
            <a:pPr lvl="0"/>
            <a:r>
              <a:rPr lang="ru-RU" sz="3600" b="1" dirty="0" smtClean="0">
                <a:solidFill>
                  <a:srgbClr val="C00000"/>
                </a:solidFill>
                <a:latin typeface="Arial Nova Cond Light" pitchFamily="34" charset="0"/>
              </a:rPr>
              <a:t>Задачи второй младшей группы:</a:t>
            </a:r>
            <a:br>
              <a:rPr lang="ru-RU" sz="3600" b="1" dirty="0" smtClean="0">
                <a:solidFill>
                  <a:srgbClr val="C00000"/>
                </a:solidFill>
                <a:latin typeface="Arial Nova Cond Light" pitchFamily="34" charset="0"/>
              </a:rPr>
            </a:br>
            <a:r>
              <a:rPr lang="ru-RU" sz="2000" b="1" dirty="0" smtClean="0">
                <a:solidFill>
                  <a:srgbClr val="C00000"/>
                </a:solidFill>
                <a:latin typeface="Arial Nova Cond Light" pitchFamily="34" charset="0"/>
              </a:rPr>
              <a:t/>
            </a:r>
            <a:br>
              <a:rPr lang="ru-RU" sz="2000" b="1" dirty="0" smtClean="0">
                <a:solidFill>
                  <a:srgbClr val="C00000"/>
                </a:solidFill>
                <a:latin typeface="Arial Nova Cond Light" pitchFamily="34" charset="0"/>
              </a:rPr>
            </a:br>
            <a:r>
              <a:rPr lang="ru-RU" sz="2000" b="1" dirty="0">
                <a:latin typeface="Arial Nova Cond Light" pitchFamily="34" charset="0"/>
              </a:rPr>
              <a:t>- учить детей составлять узоры из геометрических форм на полосе, квадрате, прямоугольнике, </a:t>
            </a:r>
            <a:br>
              <a:rPr lang="ru-RU" sz="2000" b="1" dirty="0">
                <a:latin typeface="Arial Nova Cond Light" pitchFamily="34" charset="0"/>
              </a:rPr>
            </a:br>
            <a:r>
              <a:rPr lang="ru-RU" sz="2000" b="1" dirty="0">
                <a:latin typeface="Arial Nova Cond Light" pitchFamily="34" charset="0"/>
              </a:rPr>
              <a:t>- учить дошкольников составлять из готовых форм простые предметы (елочка, домик, снеговик ...), и элементарные сюжеты из знакомых предметов (паровозик с вагончиками ...);</a:t>
            </a:r>
            <a:br>
              <a:rPr lang="ru-RU" sz="2000" b="1" dirty="0">
                <a:latin typeface="Arial Nova Cond Light" pitchFamily="34" charset="0"/>
              </a:rPr>
            </a:br>
            <a:r>
              <a:rPr lang="ru-RU" sz="2000" b="1" dirty="0">
                <a:latin typeface="Arial Nova Cond Light" pitchFamily="34" charset="0"/>
              </a:rPr>
              <a:t>- учить правильно держать ножницы, разрезать узкие полоски по сгибу, а затем более широкие; учить технике намазывания бумажных деталей клеем: по контуру, </a:t>
            </a:r>
            <a:r>
              <a:rPr lang="ru-RU" sz="2000" b="1" dirty="0" err="1">
                <a:latin typeface="Arial Nova Cond Light" pitchFamily="34" charset="0"/>
              </a:rPr>
              <a:t>обрисовывания</a:t>
            </a:r>
            <a:r>
              <a:rPr lang="ru-RU" sz="2000" b="1" dirty="0">
                <a:latin typeface="Arial Nova Cond Light" pitchFamily="34" charset="0"/>
              </a:rPr>
              <a:t> кисточкой с клеем ее края;</a:t>
            </a:r>
            <a:br>
              <a:rPr lang="ru-RU" sz="2000" b="1" dirty="0">
                <a:latin typeface="Arial Nova Cond Light" pitchFamily="34" charset="0"/>
              </a:rPr>
            </a:br>
            <a:r>
              <a:rPr lang="ru-RU" sz="2000" b="1" dirty="0">
                <a:latin typeface="Arial Nova Cond Light" pitchFamily="34" charset="0"/>
              </a:rPr>
              <a:t>- формировать у детей осознанное отношение к порядку выполнения работы: с начало выложить узор (предмет, сюжет) на листе, а затем поочередно брать и наклеивать каждую деталь;</a:t>
            </a:r>
            <a:br>
              <a:rPr lang="ru-RU" sz="2000" b="1" dirty="0">
                <a:latin typeface="Arial Nova Cond Light" pitchFamily="34" charset="0"/>
              </a:rPr>
            </a:br>
            <a:r>
              <a:rPr lang="ru-RU" sz="2000" b="1" dirty="0">
                <a:latin typeface="Arial Nova Cond Light" pitchFamily="34" charset="0"/>
              </a:rPr>
              <a:t>воспитывать художественный вкус.</a:t>
            </a:r>
            <a:r>
              <a:rPr lang="ru-RU" sz="3600" b="1" dirty="0">
                <a:latin typeface="Arial Nova Cond Light" pitchFamily="34" charset="0"/>
              </a:rPr>
              <a:t/>
            </a:r>
            <a:br>
              <a:rPr lang="ru-RU" sz="3600" b="1" dirty="0">
                <a:latin typeface="Arial Nova Cond Light" pitchFamily="34" charset="0"/>
              </a:rPr>
            </a:br>
            <a:endParaRPr lang="ru-RU" sz="3600" b="1" dirty="0">
              <a:solidFill>
                <a:srgbClr val="C00000"/>
              </a:solidFill>
              <a:latin typeface="Arial Nova Cond Light" pitchFamily="34" charset="0"/>
            </a:endParaRPr>
          </a:p>
        </p:txBody>
      </p:sp>
    </p:spTree>
    <p:extLst>
      <p:ext uri="{BB962C8B-B14F-4D97-AF65-F5344CB8AC3E}">
        <p14:creationId xmlns:p14="http://schemas.microsoft.com/office/powerpoint/2010/main" val="240768319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3528" y="1340768"/>
            <a:ext cx="7772400" cy="4797152"/>
          </a:xfrm>
        </p:spPr>
        <p:txBody>
          <a:bodyPr/>
          <a:lstStyle/>
          <a:p>
            <a:pPr algn="l"/>
            <a:r>
              <a:rPr lang="ru-RU" sz="4000" b="1" dirty="0" smtClean="0">
                <a:solidFill>
                  <a:srgbClr val="C00000"/>
                </a:solidFill>
                <a:latin typeface="Arial Nova Cond Light" pitchFamily="34" charset="0"/>
              </a:rPr>
              <a:t>             Средняя группа</a:t>
            </a:r>
            <a:br>
              <a:rPr lang="ru-RU" sz="4000" b="1" dirty="0" smtClean="0">
                <a:solidFill>
                  <a:srgbClr val="C00000"/>
                </a:solidFill>
                <a:latin typeface="Arial Nova Cond Light" pitchFamily="34" charset="0"/>
              </a:rPr>
            </a:br>
            <a:r>
              <a:rPr lang="ru-RU" sz="2000" dirty="0">
                <a:solidFill>
                  <a:schemeClr val="tx1"/>
                </a:solidFill>
              </a:rPr>
              <a:t>Основные программные задачи по аппликации направлены на обучение детей умению правильно вырезать фигуры, пользоваться ножницами, сжимая и разжимая рычаги, чтобы получить ровный разрез по прямой или косой линии, закруглять углы заготовок четырёхугольной формы при изображении предметов круглой </a:t>
            </a:r>
            <a:r>
              <a:rPr lang="ru-RU" sz="2000" dirty="0" smtClean="0">
                <a:solidFill>
                  <a:schemeClr val="tx1"/>
                </a:solidFill>
              </a:rPr>
              <a:t>и овальной </a:t>
            </a:r>
            <a:r>
              <a:rPr lang="ru-RU" sz="2000" dirty="0">
                <a:solidFill>
                  <a:schemeClr val="tx1"/>
                </a:solidFill>
              </a:rPr>
              <a:t>формы</a:t>
            </a:r>
            <a:r>
              <a:rPr lang="ru-RU" sz="2000" dirty="0" smtClean="0">
                <a:solidFill>
                  <a:schemeClr val="tx1"/>
                </a:solidFill>
              </a:rPr>
              <a:t>.</a:t>
            </a:r>
            <a:r>
              <a:rPr lang="ru-RU" sz="4000" dirty="0">
                <a:solidFill>
                  <a:schemeClr val="tx1"/>
                </a:solidFill>
              </a:rPr>
              <a:t> </a:t>
            </a:r>
            <a:r>
              <a:rPr lang="ru-RU" sz="2000" dirty="0">
                <a:solidFill>
                  <a:schemeClr val="tx1"/>
                </a:solidFill>
              </a:rPr>
              <a:t>Особого внимания в этой группе требует обучение правильному пользованию ножницами. Воспитатель несколько раз показывает, в каком положении должны находиться пальцы правой руки, держащей ножницы, и левой, в которой находится бумага. Чтобы облегчить первые попытки, детям дают бумагу в виде узких полосок( шириной 3-4 см) , которая разрезается двумя движениями </a:t>
            </a:r>
            <a:r>
              <a:rPr lang="ru-RU" sz="2000" dirty="0" smtClean="0">
                <a:solidFill>
                  <a:schemeClr val="tx1"/>
                </a:solidFill>
              </a:rPr>
              <a:t>ножниц.</a:t>
            </a:r>
            <a:br>
              <a:rPr lang="ru-RU" sz="2000" dirty="0" smtClean="0">
                <a:solidFill>
                  <a:schemeClr val="tx1"/>
                </a:solidFill>
              </a:rPr>
            </a:br>
            <a:r>
              <a:rPr lang="ru-RU" sz="2000" dirty="0" smtClean="0">
                <a:solidFill>
                  <a:schemeClr val="tx1"/>
                </a:solidFill>
              </a:rPr>
              <a:t>В </a:t>
            </a:r>
            <a:r>
              <a:rPr lang="ru-RU" sz="2000" dirty="0">
                <a:solidFill>
                  <a:schemeClr val="tx1"/>
                </a:solidFill>
              </a:rPr>
              <a:t>конце занятия воспитатель вместе с детьми анализирует, правильно ли выполнена аппликация, аккуратно ли наклеены формы. Дети активно принимают участие в обсуждении работ. Педагог обобщает оценки детей, подводит итоги занятия, привлекая внимание к удачным работам</a:t>
            </a:r>
            <a:r>
              <a:rPr lang="ru-RU" sz="4000" dirty="0">
                <a:solidFill>
                  <a:schemeClr val="tx1"/>
                </a:solidFill>
              </a:rPr>
              <a:t/>
            </a:r>
            <a:br>
              <a:rPr lang="ru-RU" sz="4000" dirty="0">
                <a:solidFill>
                  <a:schemeClr val="tx1"/>
                </a:solidFill>
              </a:rPr>
            </a:br>
            <a:r>
              <a:rPr lang="ru-RU" sz="4000" dirty="0">
                <a:solidFill>
                  <a:schemeClr val="tx1"/>
                </a:solidFill>
              </a:rPr>
              <a:t/>
            </a:r>
            <a:br>
              <a:rPr lang="ru-RU" sz="4000" dirty="0">
                <a:solidFill>
                  <a:schemeClr val="tx1"/>
                </a:solidFill>
              </a:rPr>
            </a:br>
            <a:endParaRPr lang="ru-RU" sz="4000" b="1" dirty="0">
              <a:solidFill>
                <a:srgbClr val="C00000"/>
              </a:solidFill>
              <a:latin typeface="Arial Nova Cond Light" pitchFamily="34" charset="0"/>
            </a:endParaRPr>
          </a:p>
        </p:txBody>
      </p:sp>
    </p:spTree>
    <p:extLst>
      <p:ext uri="{BB962C8B-B14F-4D97-AF65-F5344CB8AC3E}">
        <p14:creationId xmlns:p14="http://schemas.microsoft.com/office/powerpoint/2010/main" val="12975257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285728"/>
            <a:ext cx="7772400" cy="3359296"/>
          </a:xfrm>
        </p:spPr>
        <p:txBody>
          <a:bodyPr/>
          <a:lstStyle/>
          <a:p>
            <a:r>
              <a:rPr lang="ru-RU" sz="800" b="1" dirty="0" smtClean="0">
                <a:solidFill>
                  <a:srgbClr val="C00000"/>
                </a:solidFill>
              </a:rPr>
              <a:t/>
            </a:r>
            <a:br>
              <a:rPr lang="ru-RU" sz="800" b="1" dirty="0" smtClean="0">
                <a:solidFill>
                  <a:srgbClr val="C00000"/>
                </a:solidFill>
              </a:rPr>
            </a:br>
            <a:r>
              <a:rPr lang="ru-RU" sz="4000" b="1" dirty="0" smtClean="0">
                <a:solidFill>
                  <a:srgbClr val="C00000"/>
                </a:solidFill>
                <a:latin typeface="Arial Nova Cond Light" pitchFamily="34" charset="0"/>
              </a:rPr>
              <a:t>Старшая группа</a:t>
            </a:r>
            <a:r>
              <a:rPr lang="ru-RU" sz="4000" b="1" dirty="0" smtClean="0">
                <a:solidFill>
                  <a:srgbClr val="C00000"/>
                </a:solidFill>
              </a:rPr>
              <a:t/>
            </a:r>
            <a:br>
              <a:rPr lang="ru-RU" sz="4000" b="1" dirty="0" smtClean="0">
                <a:solidFill>
                  <a:srgbClr val="C00000"/>
                </a:solidFill>
              </a:rPr>
            </a:br>
            <a:endParaRPr lang="ru-RU" sz="4000" b="1" dirty="0">
              <a:solidFill>
                <a:srgbClr val="C00000"/>
              </a:solidFill>
            </a:endParaRPr>
          </a:p>
        </p:txBody>
      </p:sp>
      <p:sp>
        <p:nvSpPr>
          <p:cNvPr id="4" name="Прямоугольник 3"/>
          <p:cNvSpPr/>
          <p:nvPr/>
        </p:nvSpPr>
        <p:spPr>
          <a:xfrm>
            <a:off x="251520" y="2060848"/>
            <a:ext cx="8280920" cy="3477875"/>
          </a:xfrm>
          <a:prstGeom prst="rect">
            <a:avLst/>
          </a:prstGeom>
        </p:spPr>
        <p:txBody>
          <a:bodyPr wrap="square">
            <a:spAutoFit/>
          </a:bodyPr>
          <a:lstStyle/>
          <a:p>
            <a:r>
              <a:rPr lang="ru-RU" sz="2000" dirty="0"/>
              <a:t>Дети способны овладеть довольно большим объёмом умений и навыков. </a:t>
            </a:r>
            <a:r>
              <a:rPr lang="ru-RU" sz="2000" dirty="0" smtClean="0"/>
              <a:t>Основная задача – овладение разнообразными приёмами вырезания. На занятиях дети изображают предметы</a:t>
            </a:r>
            <a:r>
              <a:rPr lang="ru-RU" sz="2000" dirty="0"/>
              <a:t>, имеющие различные очертания, симметричные и несимметричные формы в статичном положении или с передачей несложного движения.</a:t>
            </a:r>
            <a:br>
              <a:rPr lang="ru-RU" sz="2000" dirty="0"/>
            </a:br>
            <a:r>
              <a:rPr lang="ru-RU" sz="2000" dirty="0"/>
              <a:t/>
            </a:r>
            <a:br>
              <a:rPr lang="ru-RU" sz="2000" dirty="0"/>
            </a:br>
            <a:r>
              <a:rPr lang="ru-RU" sz="2000" dirty="0"/>
              <a:t>Образец используют в том случае, если дети впервые изображают предмет. Но даже и здесь надо предоставлять ребятам инициативу в выборе цвета, размеров, расположение форм на листе.</a:t>
            </a:r>
            <a:br>
              <a:rPr lang="ru-RU" sz="2000" dirty="0"/>
            </a:br>
            <a:r>
              <a:rPr lang="ru-RU" sz="2000" dirty="0"/>
              <a:t/>
            </a:r>
            <a:br>
              <a:rPr lang="ru-RU" sz="2000" dirty="0"/>
            </a:br>
            <a:r>
              <a:rPr lang="ru-RU" sz="2000" dirty="0"/>
              <a:t> Новые приёмы дети осваивают непосредственно по показу педагога.</a:t>
            </a:r>
          </a:p>
        </p:txBody>
      </p:sp>
    </p:spTree>
    <p:extLst>
      <p:ext uri="{BB962C8B-B14F-4D97-AF65-F5344CB8AC3E}">
        <p14:creationId xmlns:p14="http://schemas.microsoft.com/office/powerpoint/2010/main" val="1673175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357166"/>
            <a:ext cx="7772400" cy="576064"/>
          </a:xfrm>
        </p:spPr>
        <p:txBody>
          <a:bodyPr/>
          <a:lstStyle/>
          <a:p>
            <a:r>
              <a:rPr lang="ru-RU" sz="3600" b="1" dirty="0" smtClean="0">
                <a:solidFill>
                  <a:srgbClr val="C00000"/>
                </a:solidFill>
                <a:latin typeface="Arial Nova Cond Light" pitchFamily="34" charset="0"/>
              </a:rPr>
              <a:t>Подготовительная к школе группа</a:t>
            </a:r>
            <a:endParaRPr lang="ru-RU" sz="3600" b="1" dirty="0">
              <a:solidFill>
                <a:srgbClr val="C00000"/>
              </a:solidFill>
              <a:latin typeface="Arial Nova Cond Light" pitchFamily="34" charset="0"/>
            </a:endParaRPr>
          </a:p>
        </p:txBody>
      </p:sp>
      <p:sp>
        <p:nvSpPr>
          <p:cNvPr id="4" name="Прямоугольник 3"/>
          <p:cNvSpPr/>
          <p:nvPr/>
        </p:nvSpPr>
        <p:spPr>
          <a:xfrm>
            <a:off x="251520" y="1043732"/>
            <a:ext cx="8640960" cy="1631216"/>
          </a:xfrm>
          <a:prstGeom prst="rect">
            <a:avLst/>
          </a:prstGeom>
        </p:spPr>
        <p:txBody>
          <a:bodyPr wrap="square">
            <a:spAutoFit/>
          </a:bodyPr>
          <a:lstStyle/>
          <a:p>
            <a:r>
              <a:rPr lang="ru-RU" sz="2000" dirty="0"/>
              <a:t>Новым приёмом вырезывания является </a:t>
            </a:r>
            <a:r>
              <a:rPr lang="ru-RU" sz="2000" b="1" dirty="0"/>
              <a:t>силуэтное</a:t>
            </a:r>
            <a:r>
              <a:rPr lang="ru-RU" sz="2000" dirty="0"/>
              <a:t> </a:t>
            </a:r>
            <a:r>
              <a:rPr lang="ru-RU" sz="2000" b="1" dirty="0"/>
              <a:t>вырезывание.</a:t>
            </a:r>
            <a:r>
              <a:rPr lang="ru-RU" sz="2000" dirty="0"/>
              <a:t> При анализе натуры педагог обращает внимание на особенности контура предмета, обводя его пальцем. Можно предложить то же самое сделать детям. Обведение контура следует начинать с той части предмета, с которой затем начнётся вырезание.</a:t>
            </a:r>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0750" y="3245004"/>
            <a:ext cx="4181450" cy="2555703"/>
          </a:xfrm>
          <a:prstGeom prst="rect">
            <a:avLst/>
          </a:prstGeom>
        </p:spPr>
      </p:pic>
    </p:spTree>
    <p:extLst>
      <p:ext uri="{BB962C8B-B14F-4D97-AF65-F5344CB8AC3E}">
        <p14:creationId xmlns:p14="http://schemas.microsoft.com/office/powerpoint/2010/main" val="1629620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SomethingFishy">
  <a:themeElements>
    <a:clrScheme name="Серая">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Тема Office">
      <a:majorFont>
        <a:latin typeface="Times New Roman"/>
        <a:ea typeface=""/>
        <a:cs typeface=""/>
      </a:majorFont>
      <a:minorFont>
        <a:latin typeface="Times New Roman"/>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SomethingFishy</Template>
  <TotalTime>547</TotalTime>
  <Words>509</Words>
  <Application>Microsoft Office PowerPoint</Application>
  <PresentationFormat>Экран (4:3)</PresentationFormat>
  <Paragraphs>37</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SomethingFishy</vt:lpstr>
      <vt:lpstr>АППЛИКАЦИЯ КАК ВИД ИЗОБРАЗИТЕЛЬНОЙ ДЕЯТЕЛЬНОСТИ</vt:lpstr>
      <vt:lpstr>Презентация PowerPoint</vt:lpstr>
      <vt:lpstr>Презентация PowerPoint</vt:lpstr>
      <vt:lpstr>В обучении аппликации решаются следующие задачи:  -   составлять декоративный узор из различных геометрических форм и растительных (листок, цветок) деталей, располагая их в определенном ритме на картонной или тканевой основе различной формы; -   составлять изображения предмета из отдельных частей; изображать сюжет; -   овладевать различной техникой получения деталей для аппликации из разных материалов: вырезание разными приемами, обрывание, плетение; а также техникой приклеивания, пришивания; -   формировать чувства цвета и их оттенки, овладевать умениями, составлять гармоничные цветовые сочетания; -   формировать чувство формы, пропорций, композиции.  </vt:lpstr>
      <vt:lpstr>Задачи  младшей группы: Дети учатся раскладывать, намазывать и наклеивать в определённом порядке готовые формы, вырезанные педагогом. Педагог закрепляет представления о форме круга, четырёхугольника, об основных цветах, некоторых оттенках, о величине.  В процессе показа педагог отчётливо называет цвет формы, если необходимо, обводит пальцем, подчёркивая её особенности.  Детям данного возраста, особенно первое время, готовые формы для наклеивания лучше раздавать после объяснения задания. Когда педагог закончит объяснение и раздаст формы, дети раскладывают их на листе в соответствии с заданием.. </vt:lpstr>
      <vt:lpstr>Задачи второй младшей группы:  - учить детей составлять узоры из геометрических форм на полосе, квадрате, прямоугольнике,  - учить дошкольников составлять из готовых форм простые предметы (елочка, домик, снеговик ...), и элементарные сюжеты из знакомых предметов (паровозик с вагончиками ...); - учить правильно держать ножницы, разрезать узкие полоски по сгибу, а затем более широкие; учить технике намазывания бумажных деталей клеем: по контуру, обрисовывания кисточкой с клеем ее края; - формировать у детей осознанное отношение к порядку выполнения работы: с начало выложить узор (предмет, сюжет) на листе, а затем поочередно брать и наклеивать каждую деталь; воспитывать художественный вкус. </vt:lpstr>
      <vt:lpstr>             Средняя группа Основные программные задачи по аппликации направлены на обучение детей умению правильно вырезать фигуры, пользоваться ножницами, сжимая и разжимая рычаги, чтобы получить ровный разрез по прямой или косой линии, закруглять углы заготовок четырёхугольной формы при изображении предметов круглой и овальной формы. Особого внимания в этой группе требует обучение правильному пользованию ножницами. Воспитатель несколько раз показывает, в каком положении должны находиться пальцы правой руки, держащей ножницы, и левой, в которой находится бумага. Чтобы облегчить первые попытки, детям дают бумагу в виде узких полосок( шириной 3-4 см) , которая разрезается двумя движениями ножниц. В конце занятия воспитатель вместе с детьми анализирует, правильно ли выполнена аппликация, аккуратно ли наклеены формы. Дети активно принимают участие в обсуждении работ. Педагог обобщает оценки детей, подводит итоги занятия, привлекая внимание к удачным работам  </vt:lpstr>
      <vt:lpstr> Старшая группа </vt:lpstr>
      <vt:lpstr>Подготовительная к школе группа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«Чтобы воспитать человека думающим и чувчствующим, его следует,прежде всего воспитать эстетически.»                                         Фридрих Шиллер</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dc:creator>
  <cp:lastModifiedBy>admin</cp:lastModifiedBy>
  <cp:revision>24</cp:revision>
  <dcterms:created xsi:type="dcterms:W3CDTF">2011-09-03T16:00:20Z</dcterms:created>
  <dcterms:modified xsi:type="dcterms:W3CDTF">2023-12-12T12:26:49Z</dcterms:modified>
</cp:coreProperties>
</file>