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63" r:id="rId3"/>
    <p:sldId id="264" r:id="rId4"/>
    <p:sldId id="259" r:id="rId5"/>
    <p:sldId id="260" r:id="rId6"/>
    <p:sldId id="262" r:id="rId7"/>
    <p:sldId id="265" r:id="rId8"/>
    <p:sldId id="269" r:id="rId9"/>
    <p:sldId id="267" r:id="rId10"/>
    <p:sldId id="268" r:id="rId11"/>
    <p:sldId id="270" r:id="rId12"/>
    <p:sldId id="272" r:id="rId13"/>
    <p:sldId id="271" r:id="rId14"/>
    <p:sldId id="274" r:id="rId15"/>
    <p:sldId id="273" r:id="rId16"/>
    <p:sldId id="275" r:id="rId17"/>
    <p:sldId id="278" r:id="rId18"/>
    <p:sldId id="277" r:id="rId19"/>
    <p:sldId id="276" r:id="rId20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A616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1140" y="-30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 знаю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1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Затрудняюсь ответить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1">
                  <c:v>15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3613824"/>
        <c:axId val="161344896"/>
        <c:axId val="0"/>
      </c:bar3DChart>
      <c:catAx>
        <c:axId val="336138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1344896"/>
        <c:crosses val="autoZero"/>
        <c:auto val="1"/>
        <c:lblAlgn val="ctr"/>
        <c:lblOffset val="100"/>
        <c:noMultiLvlLbl val="0"/>
      </c:catAx>
      <c:valAx>
        <c:axId val="1613448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3613824"/>
        <c:crosses val="autoZero"/>
        <c:crossBetween val="between"/>
      </c:valAx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.68290864683581221"/>
          <c:y val="0.2327715209593188"/>
          <c:w val="0.31709135316418779"/>
          <c:h val="0.43128233970753654"/>
        </c:manualLayout>
      </c:layout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Спонтанно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888888888888867E-2"/>
                  <c:y val="-1.1889994148624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88888888888893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0%</c:formatCode>
                <c:ptCount val="4"/>
                <c:pt idx="0">
                  <c:v>0.01</c:v>
                </c:pt>
                <c:pt idx="1">
                  <c:v>0.77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Обдуманно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9.259259259259302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0%</c:formatCode>
                <c:ptCount val="4"/>
                <c:pt idx="1">
                  <c:v>0.12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3615360"/>
        <c:axId val="161347200"/>
        <c:axId val="0"/>
      </c:bar3DChart>
      <c:catAx>
        <c:axId val="336153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1347200"/>
        <c:crosses val="autoZero"/>
        <c:auto val="1"/>
        <c:lblAlgn val="ctr"/>
        <c:lblOffset val="100"/>
        <c:noMultiLvlLbl val="0"/>
      </c:catAx>
      <c:valAx>
        <c:axId val="161347200"/>
        <c:scaling>
          <c:orientation val="minMax"/>
        </c:scaling>
        <c:delete val="0"/>
        <c:axPos val="l"/>
        <c:majorGridlines>
          <c:spPr>
            <a:ln>
              <a:solidFill>
                <a:srgbClr val="00B050"/>
              </a:solidFill>
            </a:ln>
          </c:spPr>
        </c:majorGridlines>
        <c:numFmt formatCode="0%" sourceLinked="1"/>
        <c:majorTickMark val="out"/>
        <c:minorTickMark val="none"/>
        <c:tickLblPos val="nextTo"/>
        <c:crossAx val="3361536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А. Матросов</c:v>
                </c:pt>
                <c:pt idx="1">
                  <c:v>З. Космодемьянская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0.53</c:v>
                </c:pt>
                <c:pt idx="1">
                  <c:v>0.47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66041666666666665"/>
          <c:y val="0.37553789370078738"/>
          <c:w val="0.33958333333333335"/>
          <c:h val="0.3438149606299212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D555C-A0C9-4631-BEBC-4556D919348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5BBB95-3A83-4364-80DC-3F0A23A10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892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78E1F-CB28-444D-A670-BBCCBB405115}" type="datetimeFigureOut">
              <a:rPr lang="ru-RU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E7AB5-F5B7-4378-9917-5691342DB1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8" descr="9536866.g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358063" y="0"/>
            <a:ext cx="1785937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AEB1F-6EF8-4CD1-A4B7-A33F8444BCAD}" type="datetimeFigureOut">
              <a:rPr lang="ru-RU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CCE5A-D113-4763-AE4B-820D5EFFFF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8" descr="9536866.g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358063" y="0"/>
            <a:ext cx="1785937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54C70-69BE-4F51-AF65-D5AED8768C93}" type="datetimeFigureOut">
              <a:rPr lang="ru-RU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F379E-A81B-49AB-A766-862713162E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8" descr="9536866.g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358063" y="0"/>
            <a:ext cx="1785937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120FB-3D3F-4A44-9672-F33D06AF3568}" type="datetimeFigureOut">
              <a:rPr lang="ru-RU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DB8AB-A258-4E72-A5E8-B0F437DDE7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8" descr="9536866.g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358063" y="0"/>
            <a:ext cx="1785937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C24A-3A33-417B-B471-2E93BFB47358}" type="datetimeFigureOut">
              <a:rPr lang="ru-RU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488EC-5F06-4D9B-9F12-FD2D3EE83B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8" descr="9536866.g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358063" y="0"/>
            <a:ext cx="1785937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B870B-120A-4F61-B645-E8391EE082AF}" type="datetimeFigureOut">
              <a:rPr lang="ru-RU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DEA7B-8AB5-42C4-B9A7-238C810073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8" descr="9536866.g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358063" y="0"/>
            <a:ext cx="1785937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3FE02-1423-4740-9548-E211F3A69C59}" type="datetimeFigureOut">
              <a:rPr lang="ru-RU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9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82748-4EF0-4765-86B0-5FE385CE89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8" descr="9536866.g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358063" y="0"/>
            <a:ext cx="1785937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DF000-5560-4428-8728-DCBA503EC6F7}" type="datetimeFigureOut">
              <a:rPr lang="ru-RU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1AA17-D30D-4919-83A9-D4AFFD5F5F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91A7F-4E25-4467-B598-EBDC123B3750}" type="datetimeFigureOut">
              <a:rPr lang="ru-RU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7672F-961E-4D96-A39C-AC9F9224D0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8" descr="9536866.g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358063" y="0"/>
            <a:ext cx="1785937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59414-2E84-4DD1-BF78-FE0FB9F1C03F}" type="datetimeFigureOut">
              <a:rPr lang="ru-RU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A999A-DC00-4906-8F63-166663677E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8" descr="9536866.g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358063" y="0"/>
            <a:ext cx="1785937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8DF1F-573A-47CC-86F4-CBFAB08987BA}" type="datetimeFigureOut">
              <a:rPr lang="ru-RU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E4674-7534-4090-8138-B3514D8E72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F1B762-E508-40B7-A682-269C73CA01A7}" type="datetimeFigureOut">
              <a:rPr lang="ru-RU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2860B1-D32E-4D64-A71A-318F87ED57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1241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034" name="Рисунок 10" descr="72ea11d7f7b5abb70b3ab3c630bd99a1.jpg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523972">
            <a:off x="76200" y="4076700"/>
            <a:ext cx="106045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1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b="1" kern="1200">
          <a:solidFill>
            <a:srgbClr val="A6162E"/>
          </a:solidFill>
          <a:latin typeface="Monotype Corsiva" pitchFamily="66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A6162E"/>
          </a:solidFill>
          <a:latin typeface="Monotype Corsiva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A6162E"/>
          </a:solidFill>
          <a:latin typeface="Monotype Corsiva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A6162E"/>
          </a:solidFill>
          <a:latin typeface="Monotype Corsiva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A6162E"/>
          </a:solidFill>
          <a:latin typeface="Monotype Corsiva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 b="1">
          <a:solidFill>
            <a:srgbClr val="A6162E"/>
          </a:solidFill>
          <a:latin typeface="Monotype Corsiva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 b="1">
          <a:solidFill>
            <a:srgbClr val="A6162E"/>
          </a:solidFill>
          <a:latin typeface="Monotype Corsiva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 b="1">
          <a:solidFill>
            <a:srgbClr val="A6162E"/>
          </a:solidFill>
          <a:latin typeface="Monotype Corsiva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 b="1">
          <a:solidFill>
            <a:srgbClr val="A6162E"/>
          </a:solidFill>
          <a:latin typeface="Monotype Corsiva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D0D0D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D0D0D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D0D0D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D0D0D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D0D0D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5"/>
          <p:cNvSpPr>
            <a:spLocks noGrp="1"/>
          </p:cNvSpPr>
          <p:nvPr>
            <p:ph type="title"/>
          </p:nvPr>
        </p:nvSpPr>
        <p:spPr>
          <a:xfrm>
            <a:off x="107504" y="411510"/>
            <a:ext cx="8435280" cy="1573287"/>
          </a:xfrm>
        </p:spPr>
        <p:txBody>
          <a:bodyPr/>
          <a:lstStyle/>
          <a:p>
            <a:pPr eaLnBrk="1" hangingPunct="1"/>
            <a:r>
              <a:rPr lang="ru-RU" altLang="ru-RU" sz="4000" b="0" kern="0" dirty="0">
                <a:solidFill>
                  <a:srgbClr val="000000"/>
                </a:solidFill>
                <a:latin typeface="Arial"/>
              </a:rPr>
              <a:t>Исследовательская работа на тему</a:t>
            </a:r>
            <a:r>
              <a:rPr lang="ru-RU" altLang="ru-RU" sz="4000" b="0" kern="0" dirty="0" smtClean="0">
                <a:solidFill>
                  <a:srgbClr val="000000"/>
                </a:solidFill>
                <a:latin typeface="Arial"/>
              </a:rPr>
              <a:t>: «Что такое подвиг?»</a:t>
            </a:r>
            <a:r>
              <a:rPr lang="ru-RU" altLang="ru-RU" sz="4000" b="0" kern="0" dirty="0">
                <a:solidFill>
                  <a:srgbClr val="000000"/>
                </a:solidFill>
                <a:latin typeface="Arial"/>
              </a:rPr>
              <a:t/>
            </a:r>
            <a:br>
              <a:rPr lang="ru-RU" altLang="ru-RU" sz="4000" b="0" kern="0" dirty="0">
                <a:solidFill>
                  <a:srgbClr val="000000"/>
                </a:solidFill>
                <a:latin typeface="Arial"/>
              </a:rPr>
            </a:br>
            <a:endParaRPr lang="ru-RU" sz="4000" dirty="0" smtClean="0"/>
          </a:p>
        </p:txBody>
      </p:sp>
      <p:sp>
        <p:nvSpPr>
          <p:cNvPr id="7" name="Заголовок 5"/>
          <p:cNvSpPr txBox="1">
            <a:spLocks/>
          </p:cNvSpPr>
          <p:nvPr/>
        </p:nvSpPr>
        <p:spPr>
          <a:xfrm>
            <a:off x="428625" y="214313"/>
            <a:ext cx="8229600" cy="8572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800" b="1" dirty="0">
              <a:solidFill>
                <a:srgbClr val="A6162E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851670"/>
            <a:ext cx="46440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dirty="0">
                <a:solidFill>
                  <a:srgbClr val="C00000"/>
                </a:solidFill>
              </a:rPr>
              <a:t>Подготовила</a:t>
            </a:r>
          </a:p>
          <a:p>
            <a:r>
              <a:rPr lang="ru-RU" altLang="ru-RU" sz="2800" dirty="0">
                <a:solidFill>
                  <a:srgbClr val="C00000"/>
                </a:solidFill>
              </a:rPr>
              <a:t>ученица </a:t>
            </a:r>
            <a:r>
              <a:rPr lang="ru-RU" altLang="ru-RU" sz="2800" dirty="0">
                <a:solidFill>
                  <a:srgbClr val="C00000"/>
                </a:solidFill>
              </a:rPr>
              <a:t>3</a:t>
            </a:r>
            <a:r>
              <a:rPr lang="ru-RU" altLang="ru-RU" sz="2800" dirty="0" smtClean="0">
                <a:solidFill>
                  <a:srgbClr val="C00000"/>
                </a:solidFill>
              </a:rPr>
              <a:t> </a:t>
            </a:r>
            <a:r>
              <a:rPr lang="ru-RU" altLang="ru-RU" sz="2800" dirty="0" smtClean="0">
                <a:solidFill>
                  <a:srgbClr val="C00000"/>
                </a:solidFill>
              </a:rPr>
              <a:t>Б </a:t>
            </a:r>
            <a:r>
              <a:rPr lang="ru-RU" altLang="ru-RU" sz="2800" dirty="0">
                <a:solidFill>
                  <a:srgbClr val="C00000"/>
                </a:solidFill>
              </a:rPr>
              <a:t>класса</a:t>
            </a:r>
          </a:p>
          <a:p>
            <a:r>
              <a:rPr lang="ru-RU" altLang="ru-RU" sz="2800" dirty="0">
                <a:solidFill>
                  <a:srgbClr val="C00000"/>
                </a:solidFill>
              </a:rPr>
              <a:t>Сафонова Алина</a:t>
            </a:r>
          </a:p>
          <a:p>
            <a:r>
              <a:rPr lang="ru-RU" altLang="ru-RU" sz="2800" dirty="0">
                <a:solidFill>
                  <a:srgbClr val="C00000"/>
                </a:solidFill>
              </a:rPr>
              <a:t>Руководитель</a:t>
            </a:r>
          </a:p>
          <a:p>
            <a:r>
              <a:rPr lang="ru-RU" altLang="ru-RU" sz="2800" dirty="0">
                <a:solidFill>
                  <a:srgbClr val="C00000"/>
                </a:solidFill>
              </a:rPr>
              <a:t>Грошева Ольга Владимировна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063896577"/>
              </p:ext>
            </p:extLst>
          </p:nvPr>
        </p:nvGraphicFramePr>
        <p:xfrm>
          <a:off x="1115616" y="555526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4438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9502"/>
            <a:ext cx="7772400" cy="1021556"/>
          </a:xfrm>
        </p:spPr>
        <p:txBody>
          <a:bodyPr/>
          <a:lstStyle/>
          <a:p>
            <a:r>
              <a:rPr lang="ru-RU" dirty="0" smtClean="0"/>
              <a:t>Краснов Николай Иванович- наш земляк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Краснов Николай Иванови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7654"/>
            <a:ext cx="2160240" cy="300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.mycdn.me/image?id=876638460026&amp;t=3&amp;plc=WEB&amp;tkn=*35WK3vvm1Ek8HLcOcRD8fbJxQMQ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936" y="1419622"/>
            <a:ext cx="2209976" cy="2946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i.mycdn.me/image?id=876642168954&amp;t=3&amp;plc=WEB&amp;tkn=*ffVGb1y9VHbmTBIkuXBbLiV8Yn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6362" y="1581952"/>
            <a:ext cx="2350655" cy="313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441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2000" dirty="0">
              <a:latin typeface="+mj-lt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275606"/>
            <a:ext cx="4525433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1563638"/>
            <a:ext cx="43924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Смерть </a:t>
            </a:r>
            <a:r>
              <a:rPr lang="ru-RU" dirty="0"/>
              <a:t>не раз заглядывала солдату в лицо, но всякий раз отступала перед его мужеством и отвагой.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005" y="2643758"/>
            <a:ext cx="1569981" cy="2292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289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375" y="346348"/>
            <a:ext cx="8229600" cy="857250"/>
          </a:xfrm>
        </p:spPr>
        <p:txBody>
          <a:bodyPr/>
          <a:lstStyle/>
          <a:p>
            <a:r>
              <a:rPr lang="ru-RU" dirty="0" smtClean="0"/>
              <a:t>Феофанов Григорий Степанович – мой прадедушка</a:t>
            </a:r>
            <a:endParaRPr lang="ru-RU" dirty="0"/>
          </a:p>
        </p:txBody>
      </p:sp>
      <p:sp>
        <p:nvSpPr>
          <p:cNvPr id="3" name="AutoShape 2" descr="https://apf.mail.ru/cgi-bin/readmsg/%D0%B7%D0%B0%D0%B3%D1%80%D1%83%D0%B6%D0%B5%D0%BD%D0%BE%20(1).png?id=15263295410000000230%3B0%3B2&amp;x-email=safonova_zhann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apf.mail.ru/cgi-bin/readmsg/%D0%B7%D0%B0%D0%B3%D1%80%D1%83%D0%B6%D0%B5%D0%BD%D0%BE%20(1).png?id=15263295410000000230%3B0%3B2&amp;x-email=safonova_zhanna%40mail.ru&amp;exif=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apf.mail.ru/cgi-bin/readmsg/%D0%B7%D0%B0%D0%B3%D1%80%D1%83%D0%B6%D0%B5%D0%BD%D0%BE%20(1).png?id=15263295410000000230%3B0%3B2&amp;x-email=safonova_zhanna%40mail.ru&amp;exif=1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1563638"/>
            <a:ext cx="2225060" cy="319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9" descr="https://apf.mail.ru/cgi-bin/readmsg/%D0%B7%D0%B0%D0%B3%D1%80%D1%83%D0%B6%D0%B5%D0%BD%D0%BE.png?id=15263295410000000230%3B0%3B3&amp;x-email=safonova_zhanna%40mail.ru&amp;exif=1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563638"/>
            <a:ext cx="2778136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363838"/>
            <a:ext cx="3351507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854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83518"/>
            <a:ext cx="7772400" cy="1021556"/>
          </a:xfrm>
        </p:spPr>
        <p:txBody>
          <a:bodyPr/>
          <a:lstStyle/>
          <a:p>
            <a:r>
              <a:rPr lang="ru-RU" dirty="0" smtClean="0"/>
              <a:t>Классный час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851670"/>
            <a:ext cx="7772400" cy="11251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SAM_66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625859"/>
            <a:ext cx="3024336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SAM_659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97365"/>
            <a:ext cx="2444994" cy="183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Новая папка (3)\SAM_66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7494"/>
            <a:ext cx="2980589" cy="2235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322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Практическая значимость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03598"/>
            <a:ext cx="5093101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211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83518"/>
            <a:ext cx="7772400" cy="1021556"/>
          </a:xfrm>
        </p:spPr>
        <p:txBody>
          <a:bodyPr/>
          <a:lstStyle/>
          <a:p>
            <a:r>
              <a:rPr lang="ru-RU" dirty="0" smtClean="0"/>
              <a:t>Практическая значимость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i.mycdn.me/image?id=877370978170&amp;t=3&amp;plc=WEB&amp;tkn=*xnKCk8zJM8b4YUzDL6Z-yRa7Hr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43431"/>
            <a:ext cx="2071764" cy="3679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.mycdn.me/image?id=877370984058&amp;t=3&amp;plc=WEB&amp;tkn=*ZVGWUnpw-X43P6S4aZuFld-DX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743" y="1131590"/>
            <a:ext cx="206750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.mycdn.me/image?id=877370984826&amp;t=3&amp;plc=WEB&amp;tkn=*BS2HlpviwZ8CtNSrRBXJcpgHW9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51670"/>
            <a:ext cx="4435866" cy="2497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535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DSC_01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9502"/>
            <a:ext cx="324036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DSC_01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275606"/>
            <a:ext cx="388843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100D3300\DSC_01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574032"/>
            <a:ext cx="3348372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19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83518"/>
            <a:ext cx="7772400" cy="1021556"/>
          </a:xfrm>
        </p:spPr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3219822"/>
            <a:ext cx="7772400" cy="1125140"/>
          </a:xfrm>
        </p:spPr>
        <p:txBody>
          <a:bodyPr/>
          <a:lstStyle/>
          <a:p>
            <a:endParaRPr lang="ru-RU" sz="4000" dirty="0" smtClean="0"/>
          </a:p>
          <a:p>
            <a:endParaRPr lang="ru-RU" sz="4000" dirty="0"/>
          </a:p>
          <a:p>
            <a:endParaRPr lang="ru-RU" sz="4000" dirty="0" smtClean="0"/>
          </a:p>
          <a:p>
            <a:endParaRPr lang="ru-RU" sz="4000" dirty="0"/>
          </a:p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</a:rPr>
              <a:t>Подвиг – это поступок ради других, и совершается чаще всего спонтанно. Таким образом, </a:t>
            </a:r>
            <a:r>
              <a:rPr lang="ru-RU" sz="4000" u="sng" dirty="0" smtClean="0">
                <a:solidFill>
                  <a:schemeClr val="tx2">
                    <a:lumMod val="50000"/>
                  </a:schemeClr>
                </a:solidFill>
              </a:rPr>
              <a:t>две гипотезы подтвердились.</a:t>
            </a:r>
            <a:endParaRPr lang="ru-RU" sz="4000" u="sng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03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83518"/>
            <a:ext cx="8229600" cy="3394075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>
                <a:solidFill>
                  <a:srgbClr val="C00000"/>
                </a:solidFill>
              </a:rPr>
              <a:t>Где теплоты душевной столько взять, </a:t>
            </a:r>
            <a:br>
              <a:rPr lang="ru-RU" sz="2000" dirty="0">
                <a:solidFill>
                  <a:srgbClr val="C00000"/>
                </a:solidFill>
              </a:rPr>
            </a:br>
            <a:r>
              <a:rPr lang="ru-RU" sz="2000" dirty="0">
                <a:solidFill>
                  <a:srgbClr val="C00000"/>
                </a:solidFill>
              </a:rPr>
              <a:t>Чтобы согреть израненные души </a:t>
            </a:r>
            <a:br>
              <a:rPr lang="ru-RU" sz="2000" dirty="0">
                <a:solidFill>
                  <a:srgbClr val="C00000"/>
                </a:solidFill>
              </a:rPr>
            </a:br>
            <a:r>
              <a:rPr lang="ru-RU" sz="2000" dirty="0">
                <a:solidFill>
                  <a:srgbClr val="C00000"/>
                </a:solidFill>
              </a:rPr>
              <a:t>Тех, кто сумел Отчизну отстоять, </a:t>
            </a:r>
            <a:br>
              <a:rPr lang="ru-RU" sz="2000" dirty="0">
                <a:solidFill>
                  <a:srgbClr val="C00000"/>
                </a:solidFill>
              </a:rPr>
            </a:br>
            <a:r>
              <a:rPr lang="ru-RU" sz="2000" dirty="0">
                <a:solidFill>
                  <a:srgbClr val="C00000"/>
                </a:solidFill>
              </a:rPr>
              <a:t>Кто рать фашистскую сумел порушить? </a:t>
            </a:r>
            <a:br>
              <a:rPr lang="ru-RU" sz="2000" dirty="0">
                <a:solidFill>
                  <a:srgbClr val="C00000"/>
                </a:solidFill>
              </a:rPr>
            </a:br>
            <a:r>
              <a:rPr lang="ru-RU" sz="2000" dirty="0">
                <a:solidFill>
                  <a:srgbClr val="C00000"/>
                </a:solidFill>
              </a:rPr>
              <a:t>Составить, может быть, букет цветов? </a:t>
            </a:r>
            <a:br>
              <a:rPr lang="ru-RU" sz="2000" dirty="0">
                <a:solidFill>
                  <a:srgbClr val="C00000"/>
                </a:solidFill>
              </a:rPr>
            </a:br>
            <a:r>
              <a:rPr lang="ru-RU" sz="2000" dirty="0">
                <a:solidFill>
                  <a:srgbClr val="C00000"/>
                </a:solidFill>
              </a:rPr>
              <a:t>Такой, чтобы небес он мог касаться, </a:t>
            </a:r>
            <a:br>
              <a:rPr lang="ru-RU" sz="2000" dirty="0">
                <a:solidFill>
                  <a:srgbClr val="C00000"/>
                </a:solidFill>
              </a:rPr>
            </a:br>
            <a:r>
              <a:rPr lang="ru-RU" sz="2000" dirty="0">
                <a:solidFill>
                  <a:srgbClr val="C00000"/>
                </a:solidFill>
              </a:rPr>
              <a:t>В честь наших дедов, братьев и отцов, </a:t>
            </a:r>
            <a:br>
              <a:rPr lang="ru-RU" sz="2000" dirty="0">
                <a:solidFill>
                  <a:srgbClr val="C00000"/>
                </a:solidFill>
              </a:rPr>
            </a:br>
            <a:r>
              <a:rPr lang="ru-RU" sz="2000" dirty="0">
                <a:solidFill>
                  <a:srgbClr val="C00000"/>
                </a:solidFill>
              </a:rPr>
              <a:t>Которым просто грех не поклониться! </a:t>
            </a:r>
            <a:br>
              <a:rPr lang="ru-RU" sz="2000" dirty="0">
                <a:solidFill>
                  <a:srgbClr val="C00000"/>
                </a:solidFill>
              </a:rPr>
            </a:br>
            <a:r>
              <a:rPr lang="ru-RU" sz="2000" dirty="0">
                <a:solidFill>
                  <a:srgbClr val="C00000"/>
                </a:solidFill>
              </a:rPr>
              <a:t>Вот маленькой колонной входят в зал, </a:t>
            </a:r>
            <a:br>
              <a:rPr lang="ru-RU" sz="2000" dirty="0">
                <a:solidFill>
                  <a:srgbClr val="C00000"/>
                </a:solidFill>
              </a:rPr>
            </a:br>
            <a:r>
              <a:rPr lang="ru-RU" sz="2000" dirty="0">
                <a:solidFill>
                  <a:srgbClr val="C00000"/>
                </a:solidFill>
              </a:rPr>
              <a:t>Как нам близки их дорогие лица!.... </a:t>
            </a:r>
            <a:br>
              <a:rPr lang="ru-RU" sz="2000" dirty="0">
                <a:solidFill>
                  <a:srgbClr val="C00000"/>
                </a:solidFill>
              </a:rPr>
            </a:br>
            <a:r>
              <a:rPr lang="ru-RU" sz="2000" dirty="0">
                <a:solidFill>
                  <a:srgbClr val="C00000"/>
                </a:solidFill>
              </a:rPr>
              <a:t>Я попрошу, чтоб каждый в зале встал,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C00000"/>
                </a:solidFill>
              </a:rPr>
              <a:t>Чтоб этим людям низко поклониться!</a:t>
            </a:r>
          </a:p>
          <a:p>
            <a:endParaRPr lang="ru-RU" dirty="0"/>
          </a:p>
        </p:txBody>
      </p:sp>
      <p:pic>
        <p:nvPicPr>
          <p:cNvPr id="7170" name="Picture 2" descr="C:\Users\User\Desktop\утренник ДеньПобеды\DSC_19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019672"/>
            <a:ext cx="3312368" cy="219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765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dirty="0">
                <a:solidFill>
                  <a:srgbClr val="000000"/>
                </a:solidFill>
                <a:latin typeface="Times New Roman"/>
              </a:rPr>
            </a:br>
            <a:r>
              <a:rPr lang="ru-RU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dirty="0">
                <a:solidFill>
                  <a:srgbClr val="000000"/>
                </a:solidFill>
                <a:latin typeface="Times New Roman"/>
              </a:rPr>
            </a:br>
            <a:r>
              <a:rPr lang="ru-RU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dirty="0" smtClean="0">
                <a:solidFill>
                  <a:srgbClr val="C00000"/>
                </a:solidFill>
                <a:latin typeface="Times New Roman"/>
              </a:rPr>
              <a:t>Цель </a:t>
            </a:r>
            <a:r>
              <a:rPr lang="ru-RU" dirty="0">
                <a:solidFill>
                  <a:srgbClr val="C00000"/>
                </a:solidFill>
                <a:latin typeface="Times New Roman"/>
              </a:rPr>
              <a:t>исследования: </a:t>
            </a:r>
            <a:r>
              <a:rPr lang="ru-RU" b="0" dirty="0" smtClean="0">
                <a:solidFill>
                  <a:srgbClr val="000000"/>
                </a:solidFill>
                <a:latin typeface="Times New Roman"/>
              </a:rPr>
              <a:t>изучить </a:t>
            </a:r>
            <a:r>
              <a:rPr lang="ru-RU" b="0" dirty="0">
                <a:solidFill>
                  <a:srgbClr val="000000"/>
                </a:solidFill>
                <a:latin typeface="Times New Roman"/>
              </a:rPr>
              <a:t>понятия «подвиг» на примере истории подвига нашего соотечественника </a:t>
            </a:r>
            <a:r>
              <a:rPr lang="ru-RU" b="0" dirty="0" smtClean="0">
                <a:solidFill>
                  <a:srgbClr val="000000"/>
                </a:solidFill>
                <a:latin typeface="Times New Roman"/>
              </a:rPr>
              <a:t>Н.И. Краснова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847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400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2400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400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2400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400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2400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400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2400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400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2400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/>
              </a:rPr>
            </a:br>
            <a:r>
              <a:rPr lang="ru-RU" sz="2400" dirty="0" smtClean="0">
                <a:solidFill>
                  <a:srgbClr val="C00000"/>
                </a:solidFill>
                <a:latin typeface="Times New Roman"/>
              </a:rPr>
              <a:t>Задачи </a:t>
            </a:r>
            <a:r>
              <a:rPr lang="ru-RU" sz="2400" dirty="0">
                <a:solidFill>
                  <a:srgbClr val="C00000"/>
                </a:solidFill>
                <a:latin typeface="Times New Roman"/>
              </a:rPr>
              <a:t>исследования: </a:t>
            </a:r>
            <a:r>
              <a:rPr lang="ru-RU" sz="2400" b="0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400" b="0" dirty="0">
                <a:solidFill>
                  <a:srgbClr val="000000"/>
                </a:solidFill>
                <a:latin typeface="Times New Roman"/>
              </a:rPr>
            </a:br>
            <a:r>
              <a:rPr lang="ru-RU" sz="2400" b="0" dirty="0">
                <a:solidFill>
                  <a:srgbClr val="000000"/>
                </a:solidFill>
                <a:latin typeface="Times New Roman"/>
              </a:rPr>
              <a:t>1. Познакомиться с определениями понятия «подвиг». </a:t>
            </a:r>
            <a:br>
              <a:rPr lang="ru-RU" sz="2400" b="0" dirty="0">
                <a:solidFill>
                  <a:srgbClr val="000000"/>
                </a:solidFill>
                <a:latin typeface="Times New Roman"/>
              </a:rPr>
            </a:br>
            <a:r>
              <a:rPr lang="ru-RU" sz="2400" b="0" dirty="0">
                <a:solidFill>
                  <a:srgbClr val="000000"/>
                </a:solidFill>
                <a:latin typeface="Times New Roman"/>
              </a:rPr>
              <a:t>2. Провести опрос среди </a:t>
            </a:r>
            <a:r>
              <a:rPr lang="ru-RU" sz="2400" b="0" dirty="0" smtClean="0">
                <a:solidFill>
                  <a:srgbClr val="000000"/>
                </a:solidFill>
                <a:latin typeface="Times New Roman"/>
              </a:rPr>
              <a:t>одноклассников, </a:t>
            </a:r>
            <a:r>
              <a:rPr lang="ru-RU" sz="2400" b="0" dirty="0">
                <a:solidFill>
                  <a:srgbClr val="000000"/>
                </a:solidFill>
                <a:latin typeface="Times New Roman"/>
              </a:rPr>
              <a:t>сделать анализ. </a:t>
            </a:r>
            <a:br>
              <a:rPr lang="ru-RU" sz="2400" b="0" dirty="0">
                <a:solidFill>
                  <a:srgbClr val="000000"/>
                </a:solidFill>
                <a:latin typeface="Times New Roman"/>
              </a:rPr>
            </a:br>
            <a:r>
              <a:rPr lang="ru-RU" sz="2400" b="0" dirty="0">
                <a:solidFill>
                  <a:srgbClr val="000000"/>
                </a:solidFill>
                <a:latin typeface="Times New Roman"/>
              </a:rPr>
              <a:t>3. Познакомиться с подвигами, совершенными во </a:t>
            </a:r>
            <a:r>
              <a:rPr lang="ru-RU" sz="2400" b="0" dirty="0" smtClean="0">
                <a:solidFill>
                  <a:srgbClr val="000000"/>
                </a:solidFill>
                <a:latin typeface="Times New Roman"/>
              </a:rPr>
              <a:t>время Великой Отечественной войны</a:t>
            </a:r>
            <a:r>
              <a:rPr lang="ru-RU" sz="2400" b="0" dirty="0">
                <a:solidFill>
                  <a:srgbClr val="000000"/>
                </a:solidFill>
                <a:latin typeface="Times New Roman"/>
              </a:rPr>
              <a:t>.</a:t>
            </a:r>
            <a:r>
              <a:rPr lang="ru-RU" sz="2400" b="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0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400" b="0" dirty="0">
                <a:solidFill>
                  <a:srgbClr val="000000"/>
                </a:solidFill>
                <a:latin typeface="Times New Roman"/>
              </a:rPr>
            </a:br>
            <a:r>
              <a:rPr lang="ru-RU" sz="2400" b="0" dirty="0">
                <a:solidFill>
                  <a:srgbClr val="000000"/>
                </a:solidFill>
                <a:latin typeface="Times New Roman"/>
              </a:rPr>
              <a:t>4. Изучить историю подвига нашего </a:t>
            </a:r>
            <a:r>
              <a:rPr lang="ru-RU" sz="2400" b="0" dirty="0" smtClean="0">
                <a:solidFill>
                  <a:srgbClr val="000000"/>
                </a:solidFill>
                <a:latin typeface="Times New Roman"/>
              </a:rPr>
              <a:t>земляка Краснова Н.В.</a:t>
            </a:r>
            <a:r>
              <a:rPr lang="ru-RU" sz="2400" b="0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400" b="0" dirty="0">
                <a:solidFill>
                  <a:srgbClr val="000000"/>
                </a:solidFill>
                <a:latin typeface="Times New Roman"/>
              </a:rPr>
            </a:br>
            <a:r>
              <a:rPr lang="ru-RU" sz="2400" b="0" dirty="0" smtClean="0">
                <a:solidFill>
                  <a:srgbClr val="000000"/>
                </a:solidFill>
                <a:latin typeface="Times New Roman"/>
              </a:rPr>
              <a:t>5. Определить роль моей семьи в истории Великой Отечественной войны.</a:t>
            </a:r>
            <a:r>
              <a:rPr lang="ru-RU" sz="2400" b="0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400" b="0" dirty="0">
                <a:solidFill>
                  <a:srgbClr val="000000"/>
                </a:solidFill>
                <a:latin typeface="Times New Roman"/>
              </a:rPr>
            </a:br>
            <a:r>
              <a:rPr lang="ru-RU" sz="2400" b="0" dirty="0" smtClean="0">
                <a:solidFill>
                  <a:srgbClr val="000000"/>
                </a:solidFill>
                <a:latin typeface="Times New Roman"/>
              </a:rPr>
              <a:t>6. Привлечь внимание моих одноклассников к изучению истории нашей Родины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513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95486"/>
            <a:ext cx="7772400" cy="1125140"/>
          </a:xfrm>
        </p:spPr>
        <p:txBody>
          <a:bodyPr/>
          <a:lstStyle/>
          <a:p>
            <a:pPr lvl="0" eaLnBrk="1" hangingPunct="1">
              <a:spcBef>
                <a:spcPct val="0"/>
              </a:spcBef>
              <a:defRPr/>
            </a:pPr>
            <a:endParaRPr lang="ru-RU" sz="2400" dirty="0" smtClean="0">
              <a:solidFill>
                <a:srgbClr val="000000"/>
              </a:solidFill>
              <a:latin typeface="Arial" charset="0"/>
            </a:endParaRPr>
          </a:p>
          <a:p>
            <a:pPr lvl="0" eaLnBrk="1" hangingPunct="1">
              <a:spcBef>
                <a:spcPct val="0"/>
              </a:spcBef>
              <a:defRPr/>
            </a:pPr>
            <a:endParaRPr lang="ru-RU" sz="2400" dirty="0">
              <a:solidFill>
                <a:srgbClr val="000000"/>
              </a:solidFill>
              <a:latin typeface="Arial" charset="0"/>
            </a:endParaRPr>
          </a:p>
          <a:p>
            <a:pPr lvl="0" eaLnBrk="1" hangingPunct="1">
              <a:spcBef>
                <a:spcPct val="0"/>
              </a:spcBef>
              <a:defRPr/>
            </a:pPr>
            <a:endParaRPr lang="ru-RU" sz="2400" dirty="0" smtClean="0">
              <a:solidFill>
                <a:srgbClr val="000000"/>
              </a:solidFill>
              <a:latin typeface="Arial" charset="0"/>
            </a:endParaRPr>
          </a:p>
          <a:p>
            <a:pPr lvl="0" eaLnBrk="1" hangingPunct="1">
              <a:spcBef>
                <a:spcPct val="0"/>
              </a:spcBef>
              <a:defRPr/>
            </a:pPr>
            <a:endParaRPr lang="ru-RU" sz="2400" dirty="0">
              <a:solidFill>
                <a:srgbClr val="000000"/>
              </a:solidFill>
              <a:latin typeface="Arial" charset="0"/>
            </a:endParaRPr>
          </a:p>
          <a:p>
            <a:pPr lvl="0" eaLnBrk="1" hangingPunct="1">
              <a:spcBef>
                <a:spcPct val="0"/>
              </a:spcBef>
              <a:defRPr/>
            </a:pPr>
            <a:endParaRPr lang="ru-RU" sz="2400" dirty="0" smtClean="0">
              <a:solidFill>
                <a:srgbClr val="000000"/>
              </a:solidFill>
              <a:latin typeface="Arial" charset="0"/>
            </a:endParaRPr>
          </a:p>
          <a:p>
            <a:pPr lvl="0" eaLnBrk="1" hangingPunct="1">
              <a:spcBef>
                <a:spcPct val="0"/>
              </a:spcBef>
              <a:defRPr/>
            </a:pPr>
            <a:endParaRPr lang="ru-RU" sz="2400" dirty="0">
              <a:solidFill>
                <a:srgbClr val="000000"/>
              </a:solidFill>
              <a:latin typeface="Arial" charset="0"/>
            </a:endParaRPr>
          </a:p>
          <a:p>
            <a:pPr lvl="0" eaLnBrk="1" hangingPunct="1">
              <a:spcBef>
                <a:spcPct val="0"/>
              </a:spcBef>
              <a:defRPr/>
            </a:pPr>
            <a:endParaRPr lang="ru-RU" sz="2400" dirty="0" smtClean="0">
              <a:solidFill>
                <a:srgbClr val="000000"/>
              </a:solidFill>
              <a:latin typeface="Arial" charset="0"/>
            </a:endParaRPr>
          </a:p>
          <a:p>
            <a:pPr lvl="0" eaLnBrk="1" hangingPunct="1">
              <a:spcBef>
                <a:spcPct val="0"/>
              </a:spcBef>
              <a:defRPr/>
            </a:pPr>
            <a:endParaRPr lang="ru-RU" sz="2400" dirty="0">
              <a:solidFill>
                <a:srgbClr val="000000"/>
              </a:solidFill>
              <a:latin typeface="Arial" charset="0"/>
            </a:endParaRPr>
          </a:p>
          <a:p>
            <a:pPr lvl="0" eaLnBrk="1" hangingPunct="1">
              <a:spcBef>
                <a:spcPct val="0"/>
              </a:spcBef>
              <a:defRPr/>
            </a:pPr>
            <a:endParaRPr lang="ru-RU" sz="2400" dirty="0" smtClean="0">
              <a:solidFill>
                <a:srgbClr val="000000"/>
              </a:solidFill>
              <a:latin typeface="Arial" charset="0"/>
            </a:endParaRPr>
          </a:p>
          <a:p>
            <a:pPr lvl="0" eaLnBrk="1" hangingPunct="1">
              <a:spcBef>
                <a:spcPct val="0"/>
              </a:spcBef>
              <a:defRPr/>
            </a:pPr>
            <a:endParaRPr lang="ru-RU" sz="2400" dirty="0">
              <a:solidFill>
                <a:srgbClr val="000000"/>
              </a:solidFill>
              <a:latin typeface="Arial" charset="0"/>
            </a:endParaRPr>
          </a:p>
          <a:p>
            <a:pPr lvl="0" eaLnBrk="1" hangingPunct="1">
              <a:spcBef>
                <a:spcPct val="0"/>
              </a:spcBef>
              <a:defRPr/>
            </a:pPr>
            <a:endParaRPr lang="ru-RU" sz="2400" dirty="0" smtClean="0">
              <a:solidFill>
                <a:srgbClr val="000000"/>
              </a:solidFill>
              <a:latin typeface="Arial" charset="0"/>
            </a:endParaRPr>
          </a:p>
          <a:p>
            <a:pPr lvl="0" eaLnBrk="1" hangingPunct="1">
              <a:spcBef>
                <a:spcPct val="0"/>
              </a:spcBef>
              <a:defRPr/>
            </a:pPr>
            <a:endParaRPr lang="ru-RU" sz="2400" dirty="0">
              <a:solidFill>
                <a:srgbClr val="000000"/>
              </a:solidFill>
              <a:latin typeface="Arial" charset="0"/>
            </a:endParaRPr>
          </a:p>
          <a:p>
            <a:endParaRPr lang="ru-RU" sz="4800" dirty="0" smtClean="0">
              <a:solidFill>
                <a:schemeClr val="tx1"/>
              </a:solidFill>
            </a:endParaRPr>
          </a:p>
          <a:p>
            <a:endParaRPr lang="ru-RU" sz="4800" dirty="0">
              <a:solidFill>
                <a:schemeClr val="tx1"/>
              </a:solidFill>
            </a:endParaRPr>
          </a:p>
          <a:p>
            <a:endParaRPr lang="ru-RU" sz="4800" dirty="0" smtClean="0">
              <a:solidFill>
                <a:schemeClr val="tx1"/>
              </a:solidFill>
            </a:endParaRPr>
          </a:p>
          <a:p>
            <a:endParaRPr lang="ru-RU" sz="4800" dirty="0">
              <a:solidFill>
                <a:schemeClr val="tx1"/>
              </a:solidFill>
            </a:endParaRPr>
          </a:p>
          <a:p>
            <a:endParaRPr lang="ru-RU" sz="4800" dirty="0" smtClean="0">
              <a:solidFill>
                <a:schemeClr val="tx1"/>
              </a:solidFill>
            </a:endParaRPr>
          </a:p>
          <a:p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483518"/>
            <a:ext cx="70567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>
                <a:solidFill>
                  <a:srgbClr val="C00000"/>
                </a:solidFill>
              </a:rPr>
              <a:t>Гипотезы исследования: </a:t>
            </a:r>
            <a:endParaRPr lang="ru-RU" sz="3200" u="sng" dirty="0">
              <a:solidFill>
                <a:srgbClr val="C00000"/>
              </a:solidFill>
            </a:endParaRPr>
          </a:p>
          <a:p>
            <a:r>
              <a:rPr lang="ru-RU" sz="3200" dirty="0"/>
              <a:t>Подвиг - это поступок ради себя. </a:t>
            </a:r>
          </a:p>
          <a:p>
            <a:r>
              <a:rPr lang="ru-RU" sz="3200" dirty="0"/>
              <a:t>Подвиг - это поступок ради других. </a:t>
            </a:r>
          </a:p>
          <a:p>
            <a:r>
              <a:rPr lang="ru-RU" sz="3200" dirty="0"/>
              <a:t>Подвиг - это обдуманный поступок </a:t>
            </a:r>
          </a:p>
          <a:p>
            <a:r>
              <a:rPr lang="ru-RU" sz="3200" dirty="0"/>
              <a:t>Подвиг - это спонтанный поступок. </a:t>
            </a:r>
          </a:p>
        </p:txBody>
      </p:sp>
    </p:spTree>
    <p:extLst>
      <p:ext uri="{BB962C8B-B14F-4D97-AF65-F5344CB8AC3E}">
        <p14:creationId xmlns:p14="http://schemas.microsoft.com/office/powerpoint/2010/main" val="173443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spcBef>
                <a:spcPct val="20000"/>
              </a:spcBef>
            </a:pPr>
            <a:r>
              <a:rPr lang="ru-RU" altLang="ru-RU" sz="320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u="sng" kern="0" dirty="0" smtClean="0">
                <a:solidFill>
                  <a:srgbClr val="C00000"/>
                </a:solidFill>
                <a:latin typeface="Arial"/>
                <a:ea typeface="+mn-ea"/>
                <a:cs typeface="+mn-cs"/>
              </a:rPr>
              <a:t>Объект </a:t>
            </a:r>
            <a:r>
              <a:rPr lang="ru-RU" altLang="ru-RU" sz="3200" u="sng" kern="0" dirty="0">
                <a:solidFill>
                  <a:srgbClr val="C00000"/>
                </a:solidFill>
                <a:latin typeface="Arial"/>
                <a:ea typeface="+mn-ea"/>
                <a:cs typeface="+mn-cs"/>
              </a:rPr>
              <a:t>исследования</a:t>
            </a:r>
            <a:r>
              <a:rPr lang="ru-RU" altLang="ru-RU" sz="3200" u="sng" kern="0" dirty="0" smtClean="0">
                <a:solidFill>
                  <a:srgbClr val="C00000"/>
                </a:solidFill>
                <a:latin typeface="Arial"/>
                <a:ea typeface="+mn-ea"/>
                <a:cs typeface="+mn-cs"/>
              </a:rPr>
              <a:t>: </a:t>
            </a:r>
            <a:r>
              <a:rPr lang="ru-RU" altLang="ru-RU" sz="320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подвиг</a:t>
            </a:r>
            <a:r>
              <a:rPr lang="ru-RU" altLang="ru-RU" sz="3200" b="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b="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b="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b="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u="sng" kern="0" dirty="0">
                <a:solidFill>
                  <a:srgbClr val="C00000"/>
                </a:solidFill>
                <a:latin typeface="Arial"/>
                <a:ea typeface="+mn-ea"/>
                <a:cs typeface="+mn-cs"/>
              </a:rPr>
              <a:t>Предмет исследования</a:t>
            </a:r>
            <a:r>
              <a:rPr lang="ru-RU" altLang="ru-RU" sz="3200" u="sng" kern="0" dirty="0" smtClean="0">
                <a:solidFill>
                  <a:srgbClr val="C00000"/>
                </a:solidFill>
                <a:latin typeface="Arial"/>
                <a:ea typeface="+mn-ea"/>
                <a:cs typeface="+mn-cs"/>
              </a:rPr>
              <a:t>: </a:t>
            </a:r>
            <a:r>
              <a:rPr lang="ru-RU" altLang="ru-RU" sz="320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история подвига нашего соотечественника Николая Ивановича Краснова и моего прадедушки Феофанова Григория Степановича во время Великой Отечественной войны</a:t>
            </a:r>
            <a:r>
              <a:rPr lang="ru-RU" altLang="ru-RU" sz="3200" b="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b="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b="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b="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b="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b="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b="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b="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b="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b="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b="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b="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b="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b="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b="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b="0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b="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b="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b="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b="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3200" b="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b="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937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этап Сбор информации.</a:t>
            </a:r>
            <a:endParaRPr lang="ru-RU" dirty="0"/>
          </a:p>
        </p:txBody>
      </p:sp>
      <p:pic>
        <p:nvPicPr>
          <p:cNvPr id="1026" name="Picture 2" descr="https://i.mycdn.me/image?id=876638437242&amp;t=3&amp;plc=WEB&amp;tkn=*obaBT0Nm2gujD5AmVYxwgeo_Gb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7574"/>
            <a:ext cx="232225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.mycdn.me/image?id=876638436218&amp;t=3&amp;plc=WEB&amp;tkn=*TIzUtiPLxPT1pPMUv0GLHXaTp9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51670"/>
            <a:ext cx="216024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.mycdn.me/image?id=876638434426&amp;t=3&amp;plc=WEB&amp;tkn=*p0M7V8jTOHUVlhAAom0BDfsWsZ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275606"/>
            <a:ext cx="216023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.mycdn.me/image?id=876638418042&amp;t=3&amp;plc=WEB&amp;tkn=*q9QSu9hJpgZHlEcxuac_oBdv14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1615829"/>
            <a:ext cx="2304255" cy="3072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16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b="0" dirty="0"/>
              <a:t/>
            </a:r>
            <a:br>
              <a:rPr lang="ru-RU" b="0" dirty="0"/>
            </a:br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b="0" dirty="0"/>
              <a:t/>
            </a:r>
            <a:br>
              <a:rPr lang="ru-RU" b="0" dirty="0"/>
            </a:br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b="0" dirty="0" smtClean="0"/>
              <a:t>Подвиг </a:t>
            </a:r>
            <a:r>
              <a:rPr lang="ru-RU" b="0" dirty="0"/>
              <a:t>— это доблестный, героический поступок, важное действие, совершенное в трудных условиях.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664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этап. Анкетирование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8817593"/>
              </p:ext>
            </p:extLst>
          </p:nvPr>
        </p:nvGraphicFramePr>
        <p:xfrm>
          <a:off x="457200" y="1200150"/>
          <a:ext cx="8229600" cy="3394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2041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7494"/>
            <a:ext cx="8229600" cy="857250"/>
          </a:xfrm>
        </p:spPr>
        <p:txBody>
          <a:bodyPr/>
          <a:lstStyle/>
          <a:p>
            <a:endParaRPr lang="ru-RU" sz="20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281201370"/>
              </p:ext>
            </p:extLst>
          </p:nvPr>
        </p:nvGraphicFramePr>
        <p:xfrm>
          <a:off x="1907704" y="851500"/>
          <a:ext cx="54864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67744" y="3939902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Ради себя</a:t>
            </a:r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3059832" y="4083918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Ради других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24717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910</TotalTime>
  <Words>130</Words>
  <Application>Microsoft Office PowerPoint</Application>
  <PresentationFormat>Экран (16:9)</PresentationFormat>
  <Paragraphs>52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Исследовательская работа на тему: «Что такое подвиг?» </vt:lpstr>
      <vt:lpstr>     Цель исследования: изучить понятия «подвиг» на примере истории подвига нашего соотечественника Н.И. Краснова </vt:lpstr>
      <vt:lpstr>          Задачи исследования:  1. Познакомиться с определениями понятия «подвиг».  2. Провести опрос среди одноклассников, сделать анализ.  3. Познакомиться с подвигами, совершенными во время Великой Отечественной войны.  4. Изучить историю подвига нашего земляка Краснова Н.В. 5. Определить роль моей семьи в истории Великой Отечественной войны. 6. Привлечь внимание моих одноклассников к изучению истории нашей Родины</vt:lpstr>
      <vt:lpstr>Презентация PowerPoint</vt:lpstr>
      <vt:lpstr>                  Объект исследования: подвиг  Предмет исследования: история подвига нашего соотечественника Николая Ивановича Краснова и моего прадедушки Феофанова Григория Степановича во время Великой Отечественной войны           </vt:lpstr>
      <vt:lpstr>1 этап Сбор информации.</vt:lpstr>
      <vt:lpstr>     Подвиг — это доблестный, героический поступок, важное действие, совершенное в трудных условиях. </vt:lpstr>
      <vt:lpstr>2 этап. Анкетирование</vt:lpstr>
      <vt:lpstr>Презентация PowerPoint</vt:lpstr>
      <vt:lpstr>Презентация PowerPoint</vt:lpstr>
      <vt:lpstr>Краснов Николай Иванович- наш земляк</vt:lpstr>
      <vt:lpstr>Презентация PowerPoint</vt:lpstr>
      <vt:lpstr>Феофанов Григорий Степанович – мой прадедушка</vt:lpstr>
      <vt:lpstr>Классный час</vt:lpstr>
      <vt:lpstr>Практическая значимость</vt:lpstr>
      <vt:lpstr>Практическая значимость</vt:lpstr>
      <vt:lpstr>Презентация PowerPoint</vt:lpstr>
      <vt:lpstr>Вывод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Ольга</cp:lastModifiedBy>
  <cp:revision>32</cp:revision>
  <dcterms:created xsi:type="dcterms:W3CDTF">2016-10-16T01:20:47Z</dcterms:created>
  <dcterms:modified xsi:type="dcterms:W3CDTF">2020-04-29T19:22:56Z</dcterms:modified>
</cp:coreProperties>
</file>