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6A77-6B0F-4292-9F47-CCC725BF44B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F75C-531D-4856-BECA-24A5EBE051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6A77-6B0F-4292-9F47-CCC725BF44B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F75C-531D-4856-BECA-24A5EBE05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6A77-6B0F-4292-9F47-CCC725BF44B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F75C-531D-4856-BECA-24A5EBE05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6A77-6B0F-4292-9F47-CCC725BF44B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F75C-531D-4856-BECA-24A5EBE05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6A77-6B0F-4292-9F47-CCC725BF44B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F54F75C-531D-4856-BECA-24A5EBE05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6A77-6B0F-4292-9F47-CCC725BF44B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F75C-531D-4856-BECA-24A5EBE05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6A77-6B0F-4292-9F47-CCC725BF44B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F75C-531D-4856-BECA-24A5EBE05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6A77-6B0F-4292-9F47-CCC725BF44B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F75C-531D-4856-BECA-24A5EBE05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6A77-6B0F-4292-9F47-CCC725BF44B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F75C-531D-4856-BECA-24A5EBE05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6A77-6B0F-4292-9F47-CCC725BF44B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F75C-531D-4856-BECA-24A5EBE05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6A77-6B0F-4292-9F47-CCC725BF44B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4F75C-531D-4856-BECA-24A5EBE05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04C6A77-6B0F-4292-9F47-CCC725BF44B9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F54F75C-531D-4856-BECA-24A5EBE051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071678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Нестандартные способы </a:t>
            </a:r>
            <a:r>
              <a:rPr lang="ru-RU" sz="49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решения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квадратных уравнений 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40" y="4857760"/>
            <a:ext cx="6400800" cy="1752600"/>
          </a:xfrm>
        </p:spPr>
        <p:txBody>
          <a:bodyPr/>
          <a:lstStyle/>
          <a:p>
            <a:endParaRPr lang="ru-RU" dirty="0" smtClean="0">
              <a:latin typeface="+mj-lt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95536" y="759619"/>
            <a:ext cx="496855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dirty="0" smtClean="0"/>
              <a:t>Рассмотрим решение квадратного уравнения вида х</a:t>
            </a:r>
            <a:r>
              <a:rPr lang="ru-RU" baseline="30000" dirty="0" smtClean="0"/>
              <a:t>2</a:t>
            </a:r>
            <a:r>
              <a:rPr lang="ru-RU" dirty="0" smtClean="0"/>
              <a:t>-2х-3=0.</a:t>
            </a:r>
          </a:p>
          <a:p>
            <a:r>
              <a:rPr lang="ru-RU" dirty="0" smtClean="0"/>
              <a:t>Построим график функции у = x</a:t>
            </a:r>
            <a:r>
              <a:rPr lang="ru-RU" baseline="30000" dirty="0" smtClean="0"/>
              <a:t>2</a:t>
            </a:r>
            <a:r>
              <a:rPr lang="ru-RU" dirty="0" smtClean="0"/>
              <a:t>−2x−3.</a:t>
            </a:r>
          </a:p>
          <a:p>
            <a:r>
              <a:rPr lang="en-US" dirty="0" smtClean="0"/>
              <a:t>1. </a:t>
            </a:r>
            <a:r>
              <a:rPr lang="ru-RU" dirty="0" smtClean="0"/>
              <a:t>Имеем</a:t>
            </a:r>
            <a:r>
              <a:rPr lang="en-US" dirty="0" smtClean="0"/>
              <a:t>: a=1, b=−2, x</a:t>
            </a:r>
            <a:r>
              <a:rPr lang="en-US" baseline="-25000" dirty="0" smtClean="0"/>
              <a:t>0</a:t>
            </a:r>
            <a:r>
              <a:rPr lang="en-US" dirty="0" smtClean="0"/>
              <a:t>=−b/2a=1, y</a:t>
            </a:r>
            <a:r>
              <a:rPr lang="en-US" baseline="-25000" dirty="0" smtClean="0"/>
              <a:t>0</a:t>
            </a:r>
            <a:r>
              <a:rPr lang="en-US" dirty="0" smtClean="0"/>
              <a:t>=f(1)=1</a:t>
            </a:r>
            <a:r>
              <a:rPr lang="en-US" baseline="30000" dirty="0" smtClean="0"/>
              <a:t>2</a:t>
            </a:r>
            <a:r>
              <a:rPr lang="en-US" dirty="0" smtClean="0"/>
              <a:t>−2−3=−4. </a:t>
            </a:r>
            <a:r>
              <a:rPr lang="ru-RU" dirty="0" smtClean="0"/>
              <a:t>Значит, вершиной параболы служит точка (1; −4), а осью симметрии параболы является прямая x=1. </a:t>
            </a:r>
          </a:p>
          <a:p>
            <a:r>
              <a:rPr lang="ru-RU" dirty="0" smtClean="0"/>
              <a:t>2. Возьмём на оси x точки, симметричные относительно оси параболы, например, точки </a:t>
            </a:r>
          </a:p>
          <a:p>
            <a:r>
              <a:rPr lang="ru-RU" dirty="0" smtClean="0"/>
              <a:t>x= −2 и x=4, х = -1 и х = 3. Получаем f(−2)=f(4)=5, f(−1)=f(3)=0. Отметим на координатной плоскости точки (-2; 5) и (4; 5), (−1;0) и (3;0).</a:t>
            </a:r>
          </a:p>
          <a:p>
            <a:r>
              <a:rPr lang="ru-RU" dirty="0" smtClean="0"/>
              <a:t>3. Построим параболу по точкам (-2; 5), (−1; 0), (1; −4), (3; 0), (4; 5).</a:t>
            </a:r>
          </a:p>
          <a:p>
            <a:pPr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Корни уравнения x</a:t>
            </a:r>
            <a:r>
              <a:rPr lang="ru-RU" baseline="30000" dirty="0" smtClean="0"/>
              <a:t>2</a:t>
            </a:r>
            <a:r>
              <a:rPr lang="ru-RU" dirty="0" smtClean="0"/>
              <a:t>−2x−3=0 — это первые координаты точек, в которых функция равна нулю (то есть в которых график пересекает ось х); поэтому имеем решение: x</a:t>
            </a:r>
            <a:r>
              <a:rPr lang="ru-RU" baseline="-25000" dirty="0" smtClean="0"/>
              <a:t>1</a:t>
            </a:r>
            <a:r>
              <a:rPr lang="ru-RU" dirty="0" smtClean="0"/>
              <a:t> = −1; x</a:t>
            </a:r>
            <a:r>
              <a:rPr lang="ru-RU" baseline="-25000" dirty="0" smtClean="0"/>
              <a:t>2</a:t>
            </a:r>
            <a:r>
              <a:rPr lang="ru-RU" dirty="0" smtClean="0"/>
              <a:t> =3.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332656"/>
            <a:ext cx="6839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Графическое решение квадратного уравнения</a:t>
            </a:r>
            <a:endParaRPr lang="ru-RU" b="1" u="sng" dirty="0" smtClean="0">
              <a:latin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268760"/>
            <a:ext cx="3511869" cy="38379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1397000"/>
          <a:ext cx="6096000" cy="502221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790825" algn="l"/>
                        </a:tabLst>
                      </a:pPr>
                      <a:r>
                        <a:rPr lang="ru-RU" sz="1400" dirty="0"/>
                        <a:t>Название способа решения квадратных уравнений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790825" algn="l"/>
                        </a:tabLst>
                      </a:pPr>
                      <a:r>
                        <a:rPr lang="ru-RU" sz="1400"/>
                        <a:t>Плюсы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790825" algn="l"/>
                        </a:tabLst>
                      </a:pPr>
                      <a:r>
                        <a:rPr lang="ru-RU" sz="1400"/>
                        <a:t>Минусы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790825" algn="l"/>
                        </a:tabLst>
                      </a:pPr>
                      <a:endParaRPr lang="ru-RU" sz="1400" dirty="0"/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790825" algn="l"/>
                        </a:tabLst>
                      </a:pPr>
                      <a:r>
                        <a:rPr lang="ru-RU" sz="1400" dirty="0"/>
                        <a:t>Решение уравнений способом переброски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790825" algn="l"/>
                        </a:tabLst>
                      </a:pPr>
                      <a:r>
                        <a:rPr lang="ru-RU" sz="1400"/>
                        <a:t>За минимальное количество действий можно найти корни уравнения, применяется совместно со способом теоремы Виета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790825" algn="l"/>
                        </a:tabLst>
                      </a:pPr>
                      <a:r>
                        <a:rPr lang="ru-RU" sz="1400"/>
                        <a:t>Легко найти только целые корни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Разложение левой части уравнения на множители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790825" algn="l"/>
                        </a:tabLst>
                      </a:pPr>
                      <a:r>
                        <a:rPr lang="ru-RU" sz="1400"/>
                        <a:t>Дает возможность сразу увидеть корни уравнения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790825" algn="l"/>
                        </a:tabLst>
                      </a:pPr>
                      <a:r>
                        <a:rPr lang="ru-RU" sz="1400"/>
                        <a:t>Нужно правильно вычислить слагаемых для группировки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790825" algn="l"/>
                        </a:tabLst>
                      </a:pPr>
                      <a:r>
                        <a:rPr lang="ru-RU" sz="1400"/>
                        <a:t>Свойства коэффициентов квадратного уравнения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790825" algn="l"/>
                        </a:tabLst>
                      </a:pPr>
                      <a:r>
                        <a:rPr lang="ru-RU" sz="1400" dirty="0"/>
                        <a:t>Не требует особых усилий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790825" algn="l"/>
                        </a:tabLst>
                      </a:pPr>
                      <a:r>
                        <a:rPr lang="ru-RU" sz="1400"/>
                        <a:t>Подходит только к некоторым уравнениям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Метод выделения полного квадрата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За минимальное количество действий можно найти корни уравнений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/>
                        <a:t>Нужно правильно найти все слагаемые для выделения полного квадрата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790825" algn="l"/>
                        </a:tabLst>
                      </a:pPr>
                      <a:r>
                        <a:rPr lang="ru-RU" sz="1400"/>
                        <a:t>Графическое решение квадратного уравнения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790825" algn="l"/>
                        </a:tabLst>
                      </a:pPr>
                      <a:r>
                        <a:rPr lang="ru-RU" sz="1400"/>
                        <a:t>Наглядный способ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790825" algn="l"/>
                        </a:tabLst>
                      </a:pPr>
                      <a:r>
                        <a:rPr lang="ru-RU" sz="1400" dirty="0"/>
                        <a:t>Могут быть не точности при составлении графиков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827584" y="476672"/>
            <a:ext cx="75436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«Плюсы» и «минусы» различных способов решения.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2996952"/>
            <a:ext cx="631844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altLang="ru-RU" sz="4800" dirty="0" smtClean="0"/>
              <a:t>Спасибо за внимание.</a:t>
            </a:r>
          </a:p>
        </p:txBody>
      </p:sp>
    </p:spTree>
    <p:extLst>
      <p:ext uri="{BB962C8B-B14F-4D97-AF65-F5344CB8AC3E}">
        <p14:creationId xmlns:p14="http://schemas.microsoft.com/office/powerpoint/2010/main" val="31157962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1928802"/>
            <a:ext cx="785818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Математика выявляет порядок, симметрию и определённость, а это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важнейшие виды прекрасного.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Аристотель.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39552" y="2223448"/>
            <a:ext cx="778671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Актуальность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этой темы заключается в том, что каждый ученик должен правильно решать данные уравнения, рационально распределять время решения, эти навыки и помогают успешно сдать ОГЭ и ЕГЭ.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71472" y="1928802"/>
            <a:ext cx="7964122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white"/>
                </a:solidFill>
                <a:ea typeface="Calibri" pitchFamily="34" charset="0"/>
                <a:cs typeface="Times New Roman" pitchFamily="18" charset="0"/>
              </a:rPr>
              <a:t>Цель</a:t>
            </a:r>
            <a:r>
              <a:rPr lang="ru-RU" sz="2400" b="1" dirty="0">
                <a:solidFill>
                  <a:prstClr val="white"/>
                </a:solidFill>
                <a:ea typeface="Calibri" pitchFamily="34" charset="0"/>
                <a:cs typeface="Times New Roman" pitchFamily="18" charset="0"/>
              </a:rPr>
              <a:t>:</a:t>
            </a:r>
            <a:r>
              <a:rPr lang="ru-RU" sz="2400" dirty="0">
                <a:solidFill>
                  <a:prstClr val="white"/>
                </a:solidFill>
                <a:ea typeface="Calibri" pitchFamily="34" charset="0"/>
                <a:cs typeface="Times New Roman" pitchFamily="18" charset="0"/>
              </a:rPr>
              <a:t> изучить различные способы </a:t>
            </a:r>
            <a:r>
              <a:rPr lang="ru-RU" sz="2400" dirty="0" smtClean="0">
                <a:solidFill>
                  <a:prstClr val="white"/>
                </a:solidFill>
                <a:ea typeface="Calibri" pitchFamily="34" charset="0"/>
                <a:cs typeface="Times New Roman" pitchFamily="18" charset="0"/>
              </a:rPr>
              <a:t>решений квадратных </a:t>
            </a:r>
            <a:r>
              <a:rPr lang="ru-RU" sz="2400" dirty="0">
                <a:solidFill>
                  <a:prstClr val="white"/>
                </a:solidFill>
                <a:ea typeface="Calibri" pitchFamily="34" charset="0"/>
                <a:cs typeface="Times New Roman" pitchFamily="18" charset="0"/>
              </a:rPr>
              <a:t>уравнений и попробовать их применить</a:t>
            </a:r>
            <a:r>
              <a:rPr lang="ru-RU" sz="2400" dirty="0" smtClean="0">
                <a:solidFill>
                  <a:prstClr val="white"/>
                </a:solidFill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	Задачи: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изучить источники информации о квадратных уравнениях;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рассмотреть способы решения квадратных уравнений;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выявить наиболее рациональные способы;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научиться их применять.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132856"/>
            <a:ext cx="705678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Новые способы </a:t>
            </a:r>
            <a:r>
              <a:rPr lang="ru-RU" sz="3200" b="1" dirty="0" smtClean="0"/>
              <a:t>решений</a:t>
            </a:r>
            <a:endParaRPr lang="ru-RU" sz="3200" b="1" dirty="0" smtClean="0"/>
          </a:p>
          <a:p>
            <a:r>
              <a:rPr lang="ru-RU" sz="2400" dirty="0" smtClean="0"/>
              <a:t>1. Решение уравнений способом </a:t>
            </a:r>
            <a:r>
              <a:rPr lang="ru-RU" sz="2400" dirty="0" smtClean="0"/>
              <a:t>переброски.                          </a:t>
            </a:r>
            <a:endParaRPr lang="ru-RU" sz="2400" dirty="0" smtClean="0"/>
          </a:p>
          <a:p>
            <a:r>
              <a:rPr lang="ru-RU" sz="2400" dirty="0" smtClean="0"/>
              <a:t>2. Разложение левой части уравнения на </a:t>
            </a:r>
            <a:r>
              <a:rPr lang="ru-RU" sz="2400" dirty="0" smtClean="0"/>
              <a:t>множители.                     </a:t>
            </a:r>
            <a:endParaRPr lang="ru-RU" sz="2400" dirty="0" smtClean="0"/>
          </a:p>
          <a:p>
            <a:r>
              <a:rPr lang="ru-RU" sz="2400" dirty="0" smtClean="0"/>
              <a:t>3. Свойства коэффициентов квадратного </a:t>
            </a:r>
            <a:r>
              <a:rPr lang="ru-RU" sz="2400" dirty="0" smtClean="0"/>
              <a:t>уравнения.              </a:t>
            </a:r>
            <a:endParaRPr lang="ru-RU" sz="2400" dirty="0" smtClean="0"/>
          </a:p>
          <a:p>
            <a:r>
              <a:rPr lang="ru-RU" sz="2400" dirty="0" smtClean="0"/>
              <a:t>4. Метод выделения полного </a:t>
            </a:r>
            <a:r>
              <a:rPr lang="ru-RU" sz="2400" dirty="0" smtClean="0"/>
              <a:t>квадрата.</a:t>
            </a:r>
            <a:endParaRPr lang="ru-RU" sz="2400" dirty="0" smtClean="0"/>
          </a:p>
          <a:p>
            <a:r>
              <a:rPr lang="ru-RU" sz="2400" dirty="0" smtClean="0"/>
              <a:t>5. Графическое решение квадратного </a:t>
            </a:r>
            <a:r>
              <a:rPr lang="ru-RU" sz="2400" dirty="0" smtClean="0"/>
              <a:t>уравнения.  </a:t>
            </a:r>
            <a:endParaRPr lang="ru-RU" sz="2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132856"/>
            <a:ext cx="70567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548680"/>
            <a:ext cx="79208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/>
            <a:r>
              <a:rPr lang="ru-RU" sz="2400" b="1" u="sng" dirty="0" smtClean="0"/>
              <a:t>1. Решение уравнений способом переброски</a:t>
            </a:r>
          </a:p>
          <a:p>
            <a:endParaRPr lang="ru-RU" sz="2400" dirty="0" smtClean="0"/>
          </a:p>
          <a:p>
            <a:r>
              <a:rPr lang="ru-RU" sz="2400" dirty="0" smtClean="0"/>
              <a:t>Способ заключается в умножении коэффициента </a:t>
            </a:r>
            <a:r>
              <a:rPr lang="en-US" sz="2400" i="1" dirty="0" smtClean="0"/>
              <a:t>a</a:t>
            </a:r>
            <a:r>
              <a:rPr lang="ru-RU" sz="2400" dirty="0" smtClean="0"/>
              <a:t> на свободный член </a:t>
            </a:r>
            <a:r>
              <a:rPr lang="ru-RU" sz="2400" i="1" dirty="0" smtClean="0"/>
              <a:t>с</a:t>
            </a:r>
            <a:r>
              <a:rPr lang="ru-RU" sz="2400" dirty="0" smtClean="0"/>
              <a:t>, как бы «перебрасывается» к нему, отсюда и название данного способа. Применяется этот способ, когда из дискриминанта точно выделяется корень, а также когда можно применить теорему Виета.</a:t>
            </a:r>
          </a:p>
          <a:p>
            <a:r>
              <a:rPr lang="ru-RU" sz="2400" dirty="0" smtClean="0"/>
              <a:t>2х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-6х+4=0.</a:t>
            </a:r>
          </a:p>
          <a:p>
            <a:r>
              <a:rPr lang="ru-RU" sz="2400" dirty="0" smtClean="0"/>
              <a:t>«Перебросим» коэффициент 2 к коэффициенту 4, и получим:</a:t>
            </a:r>
          </a:p>
          <a:p>
            <a:r>
              <a:rPr lang="ru-RU" sz="2400" dirty="0" smtClean="0"/>
              <a:t>у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-6</a:t>
            </a:r>
            <a:r>
              <a:rPr lang="en-US" sz="2400" smtClean="0"/>
              <a:t>y</a:t>
            </a:r>
            <a:r>
              <a:rPr lang="ru-RU" sz="2400" smtClean="0"/>
              <a:t>+8=0</a:t>
            </a:r>
            <a:r>
              <a:rPr lang="ru-RU" sz="2400" dirty="0" smtClean="0"/>
              <a:t>, </a:t>
            </a:r>
          </a:p>
          <a:p>
            <a:r>
              <a:rPr lang="ru-RU" sz="2400" dirty="0" smtClean="0"/>
              <a:t>отсюда по теореме Виета получаем: у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=2, у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=4, тогда х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=2/2=1, а х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=4/2=2.</a:t>
            </a:r>
          </a:p>
          <a:p>
            <a:r>
              <a:rPr lang="ru-RU" sz="2400" dirty="0" smtClean="0"/>
              <a:t>Ответ: 1; 2.</a:t>
            </a:r>
          </a:p>
          <a:p>
            <a:pPr marL="457200" indent="-457200"/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764704"/>
            <a:ext cx="74523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/>
              <a:t>2. Разложение левой части уравнения на множители</a:t>
            </a:r>
          </a:p>
          <a:p>
            <a:endParaRPr lang="ru-RU" sz="2400" dirty="0" smtClean="0"/>
          </a:p>
          <a:p>
            <a:r>
              <a:rPr lang="ru-RU" sz="2400" dirty="0" smtClean="0"/>
              <a:t>3х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+15х+12=0</a:t>
            </a:r>
          </a:p>
          <a:p>
            <a:r>
              <a:rPr lang="ru-RU" sz="2400" dirty="0" smtClean="0"/>
              <a:t>Разложим левую часть на множители:</a:t>
            </a:r>
            <a:r>
              <a:rPr lang="ru-RU" sz="2400" i="1" dirty="0" smtClean="0"/>
              <a:t> </a:t>
            </a:r>
            <a:endParaRPr lang="ru-RU" sz="2400" dirty="0" smtClean="0"/>
          </a:p>
          <a:p>
            <a:r>
              <a:rPr lang="ru-RU" sz="2400" dirty="0" smtClean="0"/>
              <a:t>3х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+15х+12=</a:t>
            </a:r>
            <a:r>
              <a:rPr lang="en-US" sz="2400" dirty="0" smtClean="0"/>
              <a:t>3x2+12x+3x+12</a:t>
            </a:r>
            <a:r>
              <a:rPr lang="en-US" sz="2400" dirty="0"/>
              <a:t>=(3x+12x)+(3x+12)=3x(x+4)+3(x+4</a:t>
            </a:r>
            <a:r>
              <a:rPr lang="en-US" sz="2400" dirty="0" smtClean="0"/>
              <a:t>)=</a:t>
            </a:r>
            <a:r>
              <a:rPr lang="en-US" sz="2400" dirty="0"/>
              <a:t>3(x+4)(x+1)</a:t>
            </a:r>
          </a:p>
          <a:p>
            <a:r>
              <a:rPr lang="ru-RU" sz="2400" dirty="0" smtClean="0"/>
              <a:t>Отсюда получаем:</a:t>
            </a:r>
          </a:p>
          <a:p>
            <a:r>
              <a:rPr lang="ru-RU" sz="2400" dirty="0" smtClean="0"/>
              <a:t>(х+4)(х+1)=0, данное произведение равно 0, каждый из множителей так же равен 0, корни уравнения - -4; -1.</a:t>
            </a:r>
          </a:p>
          <a:p>
            <a:endParaRPr lang="ru-RU" sz="2400" b="1" u="sng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836712"/>
            <a:ext cx="758399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Свойства коэффициентов квадратного уравнения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>Применяя данный способ, должно выполнятся одно из условий: </a:t>
            </a:r>
          </a:p>
          <a:p>
            <a:pPr lvl="0"/>
            <a:r>
              <a:rPr lang="ru-RU" sz="2400" dirty="0" smtClean="0"/>
              <a:t>1) а + </a:t>
            </a:r>
            <a:r>
              <a:rPr lang="en-US" sz="2400" dirty="0" smtClean="0"/>
              <a:t>b</a:t>
            </a:r>
            <a:r>
              <a:rPr lang="ru-RU" sz="2400" dirty="0" smtClean="0"/>
              <a:t> + с = 0 , то х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=1, х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=</a:t>
            </a:r>
            <a:r>
              <a:rPr lang="en-US" sz="2400" dirty="0" smtClean="0"/>
              <a:t>c/a</a:t>
            </a:r>
            <a:r>
              <a:rPr lang="ru-RU" sz="2400" dirty="0" smtClean="0"/>
              <a:t>;</a:t>
            </a:r>
          </a:p>
          <a:p>
            <a:pPr lvl="0"/>
            <a:r>
              <a:rPr lang="ru-RU" sz="2400" dirty="0" smtClean="0"/>
              <a:t>2) </a:t>
            </a:r>
            <a:r>
              <a:rPr lang="en-US" sz="2400" dirty="0" smtClean="0"/>
              <a:t>b = a + c</a:t>
            </a:r>
            <a:r>
              <a:rPr lang="ru-RU" sz="2400" dirty="0" smtClean="0"/>
              <a:t>, то х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=1, х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= -с</a:t>
            </a:r>
            <a:r>
              <a:rPr lang="en-US" sz="2400" dirty="0" smtClean="0"/>
              <a:t>/</a:t>
            </a:r>
            <a:r>
              <a:rPr lang="ru-RU" sz="2400" dirty="0" smtClean="0"/>
              <a:t>а.</a:t>
            </a:r>
          </a:p>
          <a:p>
            <a:r>
              <a:rPr lang="ru-RU" sz="2400" b="1" dirty="0" smtClean="0"/>
              <a:t>2х</a:t>
            </a:r>
            <a:r>
              <a:rPr lang="ru-RU" sz="2400" b="1" baseline="30000" dirty="0" smtClean="0"/>
              <a:t>2</a:t>
            </a:r>
            <a:r>
              <a:rPr lang="ru-RU" sz="2400" b="1" dirty="0" smtClean="0"/>
              <a:t>-10х+8=0</a:t>
            </a:r>
            <a:r>
              <a:rPr lang="ru-RU" sz="2400" dirty="0" smtClean="0"/>
              <a:t>,  выполняется первое условие: а + </a:t>
            </a:r>
            <a:r>
              <a:rPr lang="en-US" sz="2400" dirty="0" smtClean="0"/>
              <a:t>b</a:t>
            </a:r>
            <a:r>
              <a:rPr lang="ru-RU" sz="2400" dirty="0" smtClean="0"/>
              <a:t> + с = 2-10+8=0, отсюда корни  уравнения 1; 4.</a:t>
            </a:r>
          </a:p>
          <a:p>
            <a:r>
              <a:rPr lang="ru-RU" sz="2400" b="1" dirty="0" smtClean="0"/>
              <a:t>2х</a:t>
            </a:r>
            <a:r>
              <a:rPr lang="ru-RU" sz="2400" b="1" baseline="30000" dirty="0" smtClean="0"/>
              <a:t>2</a:t>
            </a:r>
            <a:r>
              <a:rPr lang="ru-RU" sz="2400" b="1" dirty="0" smtClean="0"/>
              <a:t>+10х+8=0</a:t>
            </a:r>
            <a:r>
              <a:rPr lang="ru-RU" sz="2400" dirty="0" smtClean="0"/>
              <a:t>, в данном уравнении выполняется второе условие: </a:t>
            </a:r>
            <a:r>
              <a:rPr lang="en-US" sz="2400" dirty="0" smtClean="0"/>
              <a:t>b </a:t>
            </a:r>
            <a:r>
              <a:rPr lang="ru-RU" sz="2400" dirty="0" smtClean="0"/>
              <a:t>= </a:t>
            </a:r>
            <a:r>
              <a:rPr lang="en-US" sz="2400" dirty="0" smtClean="0"/>
              <a:t>a </a:t>
            </a:r>
            <a:r>
              <a:rPr lang="ru-RU" sz="2400" dirty="0" smtClean="0"/>
              <a:t>+ </a:t>
            </a:r>
            <a:r>
              <a:rPr lang="en-US" sz="2400" dirty="0" smtClean="0"/>
              <a:t>c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10=2+8, отсюда корни -1; -4.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49694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/>
              <a:t>4. Метод выделения полного квадрата</a:t>
            </a:r>
          </a:p>
          <a:p>
            <a:endParaRPr lang="ru-RU" sz="2400" b="1" u="sng" dirty="0" smtClean="0"/>
          </a:p>
          <a:p>
            <a:r>
              <a:rPr lang="ru-RU" sz="2400" dirty="0" smtClean="0"/>
              <a:t>Метод заключается в том, чтобы привести уравнение общего вида к неполному квадратному уравнению.</a:t>
            </a:r>
          </a:p>
          <a:p>
            <a:r>
              <a:rPr lang="ru-RU" sz="2400" dirty="0" smtClean="0"/>
              <a:t>Рассмотрим уравнение: х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+ 6х - 7 = 0. </a:t>
            </a:r>
          </a:p>
          <a:p>
            <a:r>
              <a:rPr lang="ru-RU" sz="2400" dirty="0" smtClean="0"/>
              <a:t>Выделим в левой части полный квадрат.</a:t>
            </a:r>
          </a:p>
          <a:p>
            <a:r>
              <a:rPr lang="ru-RU" sz="2400" dirty="0" smtClean="0"/>
              <a:t>Преобразуем теперь левую часть уравнения</a:t>
            </a:r>
            <a:r>
              <a:rPr lang="ru-RU" sz="2400" i="1" dirty="0" smtClean="0"/>
              <a:t> </a:t>
            </a:r>
            <a:endParaRPr lang="ru-RU" sz="2400" dirty="0" smtClean="0"/>
          </a:p>
          <a:p>
            <a:r>
              <a:rPr lang="ru-RU" sz="2400" dirty="0" smtClean="0"/>
              <a:t>х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+ 6х - 7 = 0, прибавляя к ней и вычитая 9. </a:t>
            </a:r>
          </a:p>
          <a:p>
            <a:r>
              <a:rPr lang="ru-RU" sz="2400" dirty="0" smtClean="0"/>
              <a:t>Имеем: </a:t>
            </a:r>
          </a:p>
          <a:p>
            <a:r>
              <a:rPr lang="ru-RU" sz="2400" dirty="0" smtClean="0"/>
              <a:t>х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+ 6х - 7 = х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+ 2* х * 3 + 9 - 9 - 7 = (х + 3)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- 9 - 7 =</a:t>
            </a:r>
          </a:p>
          <a:p>
            <a:r>
              <a:rPr lang="ru-RU" sz="2400" dirty="0" smtClean="0"/>
              <a:t>= (х + 3)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- 16. </a:t>
            </a:r>
          </a:p>
          <a:p>
            <a:r>
              <a:rPr lang="ru-RU" sz="2400" dirty="0" smtClean="0"/>
              <a:t>Таким образом, данное уравнение можно записать так: </a:t>
            </a:r>
          </a:p>
          <a:p>
            <a:r>
              <a:rPr lang="ru-RU" sz="2400" dirty="0" smtClean="0"/>
              <a:t>(х + 3)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- 16 =0, </a:t>
            </a:r>
          </a:p>
          <a:p>
            <a:r>
              <a:rPr lang="ru-RU" sz="2400" dirty="0" smtClean="0"/>
              <a:t>(х + 3)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= 16. </a:t>
            </a:r>
          </a:p>
          <a:p>
            <a:r>
              <a:rPr lang="ru-RU" sz="2400" dirty="0" smtClean="0"/>
              <a:t>Следовательно, х + 3= - 4 или х + 3 = 4</a:t>
            </a:r>
          </a:p>
          <a:p>
            <a:r>
              <a:rPr lang="ru-RU" sz="2400" dirty="0" smtClean="0"/>
              <a:t>                            х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 = -7,                   х</a:t>
            </a:r>
            <a:r>
              <a:rPr lang="ru-RU" sz="2400" baseline="-25000" dirty="0" smtClean="0"/>
              <a:t>2</a:t>
            </a:r>
            <a:r>
              <a:rPr lang="ru-RU" sz="2400" dirty="0" smtClean="0"/>
              <a:t> = 1.</a:t>
            </a:r>
          </a:p>
          <a:p>
            <a:endParaRPr lang="ru-RU" sz="2400" b="1" u="sng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166</TotalTime>
  <Words>804</Words>
  <Application>Microsoft Office PowerPoint</Application>
  <PresentationFormat>Экран (4:3)</PresentationFormat>
  <Paragraphs>87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Нестандартные способы решения квадратных уравнений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Нестандартные способы решения квадратных уравнений</dc:title>
  <dc:creator>Admin</dc:creator>
  <cp:lastModifiedBy>Dremov</cp:lastModifiedBy>
  <cp:revision>19</cp:revision>
  <dcterms:created xsi:type="dcterms:W3CDTF">2021-03-28T14:06:22Z</dcterms:created>
  <dcterms:modified xsi:type="dcterms:W3CDTF">2024-01-07T15:50:20Z</dcterms:modified>
</cp:coreProperties>
</file>