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1" r:id="rId4"/>
    <p:sldId id="258" r:id="rId5"/>
    <p:sldId id="265" r:id="rId6"/>
    <p:sldId id="262" r:id="rId7"/>
    <p:sldId id="267" r:id="rId8"/>
    <p:sldId id="259" r:id="rId9"/>
    <p:sldId id="263" r:id="rId10"/>
    <p:sldId id="264" r:id="rId11"/>
    <p:sldId id="260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A694560-B01B-49B0-8200-AA19B2B1D96D}"/>
              </a:ext>
            </a:extLst>
          </p:cNvPr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>
              <a:extLst>
                <a:ext uri="{FF2B5EF4-FFF2-40B4-BE49-F238E27FC236}">
                  <a16:creationId xmlns:a16="http://schemas.microsoft.com/office/drawing/2014/main" id="{3F27215B-6EAB-4EC5-BF33-F8992FD291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>
                <a:extLst>
                  <a:ext uri="{FF2B5EF4-FFF2-40B4-BE49-F238E27FC236}">
                    <a16:creationId xmlns:a16="http://schemas.microsoft.com/office/drawing/2014/main" id="{DBEEC5D3-2863-49F1-9C60-2FFB406C3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5">
                <a:extLst>
                  <a:ext uri="{FF2B5EF4-FFF2-40B4-BE49-F238E27FC236}">
                    <a16:creationId xmlns:a16="http://schemas.microsoft.com/office/drawing/2014/main" id="{94D352BE-CFD7-46C7-B54F-68FE9C8E2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>
              <a:extLst>
                <a:ext uri="{FF2B5EF4-FFF2-40B4-BE49-F238E27FC236}">
                  <a16:creationId xmlns:a16="http://schemas.microsoft.com/office/drawing/2014/main" id="{65315F3A-CBA8-4DF9-8AA1-CA3F37227A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B6F644C8-7A8F-4933-BB19-2A382A53F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8">
                <a:extLst>
                  <a:ext uri="{FF2B5EF4-FFF2-40B4-BE49-F238E27FC236}">
                    <a16:creationId xmlns:a16="http://schemas.microsoft.com/office/drawing/2014/main" id="{048D7B8C-E646-4CA2-B19B-0BAB919569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99B25B85-5201-42F8-9DC0-21790361A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13CE00EB-9CCF-487C-82E9-E75D7471C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F43A3534-7E0C-45A5-8036-52A83B9AF0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0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010AC121-3130-47F8-91B1-D76BC761EC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2A618382-166E-4AA7-BEC9-9E38F091E3D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>
            <a:extLst>
              <a:ext uri="{FF2B5EF4-FFF2-40B4-BE49-F238E27FC236}">
                <a16:creationId xmlns:a16="http://schemas.microsoft.com/office/drawing/2014/main" id="{9770F5FB-39F1-4D5E-9344-148F471C79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2507937-BE66-48EE-B888-B3FA5A7ABE7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76952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713F3FDB-DEFB-41A8-9528-0CC047DC0C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36B76576-4CC0-4B20-A00F-A39D46A2E9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EA4075D5-25D3-4307-8865-C001A087AD7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2FEA4E-DC27-40B2-BA3B-85BA3400549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0826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9E18B3A4-3914-4A45-9032-51F96ACAFEB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D2B16221-2B7F-48CE-9C5B-5DECE22F3A9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B919AAF-2B56-478D-9267-0F6F9A541CC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FCD702-0B75-43D7-A0ED-E4061F14654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25340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68CCF0E1-ACF8-4F60-837B-F85B0A254DC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5F393D7-0930-4481-B455-C1321F41D2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B8733D5F-EE3F-4178-BD98-66E327A0B39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99E42-76CB-421B-A241-CEB747857E9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86888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11">
            <a:extLst>
              <a:ext uri="{FF2B5EF4-FFF2-40B4-BE49-F238E27FC236}">
                <a16:creationId xmlns:a16="http://schemas.microsoft.com/office/drawing/2014/main" id="{F769DEDB-F635-4B30-9E73-527AF92985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734A795A-345F-4298-807B-BC1C6A16FE4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02C2573C-5FC3-4057-81B1-4D65CD412F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4366DF-484E-41BF-BB63-D64436DD4E7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1975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F71911B5-1330-48E9-AEE3-7A645F00CA6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550A1734-0956-470D-84E8-F5DA8C344A7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9729C398-94B1-4F6A-BE94-91271BB97B9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E688E4-4DED-4D03-96ED-620D8F5A6A79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708613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11">
            <a:extLst>
              <a:ext uri="{FF2B5EF4-FFF2-40B4-BE49-F238E27FC236}">
                <a16:creationId xmlns:a16="http://schemas.microsoft.com/office/drawing/2014/main" id="{519939F5-2212-437D-95C4-5B34574D17C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8538C89F-7A1A-4ECE-8AC5-8504A9C0B3A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>
            <a:extLst>
              <a:ext uri="{FF2B5EF4-FFF2-40B4-BE49-F238E27FC236}">
                <a16:creationId xmlns:a16="http://schemas.microsoft.com/office/drawing/2014/main" id="{28408133-8CBA-4C89-BAC8-DB7A18D512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EE842-9377-45F1-96EA-C67058F0D7A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1100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11">
            <a:extLst>
              <a:ext uri="{FF2B5EF4-FFF2-40B4-BE49-F238E27FC236}">
                <a16:creationId xmlns:a16="http://schemas.microsoft.com/office/drawing/2014/main" id="{02E141D4-ECE0-489D-A9A7-6A726EFD37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7FAE7E2C-4274-487F-811B-0DDC56D9EA4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3E197987-0625-4582-B043-3CEBC80357E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CFC5CF-316A-41AE-9654-89273F73D57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12954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76C2ADE1-34CF-43DD-A376-A056B4735F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703B54EA-68EC-4B4F-9923-0866F9F6F2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5EAD8940-5511-45F7-9913-DA4A57657DF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F8053-37F9-481B-B2BF-A3E141B3E5A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04303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15B2A8A6-2A3B-4776-876D-9A1C1604013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21D9CB81-B444-4F08-ACCF-D09C267AA0D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88E62DC5-DA79-4C3F-8833-A6BABA343AC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A3B586-3F94-4909-A3EE-A965BB3E1B3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595171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11">
            <a:extLst>
              <a:ext uri="{FF2B5EF4-FFF2-40B4-BE49-F238E27FC236}">
                <a16:creationId xmlns:a16="http://schemas.microsoft.com/office/drawing/2014/main" id="{A08747F8-5875-4EB1-A598-6B50C30F8E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7EDAA59B-6BD1-44BA-8977-49027BB4F7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>
            <a:extLst>
              <a:ext uri="{FF2B5EF4-FFF2-40B4-BE49-F238E27FC236}">
                <a16:creationId xmlns:a16="http://schemas.microsoft.com/office/drawing/2014/main" id="{609C1144-2502-45CF-8111-5C2A151522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3318C7-FA0A-46FB-B2DA-31732D01B58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47265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chemeClr val="bg1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041C3277-A453-4352-BD05-BDD9AAB6B9B0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24E9373C-659C-4045-9339-3CACEE4DA163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C62BF856-E234-4A5B-805B-767906D653AB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69" name="Rectangle 5">
            <a:extLst>
              <a:ext uri="{FF2B5EF4-FFF2-40B4-BE49-F238E27FC236}">
                <a16:creationId xmlns:a16="http://schemas.microsoft.com/office/drawing/2014/main" id="{CFF6485C-0098-4BA9-9C9A-E869661BFC97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70" name="Rectangle 6">
            <a:extLst>
              <a:ext uri="{FF2B5EF4-FFF2-40B4-BE49-F238E27FC236}">
                <a16:creationId xmlns:a16="http://schemas.microsoft.com/office/drawing/2014/main" id="{73A931F0-8D4F-4518-A12E-E4FBE4EC2BF4}"/>
              </a:ext>
            </a:extLst>
          </p:cNvPr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2200587C-D59F-4C47-A101-DFE4F23EA798}"/>
              </a:ext>
            </a:extLst>
          </p:cNvPr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36872" name="Rectangle 8">
            <a:extLst>
              <a:ext uri="{FF2B5EF4-FFF2-40B4-BE49-F238E27FC236}">
                <a16:creationId xmlns:a16="http://schemas.microsoft.com/office/drawing/2014/main" id="{F27B69FE-89FC-4402-829D-C66DF30A3C48}"/>
              </a:ext>
            </a:extLst>
          </p:cNvPr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ru-RU" sz="2400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D9AD1783-84B1-4BA7-8DE6-D956A80F86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заголовка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D058187B-1CB3-4B37-97EB-2CC0997119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/>
              <a:t>Образец текста</a:t>
            </a:r>
          </a:p>
          <a:p>
            <a:pPr lvl="1"/>
            <a:r>
              <a:rPr lang="ru-RU" altLang="en-US"/>
              <a:t>Второй уровень</a:t>
            </a:r>
          </a:p>
          <a:p>
            <a:pPr lvl="2"/>
            <a:r>
              <a:rPr lang="ru-RU" altLang="en-US"/>
              <a:t>Третий уровень</a:t>
            </a:r>
          </a:p>
          <a:p>
            <a:pPr lvl="3"/>
            <a:r>
              <a:rPr lang="ru-RU" altLang="en-US"/>
              <a:t>Четвертый уровень</a:t>
            </a:r>
          </a:p>
          <a:p>
            <a:pPr lvl="4"/>
            <a:r>
              <a:rPr lang="ru-RU" altLang="en-US"/>
              <a:t>Пятый уровень</a:t>
            </a:r>
          </a:p>
        </p:txBody>
      </p:sp>
      <p:sp>
        <p:nvSpPr>
          <p:cNvPr id="36875" name="Rectangle 11">
            <a:extLst>
              <a:ext uri="{FF2B5EF4-FFF2-40B4-BE49-F238E27FC236}">
                <a16:creationId xmlns:a16="http://schemas.microsoft.com/office/drawing/2014/main" id="{5FBFF240-DE1A-4589-AF9E-7597C153201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6" name="Rectangle 12">
            <a:extLst>
              <a:ext uri="{FF2B5EF4-FFF2-40B4-BE49-F238E27FC236}">
                <a16:creationId xmlns:a16="http://schemas.microsoft.com/office/drawing/2014/main" id="{1AF1984C-CFE0-4EDC-99E3-5B9687E7C7E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7" name="Rectangle 13">
            <a:extLst>
              <a:ext uri="{FF2B5EF4-FFF2-40B4-BE49-F238E27FC236}">
                <a16:creationId xmlns:a16="http://schemas.microsoft.com/office/drawing/2014/main" id="{F3D2A771-CB1E-48B9-8EC1-A8F5AF111DB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/>
            </a:lvl1pPr>
          </a:lstStyle>
          <a:p>
            <a:fld id="{2C4AE09D-464E-4DC7-9B97-F3D5854591EC}" type="slidenum">
              <a:rPr lang="ru-RU" altLang="en-US"/>
              <a:pPr/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hyperlink" Target="http://www.trial-sport.ru/showhtml.php?id=3364" TargetMode="External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png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7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10.png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8FC541B-1188-441F-B8B6-11E5246DCAEC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90600" y="1676399"/>
            <a:ext cx="7772400" cy="1616529"/>
          </a:xfrm>
        </p:spPr>
        <p:txBody>
          <a:bodyPr/>
          <a:lstStyle/>
          <a:p>
            <a:pPr eaLnBrk="1" hangingPunct="1"/>
            <a:r>
              <a:rPr lang="ru-RU" altLang="en-US"/>
              <a:t>История развития лыжного спорта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FCE4E99-59C4-A848-B26D-A6770B8E3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1716" y="3565073"/>
            <a:ext cx="3830752" cy="2739568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DB3CDA6D-68B5-4D41-B96A-4587D09CC49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590800" y="214313"/>
            <a:ext cx="6353175" cy="1462087"/>
          </a:xfrm>
        </p:spPr>
        <p:txBody>
          <a:bodyPr/>
          <a:lstStyle/>
          <a:p>
            <a:pPr algn="ctr" eaLnBrk="1" hangingPunct="1"/>
            <a:r>
              <a:rPr lang="ru-RU" altLang="en-US"/>
              <a:t>Развитие лыжного инвентаря</a:t>
            </a:r>
          </a:p>
        </p:txBody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2697B88C-0492-4479-96E2-76FEB622327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81000" y="2017713"/>
            <a:ext cx="8574088" cy="453548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en-US" sz="2000" b="1"/>
              <a:t>Первая  лыжная обувь не имела жесткой подошвы и просто привязывалась к лыжам, так как не существовало специальных креплений. С  30-х годов XX века. появились рантовые ботинки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2000" b="1"/>
          </a:p>
          <a:p>
            <a:pPr eaLnBrk="1" hangingPunct="1">
              <a:lnSpc>
                <a:spcPct val="80000"/>
              </a:lnSpc>
            </a:pPr>
            <a:r>
              <a:rPr lang="ru-RU" altLang="en-US" sz="2000" b="1"/>
              <a:t>В 1971году появились крепления с тремя штырями, изобретение Норвегии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2000" b="1"/>
          </a:p>
          <a:p>
            <a:pPr eaLnBrk="1" hangingPunct="1">
              <a:lnSpc>
                <a:spcPct val="80000"/>
              </a:lnSpc>
            </a:pPr>
            <a:r>
              <a:rPr lang="ru-RU" altLang="en-US" sz="2000"/>
              <a:t>до конца XIX века лыжники использовали только одну палку. Первые палки были деревянными или бамбуковыми высотой приблизительно в рост человека, с середины80х годов- производятся из легкого алюминия или композитных материалов </a:t>
            </a:r>
          </a:p>
          <a:p>
            <a:pPr eaLnBrk="1" hangingPunct="1">
              <a:lnSpc>
                <a:spcPct val="80000"/>
              </a:lnSpc>
            </a:pPr>
            <a:br>
              <a:rPr lang="ru-RU" altLang="en-US" sz="2000"/>
            </a:br>
            <a:r>
              <a:rPr lang="ru-RU" altLang="en-US" sz="2000"/>
              <a:t>В 1974 году произошла революция в производстве беговых лыж – появились первые пластиковые лыжи</a:t>
            </a:r>
            <a:r>
              <a:rPr lang="ru-RU" altLang="en-US" sz="2400"/>
              <a:t> </a:t>
            </a:r>
          </a:p>
        </p:txBody>
      </p:sp>
      <p:pic>
        <p:nvPicPr>
          <p:cNvPr id="12292" name="Picture 4" descr="showobject">
            <a:hlinkClick r:id="rId2"/>
            <a:extLst>
              <a:ext uri="{FF2B5EF4-FFF2-40B4-BE49-F238E27FC236}">
                <a16:creationId xmlns:a16="http://schemas.microsoft.com/office/drawing/2014/main" id="{B1313482-C45D-43CB-B82E-47A6018F9A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FC084FC0-B202-41DA-A9C3-71264744740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/>
              <a:t>Лыжный инвентарь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A976E9F7-059B-4458-9D0A-6A0A59F445B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sz="2400"/>
              <a:t>Лыжи (деревянные, пластиковые, комбинированные)</a:t>
            </a:r>
          </a:p>
          <a:p>
            <a:pPr eaLnBrk="1" hangingPunct="1"/>
            <a:r>
              <a:rPr lang="ru-RU" altLang="en-US" sz="2400"/>
              <a:t>Лыжные палки</a:t>
            </a:r>
          </a:p>
          <a:p>
            <a:pPr eaLnBrk="1" hangingPunct="1"/>
            <a:r>
              <a:rPr lang="ru-RU" altLang="en-US" sz="2400"/>
              <a:t>Крепления</a:t>
            </a:r>
          </a:p>
          <a:p>
            <a:pPr eaLnBrk="1" hangingPunct="1"/>
            <a:r>
              <a:rPr lang="ru-RU" altLang="en-US" sz="2400"/>
              <a:t>Ботинки</a:t>
            </a:r>
          </a:p>
          <a:p>
            <a:pPr eaLnBrk="1" hangingPunct="1"/>
            <a:r>
              <a:rPr lang="ru-RU" altLang="en-US" sz="2400"/>
              <a:t>Одежда</a:t>
            </a:r>
          </a:p>
          <a:p>
            <a:pPr eaLnBrk="1" hangingPunct="1"/>
            <a:r>
              <a:rPr lang="ru-RU" altLang="en-US" sz="2400"/>
              <a:t>Лыжные мази, парафины</a:t>
            </a:r>
          </a:p>
          <a:p>
            <a:pPr eaLnBrk="1" hangingPunct="1"/>
            <a:r>
              <a:rPr lang="ru-RU" altLang="en-US" sz="2400"/>
              <a:t>Вспомогательные предметы: чехол для лыж, пробка, утюжок, растирка, щётка, скребок, цикля</a:t>
            </a:r>
          </a:p>
          <a:p>
            <a:pPr eaLnBrk="1" hangingPunct="1"/>
            <a:endParaRPr lang="ru-RU" altLang="en-US" sz="2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9A81F31-8E6E-4C64-9A8F-668741EA48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Лыжи на уроках, в походах, в минуты отдыха</a:t>
            </a:r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1D354B8D-57BB-4459-A948-57FBD52D0DC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sz="2400"/>
              <a:t>Ходьба на лыжах доступна людям любого возраста. Это прекрасное средство отдыха. Лыжные прогулки на свежем воздухе оказывают положительное влияние на нервную систему, снижают утомление.</a:t>
            </a:r>
          </a:p>
          <a:p>
            <a:pPr eaLnBrk="1" hangingPunct="1"/>
            <a:r>
              <a:rPr lang="ru-RU" altLang="en-US" sz="2400"/>
              <a:t>В процессе занятий ученик приобретает новые знания, умения и навыки, связанные с техникой передвижения на лыжах, </a:t>
            </a:r>
          </a:p>
          <a:p>
            <a:pPr eaLnBrk="1" hangingPunct="1"/>
            <a:r>
              <a:rPr lang="ru-RU" altLang="en-US" sz="2400"/>
              <a:t>Развивает физические качества: силу, быстроту, выносливость, ловкость</a:t>
            </a:r>
            <a:r>
              <a:rPr lang="ru-RU" altLang="en-US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E577E72-0637-4A58-857C-329880FC4A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/>
              <a:t>Виды лыжного спорта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616CEB2-9FD5-4B57-85D1-C7E1DEE952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6800" y="2438400"/>
            <a:ext cx="7772400" cy="4114800"/>
          </a:xfrm>
        </p:spPr>
        <p:txBody>
          <a:bodyPr/>
          <a:lstStyle/>
          <a:p>
            <a:pPr eaLnBrk="1" hangingPunct="1"/>
            <a:r>
              <a:rPr lang="ru-RU" altLang="en-US"/>
              <a:t>лыжные гонки</a:t>
            </a:r>
          </a:p>
          <a:p>
            <a:pPr eaLnBrk="1" hangingPunct="1"/>
            <a:r>
              <a:rPr lang="ru-RU" altLang="en-US"/>
              <a:t> прыжки на лыжах с трамплина</a:t>
            </a:r>
          </a:p>
          <a:p>
            <a:pPr eaLnBrk="1" hangingPunct="1"/>
            <a:r>
              <a:rPr lang="ru-RU" altLang="en-US"/>
              <a:t> лыжное двоеборье</a:t>
            </a:r>
          </a:p>
          <a:p>
            <a:pPr eaLnBrk="1" hangingPunct="1"/>
            <a:r>
              <a:rPr lang="ru-RU" altLang="en-US"/>
              <a:t> биатлон</a:t>
            </a:r>
          </a:p>
          <a:p>
            <a:pPr eaLnBrk="1" hangingPunct="1"/>
            <a:r>
              <a:rPr lang="ru-RU" altLang="en-US"/>
              <a:t> горные лыжи (слалом, слалом-гигант, скоростной спуск, спуск на скорость, горно-лыжные многоборья)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CBCF556D-D1BC-468B-9ADD-ACF6A0FA60B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50963" y="533400"/>
            <a:ext cx="7564437" cy="1066800"/>
          </a:xfrm>
        </p:spPr>
        <p:txBody>
          <a:bodyPr/>
          <a:lstStyle/>
          <a:p>
            <a:pPr eaLnBrk="1" hangingPunct="1"/>
            <a:r>
              <a:rPr lang="ru-RU" altLang="en-US"/>
              <a:t>Историческая справка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0867D9DE-42B9-4C06-84AD-81C9177E269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535487"/>
          </a:xfrm>
        </p:spPr>
        <p:txBody>
          <a:bodyPr/>
          <a:lstStyle/>
          <a:p>
            <a:pPr eaLnBrk="1" hangingPunct="1"/>
            <a:r>
              <a:rPr lang="ru-RU" altLang="en-US" sz="2400"/>
              <a:t>Лыжи, как средство передвижения было известно 3-4тыс.лет назад, у народов  населяющих Сибирь, Северный Урал, Алтай и Скандинавию.</a:t>
            </a:r>
          </a:p>
          <a:p>
            <a:pPr eaLnBrk="1" hangingPunct="1"/>
            <a:r>
              <a:rPr lang="ru-RU" altLang="en-US" sz="2400"/>
              <a:t>При археологических раскопках найдены лыжи различных конструкций - </a:t>
            </a:r>
            <a:r>
              <a:rPr lang="en-US" altLang="en-US" sz="2400"/>
              <a:t>VII-VIII </a:t>
            </a:r>
            <a:r>
              <a:rPr lang="ru-RU" altLang="en-US" sz="2400"/>
              <a:t>век н.эры.</a:t>
            </a:r>
          </a:p>
          <a:p>
            <a:pPr eaLnBrk="1" hangingPunct="1"/>
            <a:r>
              <a:rPr lang="ru-RU" altLang="en-US" sz="2400"/>
              <a:t>Первые письменные свидетельства о применении лыж как на Руси, так и в Скандинавии относятся к началу </a:t>
            </a:r>
            <a:r>
              <a:rPr lang="en-US" altLang="en-US" sz="2400"/>
              <a:t>XII</a:t>
            </a:r>
            <a:r>
              <a:rPr lang="ru-RU" altLang="en-US" sz="2400"/>
              <a:t> в.</a:t>
            </a:r>
          </a:p>
          <a:p>
            <a:pPr eaLnBrk="1" hangingPunct="1"/>
            <a:r>
              <a:rPr lang="ru-RU" altLang="en-US" sz="2400"/>
              <a:t>На побережье Белого моря на скалах археологи нашли высеченные изображения лыжников, этим рисункам более 4 тысяч лет.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7">
            <a:extLst>
              <a:ext uri="{FF2B5EF4-FFF2-40B4-BE49-F238E27FC236}">
                <a16:creationId xmlns:a16="http://schemas.microsoft.com/office/drawing/2014/main" id="{CBDD18E3-A2AB-4261-B125-A2FB4ED295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49600" cy="572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5" descr="0_2d43_45169003_XL">
            <a:extLst>
              <a:ext uri="{FF2B5EF4-FFF2-40B4-BE49-F238E27FC236}">
                <a16:creationId xmlns:a16="http://schemas.microsoft.com/office/drawing/2014/main" id="{8D38D067-88BA-42BD-B294-4093E5221C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0"/>
            <a:ext cx="55626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6" descr="Ancient_ski">
            <a:extLst>
              <a:ext uri="{FF2B5EF4-FFF2-40B4-BE49-F238E27FC236}">
                <a16:creationId xmlns:a16="http://schemas.microsoft.com/office/drawing/2014/main" id="{801CF6B9-440E-416F-8F10-DD33A2EE2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4038600"/>
            <a:ext cx="426720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Text Box 7">
            <a:extLst>
              <a:ext uri="{FF2B5EF4-FFF2-40B4-BE49-F238E27FC236}">
                <a16:creationId xmlns:a16="http://schemas.microsoft.com/office/drawing/2014/main" id="{4C902DAF-5EA2-482E-8280-C241640AF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2800" y="3657600"/>
            <a:ext cx="5273675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en-US" sz="1800" b="1"/>
              <a:t>Наскальные рисунки – человек на лыжах</a:t>
            </a:r>
            <a:r>
              <a:rPr lang="ru-RU" altLang="en-US" sz="1800"/>
              <a:t> </a:t>
            </a:r>
          </a:p>
        </p:txBody>
      </p:sp>
      <p:sp>
        <p:nvSpPr>
          <p:cNvPr id="5126" name="Text Box 8">
            <a:extLst>
              <a:ext uri="{FF2B5EF4-FFF2-40B4-BE49-F238E27FC236}">
                <a16:creationId xmlns:a16="http://schemas.microsoft.com/office/drawing/2014/main" id="{4F8B248E-87C0-49FC-ADB0-EF8332EC91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725" y="5670550"/>
            <a:ext cx="3740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en-US" sz="1800" b="1"/>
              <a:t>Археологические раскопки – </a:t>
            </a:r>
          </a:p>
          <a:p>
            <a:pPr eaLnBrk="1" hangingPunct="1"/>
            <a:r>
              <a:rPr lang="ru-RU" altLang="en-US" sz="1800" b="1"/>
              <a:t> снегоступы (лыжи)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74EA3F9B-8CC2-4474-B688-A453B360A09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en-US"/>
              <a:t>Использование лыж в древности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064BBFE9-1018-4712-B34D-B9BB8449CB0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«Снегоступы» - приспособления для передвижения по глубокому снегу  (на охоте, для ходьбы из одного селения в другое, для развлечения)</a:t>
            </a:r>
          </a:p>
          <a:p>
            <a:pPr eaLnBrk="1" hangingPunct="1"/>
            <a:r>
              <a:rPr lang="ru-RU" altLang="en-US"/>
              <a:t>Начиная с середины </a:t>
            </a:r>
            <a:r>
              <a:rPr lang="en-US" altLang="en-US"/>
              <a:t>XV</a:t>
            </a:r>
            <a:r>
              <a:rPr lang="ru-RU" altLang="en-US"/>
              <a:t> в. лыжи находят широкое применение в военном деле.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1AE493D9-32B0-4E29-A9E9-1BB6C9ABAB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                      Снегоступы</a:t>
            </a:r>
          </a:p>
        </p:txBody>
      </p:sp>
      <p:pic>
        <p:nvPicPr>
          <p:cNvPr id="7171" name="Picture 4" descr="S7302460">
            <a:extLst>
              <a:ext uri="{FF2B5EF4-FFF2-40B4-BE49-F238E27FC236}">
                <a16:creationId xmlns:a16="http://schemas.microsoft.com/office/drawing/2014/main" id="{81715893-B920-4A11-9E1B-8369CC807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5" descr="S7302458">
            <a:extLst>
              <a:ext uri="{FF2B5EF4-FFF2-40B4-BE49-F238E27FC236}">
                <a16:creationId xmlns:a16="http://schemas.microsoft.com/office/drawing/2014/main" id="{D0E19CB8-A85C-4866-B041-EAEB34AF3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600"/>
            <a:ext cx="4800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S7302459">
            <a:extLst>
              <a:ext uri="{FF2B5EF4-FFF2-40B4-BE49-F238E27FC236}">
                <a16:creationId xmlns:a16="http://schemas.microsoft.com/office/drawing/2014/main" id="{15966382-B537-4053-9C9E-CFD7BBDD9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32004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>
            <a:extLst>
              <a:ext uri="{FF2B5EF4-FFF2-40B4-BE49-F238E27FC236}">
                <a16:creationId xmlns:a16="http://schemas.microsoft.com/office/drawing/2014/main" id="{AFE67CE7-CE0D-4C1F-8AEE-52D726456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0" y="5334000"/>
            <a:ext cx="4114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ru-RU" altLang="en-US" sz="1800"/>
              <a:t>Человек на </a:t>
            </a:r>
            <a:r>
              <a:rPr lang="ru-RU" altLang="en-US" sz="1800" b="1"/>
              <a:t>лыжах</a:t>
            </a:r>
            <a:r>
              <a:rPr lang="ru-RU" altLang="en-US" sz="1800"/>
              <a:t> -</a:t>
            </a:r>
            <a:r>
              <a:rPr lang="ru-RU" altLang="en-US" sz="1800" b="1"/>
              <a:t>наскальный</a:t>
            </a:r>
            <a:r>
              <a:rPr lang="ru-RU" altLang="en-US" sz="1800"/>
              <a:t> </a:t>
            </a:r>
            <a:endParaRPr lang="ru-RU" altLang="en-US" sz="1800" b="1"/>
          </a:p>
          <a:p>
            <a:pPr algn="ctr" eaLnBrk="1" hangingPunct="1"/>
            <a:r>
              <a:rPr lang="ru-RU" altLang="en-US" sz="1800" b="1"/>
              <a:t>рисунок</a:t>
            </a:r>
            <a:r>
              <a:rPr lang="ru-RU" altLang="en-US" sz="1800"/>
              <a:t> из Родоя, Норвегия </a:t>
            </a:r>
          </a:p>
        </p:txBody>
      </p:sp>
      <p:pic>
        <p:nvPicPr>
          <p:cNvPr id="8195" name="Picture 6" descr="1195243611">
            <a:extLst>
              <a:ext uri="{FF2B5EF4-FFF2-40B4-BE49-F238E27FC236}">
                <a16:creationId xmlns:a16="http://schemas.microsoft.com/office/drawing/2014/main" id="{2FD7583E-BB34-431A-AB9B-0F5FF423C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352800"/>
            <a:ext cx="2819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7">
            <a:extLst>
              <a:ext uri="{FF2B5EF4-FFF2-40B4-BE49-F238E27FC236}">
                <a16:creationId xmlns:a16="http://schemas.microsoft.com/office/drawing/2014/main" id="{22F0461F-29F4-4521-9C48-64FF76611E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6096000"/>
            <a:ext cx="2819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en-US" sz="1800"/>
              <a:t>      горные лыжи</a:t>
            </a:r>
          </a:p>
        </p:txBody>
      </p:sp>
      <p:pic>
        <p:nvPicPr>
          <p:cNvPr id="8197" name="i-main-pic" descr="Картинка 11 из 25">
            <a:extLst>
              <a:ext uri="{FF2B5EF4-FFF2-40B4-BE49-F238E27FC236}">
                <a16:creationId xmlns:a16="http://schemas.microsoft.com/office/drawing/2014/main" id="{EA7A2D3E-6D44-44E9-9762-05FE0B2AB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762000"/>
            <a:ext cx="49530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8" descr="skiatt">
            <a:extLst>
              <a:ext uri="{FF2B5EF4-FFF2-40B4-BE49-F238E27FC236}">
                <a16:creationId xmlns:a16="http://schemas.microsoft.com/office/drawing/2014/main" id="{42C0FCD9-584B-4068-8D07-842000CDA4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624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75D6A420-B68C-4DF6-9243-9F2A9106E73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Где изобрели лыжи?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F6EF2B7D-D666-48EA-923D-00F0C343BC8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726488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800" b="1"/>
          </a:p>
          <a:p>
            <a:pPr eaLnBrk="1" hangingPunct="1">
              <a:lnSpc>
                <a:spcPct val="80000"/>
              </a:lnSpc>
            </a:pPr>
            <a:r>
              <a:rPr lang="ru-RU" altLang="en-US" sz="1800"/>
              <a:t>Мы даже представить себе не можем, что лыжи - это древнейший способ передвижения людей. Слово «лыжи» пришло к нам из исландского языка и обозначает «снежные ботинки».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800"/>
          </a:p>
          <a:p>
            <a:pPr eaLnBrk="1" hangingPunct="1">
              <a:lnSpc>
                <a:spcPct val="80000"/>
              </a:lnSpc>
            </a:pPr>
            <a:r>
              <a:rPr lang="ru-RU" altLang="en-US" sz="1800"/>
              <a:t>Некоторые ученые считают даже, что появление лыж относится к каменному веку, поскольку известны наскальные рисунки, изображающие древнего человека на лыжах.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800"/>
          </a:p>
          <a:p>
            <a:pPr eaLnBrk="1" hangingPunct="1">
              <a:lnSpc>
                <a:spcPct val="80000"/>
              </a:lnSpc>
            </a:pPr>
            <a:r>
              <a:rPr lang="ru-RU" altLang="en-US" sz="1800"/>
              <a:t>В Скандинавии еще в давние времена была богиня лыж, а бог зимы изображался у них на лыжах с загнутыми носами.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800"/>
          </a:p>
          <a:p>
            <a:pPr eaLnBrk="1" hangingPunct="1">
              <a:lnSpc>
                <a:spcPct val="80000"/>
              </a:lnSpc>
            </a:pPr>
            <a:r>
              <a:rPr lang="ru-RU" altLang="en-US" sz="1800"/>
              <a:t>Первые лыжи делали из костей животных. Они крепились к ноге ремешками.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800"/>
          </a:p>
          <a:p>
            <a:pPr eaLnBrk="1" hangingPunct="1">
              <a:lnSpc>
                <a:spcPct val="80000"/>
              </a:lnSpc>
            </a:pPr>
            <a:r>
              <a:rPr lang="ru-RU" altLang="en-US" sz="1800"/>
              <a:t>Первые лыжные соревнования состоялись в Норвегии в 1767 году, где первый приз в гонках на лыжах занял норвежец Сондре Норхейм, который по праву считается создателем современных лыж, и с тех пор лыжи стали считаться видом спорта </a:t>
            </a:r>
          </a:p>
          <a:p>
            <a:pPr eaLnBrk="1" hangingPunct="1">
              <a:lnSpc>
                <a:spcPct val="80000"/>
              </a:lnSpc>
            </a:pPr>
            <a:endParaRPr lang="ru-RU" altLang="en-US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0755FE6-B018-49F0-8BF1-762C19E3E71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en-US"/>
              <a:t>Лыжный спорт 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375D7B9-0D45-456F-B125-8551C5E44C8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en-US" sz="2000"/>
              <a:t>Лыжный спорт в России начал развиваться  с 1890 года(лыжные прогулки)</a:t>
            </a:r>
          </a:p>
          <a:p>
            <a:pPr eaLnBrk="1" hangingPunct="1"/>
            <a:r>
              <a:rPr lang="ru-RU" altLang="en-US" sz="2000"/>
              <a:t>Первые лыжные соревнования были проведены в феврале 1894г. в Петербурге. а в1895г создана первая «лыжная организация» -Московский клуб лыжников</a:t>
            </a:r>
          </a:p>
          <a:p>
            <a:pPr eaLnBrk="1" hangingPunct="1"/>
            <a:r>
              <a:rPr lang="ru-RU" altLang="en-US" sz="2000"/>
              <a:t>Всеобуч в 1918г., в программу которого был включён лыжный спорт, по инициативе В.И.Ленина</a:t>
            </a:r>
          </a:p>
          <a:p>
            <a:pPr eaLnBrk="1" hangingPunct="1"/>
            <a:r>
              <a:rPr lang="ru-RU" altLang="en-US" sz="2000"/>
              <a:t>Рост массовости лыжного спорта способствовало введение в 1931г Всесоюзного физкультурного комплекса ГТО, и введение школьных программ с лыжной подготовкой.</a:t>
            </a:r>
          </a:p>
          <a:p>
            <a:pPr eaLnBrk="1" hangingPunct="1"/>
            <a:endParaRPr lang="ru-RU" altLang="en-US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>
            <a:extLst>
              <a:ext uri="{FF2B5EF4-FFF2-40B4-BE49-F238E27FC236}">
                <a16:creationId xmlns:a16="http://schemas.microsoft.com/office/drawing/2014/main" id="{92D3844F-BBA6-4C49-91CF-8E1E5291539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57200" y="4114800"/>
            <a:ext cx="8077200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en-US" sz="1600" b="1"/>
              <a:t>«Сделали русские изобретение… Они имеют деревянные ободья приблизительно семи футов длины и в одну пядь ширины, снизу же плоские и гладкие. Их они подвязывают себе под ноги и бегают с ними по снегу, ни разу не погружаясь в него, и с такой быстротой, что ей можно удивляться».</a:t>
            </a:r>
            <a:br>
              <a:rPr lang="ru-RU" altLang="en-US" sz="1600" b="1"/>
            </a:br>
            <a:r>
              <a:rPr lang="ru-RU" altLang="en-US" sz="1600" b="1"/>
              <a:t>Монс Пальм, секретарь шведского посольства в Москве, 1617 год.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en-US" sz="1600" b="1"/>
          </a:p>
          <a:p>
            <a:pPr eaLnBrk="1" hangingPunct="1">
              <a:lnSpc>
                <a:spcPct val="80000"/>
              </a:lnSpc>
            </a:pPr>
            <a:r>
              <a:rPr lang="ru-RU" altLang="en-US" sz="1600" b="1"/>
              <a:t> Из археологических данных известно, что уже в XIII веке в России использовались лыжи длиной около 190 см и шириной около 8 см с загнутыми концами, однако в начале XX века были распространены лыжи длиной до 3м..</a:t>
            </a:r>
          </a:p>
          <a:p>
            <a:pPr eaLnBrk="1" hangingPunct="1">
              <a:lnSpc>
                <a:spcPct val="80000"/>
              </a:lnSpc>
            </a:pPr>
            <a:endParaRPr lang="ru-RU" altLang="en-US" sz="1600"/>
          </a:p>
        </p:txBody>
      </p:sp>
      <p:pic>
        <p:nvPicPr>
          <p:cNvPr id="11267" name="Picture 4" descr="Русский лыжный клуб. Начало 20 века.">
            <a:extLst>
              <a:ext uri="{FF2B5EF4-FFF2-40B4-BE49-F238E27FC236}">
                <a16:creationId xmlns:a16="http://schemas.microsoft.com/office/drawing/2014/main" id="{683ACD87-2C3A-4433-9CEE-0DCD5FD69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алитра">
  <a:themeElements>
    <a:clrScheme name="Палитра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358</TotalTime>
  <Words>650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Палитра</vt:lpstr>
      <vt:lpstr>История развития лыжного спорта</vt:lpstr>
      <vt:lpstr>Историческая справка</vt:lpstr>
      <vt:lpstr>Презентация PowerPoint</vt:lpstr>
      <vt:lpstr>Использование лыж в древности</vt:lpstr>
      <vt:lpstr>                      Снегоступы</vt:lpstr>
      <vt:lpstr>Презентация PowerPoint</vt:lpstr>
      <vt:lpstr>Где изобрели лыжи?</vt:lpstr>
      <vt:lpstr>Лыжный спорт </vt:lpstr>
      <vt:lpstr>Презентация PowerPoint</vt:lpstr>
      <vt:lpstr>Развитие лыжного инвентаря</vt:lpstr>
      <vt:lpstr>Лыжный инвентарь</vt:lpstr>
      <vt:lpstr>Лыжи на уроках, в походах, в минуты отдыха</vt:lpstr>
      <vt:lpstr>Виды лыжного спорта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Настя Настя</cp:lastModifiedBy>
  <cp:revision>11</cp:revision>
  <cp:lastPrinted>1601-01-01T00:00:00Z</cp:lastPrinted>
  <dcterms:created xsi:type="dcterms:W3CDTF">1601-01-01T00:00:00Z</dcterms:created>
  <dcterms:modified xsi:type="dcterms:W3CDTF">2022-01-24T06:05:48Z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