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13" r:id="rId3"/>
    <p:sldId id="311" r:id="rId4"/>
    <p:sldId id="314" r:id="rId5"/>
    <p:sldId id="324" r:id="rId6"/>
    <p:sldId id="316" r:id="rId7"/>
    <p:sldId id="317" r:id="rId8"/>
    <p:sldId id="325" r:id="rId9"/>
    <p:sldId id="321" r:id="rId10"/>
    <p:sldId id="320" r:id="rId11"/>
    <p:sldId id="326" r:id="rId12"/>
    <p:sldId id="309" r:id="rId13"/>
    <p:sldId id="323" r:id="rId14"/>
    <p:sldId id="298" r:id="rId15"/>
    <p:sldId id="327" r:id="rId16"/>
    <p:sldId id="328" r:id="rId17"/>
    <p:sldId id="322" r:id="rId18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94"/>
    <a:srgbClr val="57D9CA"/>
    <a:srgbClr val="05BEFF"/>
    <a:srgbClr val="270F8F"/>
    <a:srgbClr val="3916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056" y="-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23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84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0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8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39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56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46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45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66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A3683-0613-49FC-8FFF-F0ED5DDCFACC}" type="datetimeFigureOut">
              <a:rPr lang="ru-RU" smtClean="0"/>
              <a:pPr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349-DA95-41A1-9B24-BD24A2E77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659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p3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3.mp3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p3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3.mp3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http://hq-pix.ru/ob/44/ovoschi_frukty_korzina_mnogo_raznoobrazie_3005x17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3129" y="2882832"/>
            <a:ext cx="6382871" cy="367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49623" y="336177"/>
            <a:ext cx="918318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8800" b="1" cap="none" spc="0" dirty="0" smtClean="0">
                <a:ln/>
                <a:solidFill>
                  <a:srgbClr val="7030A0"/>
                </a:solidFill>
                <a:effectLst/>
                <a:latin typeface="Ariston" panose="03000400000000000000" pitchFamily="66" charset="0"/>
              </a:rPr>
              <a:t>Поле чудес</a:t>
            </a:r>
          </a:p>
          <a:p>
            <a:pPr algn="ctr"/>
            <a:r>
              <a:rPr lang="ru-RU" sz="8800" b="1" dirty="0" smtClean="0">
                <a:ln/>
                <a:solidFill>
                  <a:srgbClr val="7030A0"/>
                </a:solidFill>
                <a:latin typeface="Ariston" panose="03000400000000000000" pitchFamily="66" charset="0"/>
              </a:rPr>
              <a:t>Овощное ассорти</a:t>
            </a:r>
            <a:endParaRPr lang="ru-RU" sz="8800" b="1" cap="none" spc="0" dirty="0">
              <a:ln/>
              <a:solidFill>
                <a:srgbClr val="7030A0"/>
              </a:solidFill>
              <a:effectLst/>
              <a:latin typeface="Ariston" panose="03000400000000000000" pitchFamily="66" charset="0"/>
            </a:endParaRPr>
          </a:p>
        </p:txBody>
      </p:sp>
      <p:pic>
        <p:nvPicPr>
          <p:cNvPr id="2" name="Zastavka_iz_telepredachi_pole_chudes_-_Kapital_shou_pole_chudes_Muzyka_muzofon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9509" y="569190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3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50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tatic.hogarutil.com/archivos/201312/5279-zanahoria-calabaza-nutricion-ainhoa-xl-668x400x80xX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524" y="620689"/>
            <a:ext cx="8580953" cy="5328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для детей овощ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99" y="404664"/>
            <a:ext cx="9049005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6506" y="287197"/>
            <a:ext cx="939949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600" b="1" dirty="0" smtClean="0">
                <a:solidFill>
                  <a:srgbClr val="0070C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Финал</a:t>
            </a:r>
            <a:endParaRPr kumimoji="0" lang="ru-RU" sz="9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0919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http://static8.depositphotos.com/1526816/999/v/950/depositphotos_9995704-vegetables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37549" y="1865963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К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22428" y="1865963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а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6688" y="1865963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err="1" smtClean="0">
                <a:solidFill>
                  <a:prstClr val="black"/>
                </a:solidFill>
                <a:latin typeface="Georgia" pitchFamily="18" charset="0"/>
              </a:rPr>
              <a:t>р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98749" y="1852333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т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74248" y="1838703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>
                <a:solidFill>
                  <a:prstClr val="black"/>
                </a:solidFill>
                <a:latin typeface="Georgia" pitchFamily="18" charset="0"/>
              </a:rPr>
              <a:t>о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6308" y="1825073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err="1" smtClean="0">
                <a:solidFill>
                  <a:prstClr val="black"/>
                </a:solidFill>
                <a:latin typeface="Georgia" pitchFamily="18" charset="0"/>
              </a:rPr>
              <a:t>ф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42930" y="1830786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>
                <a:solidFill>
                  <a:prstClr val="black"/>
                </a:solidFill>
                <a:latin typeface="Georgia" pitchFamily="18" charset="0"/>
              </a:rPr>
              <a:t>е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26067" y="1825073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л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18895" y="1865396"/>
            <a:ext cx="90675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23247" y="1878458"/>
            <a:ext cx="90675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03626" y="1865395"/>
            <a:ext cx="8775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26369" y="1852333"/>
            <a:ext cx="9360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850944"/>
            <a:ext cx="916992" cy="1084754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69992" y="1834334"/>
            <a:ext cx="8775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62460" y="1819698"/>
            <a:ext cx="8775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19472" y="1833199"/>
            <a:ext cx="8775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548640" y="376788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Российская императрица Екатерина </a:t>
            </a:r>
            <a:r>
              <a:rPr lang="en-US" sz="3600" b="1" dirty="0" smtClean="0">
                <a:solidFill>
                  <a:srgbClr val="7030A0"/>
                </a:solidFill>
                <a:latin typeface="Arial Black" pitchFamily="34" charset="0"/>
              </a:rPr>
              <a:t>II</a:t>
            </a:r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 повелела свои указом распространить этот овощ по всем крестьянским угодьям. Что это за овощ?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8523050" y="1846845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err="1" smtClean="0">
                <a:solidFill>
                  <a:prstClr val="black"/>
                </a:solidFill>
                <a:latin typeface="Georgia" pitchFamily="18" charset="0"/>
              </a:rPr>
              <a:t>ь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516455" y="1828845"/>
            <a:ext cx="8775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Поле чудес - Звук правильной буквы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73099" y="3225800"/>
            <a:ext cx="406400" cy="406400"/>
          </a:xfrm>
          <a:prstGeom prst="rect">
            <a:avLst/>
          </a:prstGeom>
        </p:spPr>
      </p:pic>
      <p:pic>
        <p:nvPicPr>
          <p:cNvPr id="11" name="Поле чудес - неверная буква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36346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81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52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39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narianmar.bezformata.ru/content/image126940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541" y="1"/>
            <a:ext cx="8496432" cy="65079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hq-pix.ru/ob/44/ovoschi_frukty_korzina_mnogo_raznoobrazie_3005x17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2247" y="1465729"/>
            <a:ext cx="7839636" cy="5217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494536" y="725065"/>
            <a:ext cx="47817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ru-RU" sz="3200" b="1" dirty="0">
              <a:solidFill>
                <a:srgbClr val="270F8F"/>
              </a:solidFill>
              <a:latin typeface="Ariston" panose="03000400000000000000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572" y="228675"/>
            <a:ext cx="91730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800" b="1" dirty="0" smtClean="0">
                <a:ln/>
                <a:solidFill>
                  <a:srgbClr val="270F8F"/>
                </a:solidFill>
                <a:latin typeface="Ariston" panose="03000400000000000000" pitchFamily="66" charset="0"/>
              </a:rPr>
              <a:t>Супер-игра</a:t>
            </a:r>
            <a:endParaRPr lang="ru-RU" sz="8800" b="1" dirty="0">
              <a:ln/>
              <a:solidFill>
                <a:srgbClr val="270F8F"/>
              </a:solidFill>
              <a:latin typeface="Ariston" panose="03000400000000000000" pitchFamily="66" charset="0"/>
            </a:endParaRPr>
          </a:p>
        </p:txBody>
      </p:sp>
      <p:pic>
        <p:nvPicPr>
          <p:cNvPr id="3" name="супериг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39047" y="205278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3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http://static8.depositphotos.com/1526816/999/v/950/depositphotos_9995704-vegetable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20174" y="1865963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Ч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12299" y="1861524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Е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8908" y="1861524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С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15658" y="1843906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Н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93158" y="1838703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О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0658" y="1840442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К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90924" y="1870003"/>
            <a:ext cx="90675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7674" y="1870003"/>
            <a:ext cx="90675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8908" y="1847963"/>
            <a:ext cx="8775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86408" y="1847963"/>
            <a:ext cx="9360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93158" y="1843524"/>
            <a:ext cx="8775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70658" y="1829963"/>
            <a:ext cx="877500" cy="1116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548640" y="4044879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Arial Black" panose="020B0A04020102020204" pitchFamily="34" charset="0"/>
              </a:rPr>
              <a:t>Каким овощем в Древнем Египте на строительстве пирамид кормили рабов, чтобы они не заболели?</a:t>
            </a:r>
          </a:p>
        </p:txBody>
      </p:sp>
      <p:pic>
        <p:nvPicPr>
          <p:cNvPr id="10" name="минута суперфин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4524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4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608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combucha.ru/images/stories/statia/raznoe/interesting/garlic-toes-f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716" y="620688"/>
            <a:ext cx="8775973" cy="540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152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hq-pix.ru/ob/44/ovoschi_frukty_korzina_mnogo_raznoobrazie_3005x17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7074" y="2024743"/>
            <a:ext cx="6770914" cy="458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08220" y="538966"/>
            <a:ext cx="83567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>
                <a:ln/>
                <a:solidFill>
                  <a:srgbClr val="3916D0"/>
                </a:solidFill>
                <a:effectLst/>
                <a:latin typeface="Arial Black" pitchFamily="34" charset="0"/>
              </a:rPr>
              <a:t>Спасибо за </a:t>
            </a:r>
            <a:r>
              <a:rPr lang="ru-RU" sz="6600" b="1" cap="none" spc="0" dirty="0" smtClean="0">
                <a:ln/>
                <a:solidFill>
                  <a:srgbClr val="3916D0"/>
                </a:solidFill>
                <a:effectLst/>
                <a:latin typeface="Arial Black" pitchFamily="34" charset="0"/>
              </a:rPr>
              <a:t>игру!</a:t>
            </a:r>
            <a:endParaRPr lang="ru-RU" sz="6600" b="1" cap="none" spc="0" dirty="0">
              <a:ln/>
              <a:solidFill>
                <a:srgbClr val="3916D0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для детей овощ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99" y="404664"/>
            <a:ext cx="9049005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6506" y="287197"/>
            <a:ext cx="939949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тур</a:t>
            </a:r>
            <a:r>
              <a:rPr kumimoji="0" lang="en-US" sz="9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9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http://static8.depositphotos.com/1526816/999/v/950/depositphotos_9995704-vegetables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82425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</a:rPr>
              <a:t>П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9075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о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7425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м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25776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и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03276" y="1532604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err="1" smtClean="0">
                <a:solidFill>
                  <a:prstClr val="black"/>
                </a:solidFill>
                <a:latin typeface="Georgia" pitchFamily="18" charset="0"/>
              </a:rPr>
              <a:t>д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80776" y="1524438"/>
            <a:ext cx="84825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о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29026" y="1523824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err="1" smtClean="0">
                <a:solidFill>
                  <a:prstClr val="black"/>
                </a:solidFill>
                <a:latin typeface="Georgia" pitchFamily="18" charset="0"/>
              </a:rPr>
              <a:t>р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84638" y="1553833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41436" y="1540772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20468" y="1540769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37998" y="1540769"/>
            <a:ext cx="844345" cy="1084865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1254" y="1532605"/>
            <a:ext cx="90675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91878" y="1544438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466072" y="1536273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76536" y="3253065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latin typeface="Comic Sans MS" pitchFamily="66" charset="0"/>
            </a:endParaRPr>
          </a:p>
          <a:p>
            <a:endParaRPr lang="ru-RU" sz="3600" b="1" dirty="0" smtClean="0">
              <a:latin typeface="Comic Sans MS" pitchFamily="66" charset="0"/>
            </a:endParaRPr>
          </a:p>
          <a:p>
            <a:pPr algn="ctr"/>
            <a:r>
              <a:rPr lang="ru-RU" sz="3600" b="1" dirty="0">
                <a:solidFill>
                  <a:srgbClr val="7030A0"/>
                </a:solidFill>
                <a:latin typeface="Borsok" pitchFamily="50" charset="0"/>
              </a:rPr>
              <a:t>Название этого овоща в переводе с итальянского означает «золотое яблоко». Что это за овощ?</a:t>
            </a:r>
          </a:p>
        </p:txBody>
      </p:sp>
      <p:pic>
        <p:nvPicPr>
          <p:cNvPr id="2" name="Поле чудес - Звук правильной буквы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72491" y="3715327"/>
            <a:ext cx="406400" cy="406400"/>
          </a:xfrm>
          <a:prstGeom prst="rect">
            <a:avLst/>
          </a:prstGeom>
        </p:spPr>
      </p:pic>
      <p:pic>
        <p:nvPicPr>
          <p:cNvPr id="3" name="Поле чудес - неверная буква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43572" y="371532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4601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2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3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clipartmania.ru/uploads/gallery/main/435/tomato-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986" y="260648"/>
            <a:ext cx="9127014" cy="55446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для детей овощ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99" y="404664"/>
            <a:ext cx="9049005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6506" y="287197"/>
            <a:ext cx="939949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9600" b="1" dirty="0" smtClean="0">
                <a:solidFill>
                  <a:srgbClr val="0070C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II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тур</a:t>
            </a:r>
            <a:r>
              <a:rPr kumimoji="0" lang="en-US" sz="9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9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http://static8.depositphotos.com/1526816/999/v/950/depositphotos_9995704-vegetables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82425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</a:rPr>
              <a:t>К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9075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А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7425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Б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25776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А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03276" y="1532604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Ч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80776" y="1524438"/>
            <a:ext cx="84825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О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71575" y="1545634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49075" y="1553940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48276" y="1553940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37997" y="1514643"/>
            <a:ext cx="857409" cy="1097927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1252" y="1515291"/>
            <a:ext cx="924679" cy="1110343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78817" y="1505251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25799" y="2887682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latin typeface="Comic Sans MS" pitchFamily="66" charset="0"/>
            </a:endParaRP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Плоды этого овоща могут быть зелёного, жёлтого, чёрного или белого цвета. </a:t>
            </a:r>
            <a:r>
              <a:rPr lang="ru-RU" sz="3600" b="1" dirty="0" err="1" smtClean="0">
                <a:solidFill>
                  <a:srgbClr val="7030A0"/>
                </a:solidFill>
                <a:latin typeface="Arial Black" pitchFamily="34" charset="0"/>
              </a:rPr>
              <a:t>Завезёнв</a:t>
            </a:r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 Европу из Мексики. Что это за овощ?</a:t>
            </a:r>
            <a:endParaRPr lang="ru-RU" sz="36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451633" y="1533147"/>
            <a:ext cx="84825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К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449673" y="1527023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Поле чудес - Звук правильной буквы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46381" y="2927927"/>
            <a:ext cx="406400" cy="406400"/>
          </a:xfrm>
          <a:prstGeom prst="rect">
            <a:avLst/>
          </a:prstGeom>
        </p:spPr>
      </p:pic>
      <p:pic>
        <p:nvPicPr>
          <p:cNvPr id="3" name="Поле чудес - неверная буква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64664" y="3022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4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2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3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1" t="10794" r="6962" b="8620"/>
          <a:stretch/>
        </p:blipFill>
        <p:spPr>
          <a:xfrm>
            <a:off x="791955" y="0"/>
            <a:ext cx="7881782" cy="673732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для детей овощ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99" y="404664"/>
            <a:ext cx="9049005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6506" y="287197"/>
            <a:ext cx="939949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9600" b="1" dirty="0" smtClean="0">
                <a:solidFill>
                  <a:srgbClr val="0070C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III</a:t>
            </a: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тур</a:t>
            </a:r>
            <a:r>
              <a:rPr kumimoji="0" lang="en-US" sz="9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9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http://static8.depositphotos.com/1526816/999/v/950/depositphotos_9995704-vegetables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82425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itchFamily="18" charset="0"/>
              </a:rPr>
              <a:t>М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9075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о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7425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err="1" smtClean="0">
                <a:solidFill>
                  <a:prstClr val="black"/>
                </a:solidFill>
                <a:latin typeface="Georgia" pitchFamily="18" charset="0"/>
              </a:rPr>
              <a:t>р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25776" y="1540770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к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03276" y="1532604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о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80776" y="1524438"/>
            <a:ext cx="84825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prstClr val="black"/>
                </a:solidFill>
                <a:latin typeface="Georgia" pitchFamily="18" charset="0"/>
              </a:rPr>
              <a:t>в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29026" y="1523824"/>
            <a:ext cx="8775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err="1" smtClean="0">
                <a:solidFill>
                  <a:prstClr val="black"/>
                </a:solidFill>
                <a:latin typeface="Georgia" pitchFamily="18" charset="0"/>
              </a:rPr>
              <a:t>ь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84638" y="1527706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67562" y="1527708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33531" y="1540770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11873" y="1527706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72066" y="1519542"/>
            <a:ext cx="90675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78815" y="1518312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439946" y="1510147"/>
            <a:ext cx="877500" cy="1080000"/>
          </a:xfrm>
          <a:prstGeom prst="rect">
            <a:avLst/>
          </a:prstGeom>
          <a:solidFill>
            <a:srgbClr val="05B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0849" y="2333685"/>
            <a:ext cx="89235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latin typeface="Comic Sans MS" pitchFamily="66" charset="0"/>
            </a:endParaRPr>
          </a:p>
          <a:p>
            <a:endParaRPr lang="ru-RU" sz="3600" b="1" dirty="0" smtClean="0">
              <a:latin typeface="Comic Sans MS" pitchFamily="66" charset="0"/>
            </a:endParaRP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Comic Sans MS" pitchFamily="66" charset="0"/>
              </a:rPr>
              <a:t>Существует поверье, что если ночью в лес отнести тарелку с этим овощем, то наутро на тарелке можно найти слиток золота - так гномы отблагодарят за угощение. О каком овоще идёт речь?</a:t>
            </a:r>
            <a:endParaRPr lang="ru-RU" sz="36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pic>
        <p:nvPicPr>
          <p:cNvPr id="2" name="Поле чудес - Звук правильной буквы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0093" y="3022600"/>
            <a:ext cx="406400" cy="406400"/>
          </a:xfrm>
          <a:prstGeom prst="rect">
            <a:avLst/>
          </a:prstGeom>
        </p:spPr>
      </p:pic>
      <p:pic>
        <p:nvPicPr>
          <p:cNvPr id="3" name="Поле чудес - неверная буква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80418" y="3022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4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2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3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</TotalTime>
  <Words>164</Words>
  <Application>Microsoft Office PowerPoint</Application>
  <PresentationFormat>Лист A4 (210x297 мм)</PresentationFormat>
  <Paragraphs>55</Paragraphs>
  <Slides>17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143</cp:revision>
  <dcterms:created xsi:type="dcterms:W3CDTF">2017-12-23T07:20:12Z</dcterms:created>
  <dcterms:modified xsi:type="dcterms:W3CDTF">2023-10-10T10:44:12Z</dcterms:modified>
</cp:coreProperties>
</file>