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334" r:id="rId3"/>
    <p:sldId id="276" r:id="rId4"/>
    <p:sldId id="308" r:id="rId5"/>
    <p:sldId id="284" r:id="rId6"/>
    <p:sldId id="275" r:id="rId7"/>
    <p:sldId id="282" r:id="rId8"/>
    <p:sldId id="283" r:id="rId9"/>
    <p:sldId id="274" r:id="rId10"/>
    <p:sldId id="257" r:id="rId11"/>
    <p:sldId id="258" r:id="rId12"/>
    <p:sldId id="314" r:id="rId13"/>
    <p:sldId id="306" r:id="rId14"/>
    <p:sldId id="311" r:id="rId15"/>
    <p:sldId id="307" r:id="rId16"/>
    <p:sldId id="312" r:id="rId17"/>
    <p:sldId id="272" r:id="rId18"/>
    <p:sldId id="309" r:id="rId19"/>
    <p:sldId id="319" r:id="rId20"/>
    <p:sldId id="329" r:id="rId21"/>
    <p:sldId id="259" r:id="rId22"/>
    <p:sldId id="260" r:id="rId23"/>
    <p:sldId id="322" r:id="rId24"/>
    <p:sldId id="324" r:id="rId25"/>
    <p:sldId id="320" r:id="rId26"/>
    <p:sldId id="325" r:id="rId27"/>
    <p:sldId id="328" r:id="rId28"/>
    <p:sldId id="313" r:id="rId29"/>
    <p:sldId id="271" r:id="rId30"/>
    <p:sldId id="270" r:id="rId31"/>
    <p:sldId id="290" r:id="rId32"/>
    <p:sldId id="269" r:id="rId33"/>
    <p:sldId id="265" r:id="rId34"/>
    <p:sldId id="268" r:id="rId35"/>
    <p:sldId id="267" r:id="rId36"/>
    <p:sldId id="301" r:id="rId37"/>
    <p:sldId id="264" r:id="rId38"/>
    <p:sldId id="263" r:id="rId39"/>
    <p:sldId id="261" r:id="rId40"/>
    <p:sldId id="286" r:id="rId41"/>
    <p:sldId id="287" r:id="rId42"/>
    <p:sldId id="288" r:id="rId43"/>
    <p:sldId id="337" r:id="rId44"/>
    <p:sldId id="262" r:id="rId45"/>
    <p:sldId id="280" r:id="rId46"/>
    <p:sldId id="279" r:id="rId47"/>
    <p:sldId id="281" r:id="rId48"/>
    <p:sldId id="277" r:id="rId49"/>
    <p:sldId id="278" r:id="rId50"/>
    <p:sldId id="335" r:id="rId51"/>
    <p:sldId id="336" r:id="rId52"/>
    <p:sldId id="338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0645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718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572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5808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27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388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456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62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9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349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3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69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20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125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73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503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5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8575BB4-6F4F-4917-95AB-6F7464FB0E74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309324D-392E-49E5-BA8B-A07345692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73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50" y="686085"/>
            <a:ext cx="3531838" cy="3624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912810" y="662089"/>
            <a:ext cx="9755187" cy="35923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Методическая инструкция по выполнения сварки таврового соединения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6735315" y="4518704"/>
            <a:ext cx="4072625" cy="1034134"/>
          </a:xfrm>
        </p:spPr>
        <p:txBody>
          <a:bodyPr>
            <a:normAutofit fontScale="3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Для группы МЖК 19 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>
                <a:solidFill>
                  <a:schemeClr val="tx1"/>
                </a:solidFill>
              </a:rPr>
              <a:t>г. Нягань, 2022 год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930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2437" y="685801"/>
            <a:ext cx="9060245" cy="506896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Выбираем относительно прямой торец стороны  пластины длиной 250 мм используя слесарный уголок 90 градусов.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А также проверяем размеры пластины согласно чертежа.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91" y="2420471"/>
            <a:ext cx="4510977" cy="3076686"/>
          </a:xfrm>
        </p:spPr>
      </p:pic>
    </p:spTree>
    <p:extLst>
      <p:ext uri="{BB962C8B-B14F-4D97-AF65-F5344CB8AC3E}">
        <p14:creationId xmlns:p14="http://schemas.microsoft.com/office/powerpoint/2010/main" val="998152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2452" y="685801"/>
            <a:ext cx="2829262" cy="744966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Промеряем боковую часть пластины 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7527" y="1672816"/>
            <a:ext cx="3141238" cy="4528969"/>
          </a:xfrm>
        </p:spPr>
      </p:pic>
    </p:spTree>
    <p:extLst>
      <p:ext uri="{BB962C8B-B14F-4D97-AF65-F5344CB8AC3E}">
        <p14:creationId xmlns:p14="http://schemas.microsoft.com/office/powerpoint/2010/main" val="3330859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773" y="685800"/>
            <a:ext cx="8586909" cy="920363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Детали при обработке   ручным электроинструментом ( угловой шлифовальной машинкой или прямой шлифовальной машинкой ) фиксируется в двух точках быстросъёмными приспособлениями или в тисках.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Заготовительные операции производятся в защитных перчатках и лицевом щитке.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Вытяжная вентиляция используется в процессе выполнения слесарных работ.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42995" y="2243288"/>
            <a:ext cx="3912508" cy="2638263"/>
          </a:xfrm>
        </p:spPr>
      </p:pic>
    </p:spTree>
    <p:extLst>
      <p:ext uri="{BB962C8B-B14F-4D97-AF65-F5344CB8AC3E}">
        <p14:creationId xmlns:p14="http://schemas.microsoft.com/office/powerpoint/2010/main" val="2646961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0927" y="685801"/>
            <a:ext cx="8371756" cy="920362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Нижнюю пластину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/>
              <a:t>  </a:t>
            </a:r>
            <a:r>
              <a:rPr lang="ru-RU" sz="1200" dirty="0">
                <a:solidFill>
                  <a:srgbClr val="FF0000"/>
                </a:solidFill>
              </a:rPr>
              <a:t>зачищаем полностью УШМ «БОШ»  с использованием СИЗ :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1. перед выполнением проверяем состояние  и работоспособность машинки 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2. слесарные тиски проверяем на целостность корпуса, губок и подвижного механизма;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3. работу выполняем в лицевом щитке и на руках защитные перчатки.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7653" y="2175370"/>
            <a:ext cx="3905994" cy="2767583"/>
          </a:xfrm>
        </p:spPr>
      </p:pic>
    </p:spTree>
    <p:extLst>
      <p:ext uri="{BB962C8B-B14F-4D97-AF65-F5344CB8AC3E}">
        <p14:creationId xmlns:p14="http://schemas.microsoft.com/office/powerpoint/2010/main" val="3542912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4113" y="484094"/>
            <a:ext cx="7758570" cy="853111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Электроинструмент  отключается от электросети  во время перерыва в работе или смене расходного/рабочего элемента.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Механическая обработка деталей или сварных соединений по средствам ручного электроинструмента не производится в консольном позиционере.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4952" y="2045015"/>
            <a:ext cx="4079270" cy="2872293"/>
          </a:xfrm>
        </p:spPr>
      </p:pic>
    </p:spTree>
    <p:extLst>
      <p:ext uri="{BB962C8B-B14F-4D97-AF65-F5344CB8AC3E}">
        <p14:creationId xmlns:p14="http://schemas.microsoft.com/office/powerpoint/2010/main" val="4247597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0625" y="685801"/>
            <a:ext cx="8092057" cy="647162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Принудительная остановка, вращающегося по инерции рабочего инструмента УШМ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ru-RU" sz="1200" dirty="0">
                <a:solidFill>
                  <a:srgbClr val="FF0000"/>
                </a:solidFill>
              </a:rPr>
              <a:t>, и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Применение разукомплектованного электроинструмента запрещено. 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7665" y="2022351"/>
            <a:ext cx="4072753" cy="2911105"/>
          </a:xfrm>
        </p:spPr>
      </p:pic>
    </p:spTree>
    <p:extLst>
      <p:ext uri="{BB962C8B-B14F-4D97-AF65-F5344CB8AC3E}">
        <p14:creationId xmlns:p14="http://schemas.microsoft.com/office/powerpoint/2010/main" val="2902566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4875" y="685801"/>
            <a:ext cx="7037808" cy="634280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Выполнение работ с Ушм производится в респираторе.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11008" y="2053124"/>
            <a:ext cx="4085637" cy="2862443"/>
          </a:xfrm>
        </p:spPr>
      </p:pic>
    </p:spTree>
    <p:extLst>
      <p:ext uri="{BB962C8B-B14F-4D97-AF65-F5344CB8AC3E}">
        <p14:creationId xmlns:p14="http://schemas.microsoft.com/office/powerpoint/2010/main" val="887832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3" y="685800"/>
            <a:ext cx="9953130" cy="65352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Верхнюю пластину </a:t>
            </a:r>
            <a:r>
              <a:rPr lang="ru-RU" sz="1200" dirty="0">
                <a:solidFill>
                  <a:schemeClr val="tx1"/>
                </a:solidFill>
              </a:rPr>
              <a:t>В  </a:t>
            </a:r>
            <a:r>
              <a:rPr lang="ru-RU" sz="1200" dirty="0">
                <a:solidFill>
                  <a:srgbClr val="FF0000"/>
                </a:solidFill>
              </a:rPr>
              <a:t>с двух сторон зачищаем  на 20 мм от края стыковой стороны.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Если есть необходимость выравнивания торца стыковой части пластины, то это надо выполнить до сборки таврового соединение.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8084" y="2186256"/>
            <a:ext cx="3948058" cy="2716779"/>
          </a:xfrm>
        </p:spPr>
      </p:pic>
    </p:spTree>
    <p:extLst>
      <p:ext uri="{BB962C8B-B14F-4D97-AF65-F5344CB8AC3E}">
        <p14:creationId xmlns:p14="http://schemas.microsoft.com/office/powerpoint/2010/main" val="1412484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3355" y="685801"/>
            <a:ext cx="7769328" cy="498944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Пластины зачищаться от ржавчины, грязи и металлических включений..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Запрещается использовать электроинструмент без защитного кожух.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3087" y="2047258"/>
            <a:ext cx="4077148" cy="2844171"/>
          </a:xfrm>
        </p:spPr>
      </p:pic>
    </p:spTree>
    <p:extLst>
      <p:ext uri="{BB962C8B-B14F-4D97-AF65-F5344CB8AC3E}">
        <p14:creationId xmlns:p14="http://schemas.microsoft.com/office/powerpoint/2010/main" val="2321509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9707" y="685800"/>
            <a:ext cx="9382975" cy="578457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Пластину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необходимо разметить  с двух сторон  по 20 мм  штангельциркулем до зачистки кор.щёткой ушм.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1087" y="2043955"/>
            <a:ext cx="4141694" cy="2807747"/>
          </a:xfrm>
        </p:spPr>
      </p:pic>
    </p:spTree>
    <p:extLst>
      <p:ext uri="{BB962C8B-B14F-4D97-AF65-F5344CB8AC3E}">
        <p14:creationId xmlns:p14="http://schemas.microsoft.com/office/powerpoint/2010/main" val="64089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7" y="989704"/>
            <a:ext cx="8877365" cy="43030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Толщина пластин 10 мм , Ст.3,  Деталь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– размерами 75х250 мм, деталь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– размерами 100х250 мм.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266" y="2409713"/>
            <a:ext cx="4410635" cy="3083051"/>
          </a:xfrm>
        </p:spPr>
      </p:pic>
    </p:spTree>
    <p:extLst>
      <p:ext uri="{BB962C8B-B14F-4D97-AF65-F5344CB8AC3E}">
        <p14:creationId xmlns:p14="http://schemas.microsoft.com/office/powerpoint/2010/main" val="2735220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501" y="685800"/>
            <a:ext cx="8619182" cy="43299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Разметку на 20 мм пластины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выполняем штангельциркулем на поверхности чертой.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87474" y="2079838"/>
            <a:ext cx="4087906" cy="2832794"/>
          </a:xfrm>
        </p:spPr>
      </p:pic>
    </p:spTree>
    <p:extLst>
      <p:ext uri="{BB962C8B-B14F-4D97-AF65-F5344CB8AC3E}">
        <p14:creationId xmlns:p14="http://schemas.microsoft.com/office/powerpoint/2010/main" val="828462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При выполнение отметки на поверхности штангельциркуль наклоняем вниз с упором в торец железки губкой, а второй губкой наружного измерения отмечаем заданный размер…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2106" y="1630314"/>
            <a:ext cx="3184265" cy="4506395"/>
          </a:xfrm>
        </p:spPr>
      </p:pic>
    </p:spTree>
    <p:extLst>
      <p:ext uri="{BB962C8B-B14F-4D97-AF65-F5344CB8AC3E}">
        <p14:creationId xmlns:p14="http://schemas.microsoft.com/office/powerpoint/2010/main" val="2935575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199" y="685800"/>
            <a:ext cx="8339483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Размер на поверхности пластины прочерчиваем штангельциркулем многократно.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6919" y="1629784"/>
            <a:ext cx="3151994" cy="4475182"/>
          </a:xfrm>
        </p:spPr>
      </p:pic>
    </p:spTree>
    <p:extLst>
      <p:ext uri="{BB962C8B-B14F-4D97-AF65-F5344CB8AC3E}">
        <p14:creationId xmlns:p14="http://schemas.microsoft.com/office/powerpoint/2010/main" val="354610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4719" y="685800"/>
            <a:ext cx="7607963" cy="863301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Пластины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>
                <a:solidFill>
                  <a:srgbClr val="FF0000"/>
                </a:solidFill>
              </a:rPr>
              <a:t>,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 </a:t>
            </a:r>
            <a:r>
              <a:rPr lang="ru-RU" sz="1200" dirty="0">
                <a:solidFill>
                  <a:srgbClr val="FF0000"/>
                </a:solidFill>
              </a:rPr>
              <a:t>длинной 250 мм . 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solidFill>
                  <a:srgbClr val="FF0000"/>
                </a:solidFill>
              </a:rPr>
              <a:t>На пластине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отмечаем середину в 125 мм на рабочей поверхности.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9418" y="2163349"/>
            <a:ext cx="3950177" cy="2721686"/>
          </a:xfrm>
        </p:spPr>
      </p:pic>
    </p:spTree>
    <p:extLst>
      <p:ext uri="{BB962C8B-B14F-4D97-AF65-F5344CB8AC3E}">
        <p14:creationId xmlns:p14="http://schemas.microsoft.com/office/powerpoint/2010/main" val="4000021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4259" y="685801"/>
            <a:ext cx="8608424" cy="906332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На пластине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отмечаем середину в 125 мм для постановки прихватки во время сборки.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8133" y="2146152"/>
            <a:ext cx="3883507" cy="2775473"/>
          </a:xfrm>
        </p:spPr>
      </p:pic>
    </p:spTree>
    <p:extLst>
      <p:ext uri="{BB962C8B-B14F-4D97-AF65-F5344CB8AC3E}">
        <p14:creationId xmlns:p14="http://schemas.microsoft.com/office/powerpoint/2010/main" val="3622363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1233" y="685800"/>
            <a:ext cx="7941450" cy="1151965"/>
          </a:xfrm>
        </p:spPr>
        <p:txBody>
          <a:bodyPr>
            <a:normAutofit/>
          </a:bodyPr>
          <a:lstStyle/>
          <a:p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solidFill>
                  <a:srgbClr val="FF0000"/>
                </a:solidFill>
              </a:rPr>
              <a:t>На пластине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отмечаем середину в 125 мм на рабочей поверхности.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45505" y="2232568"/>
            <a:ext cx="3780174" cy="2779006"/>
          </a:xfrm>
        </p:spPr>
      </p:pic>
    </p:spTree>
    <p:extLst>
      <p:ext uri="{BB962C8B-B14F-4D97-AF65-F5344CB8AC3E}">
        <p14:creationId xmlns:p14="http://schemas.microsoft.com/office/powerpoint/2010/main" val="32451574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7591" y="685800"/>
            <a:ext cx="8845092" cy="809513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Выбранный размер на штангельциркуле фиксируется винтом для более точной отметки.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47621" y="2147567"/>
            <a:ext cx="3932905" cy="2822035"/>
          </a:xfrm>
        </p:spPr>
      </p:pic>
    </p:spTree>
    <p:extLst>
      <p:ext uri="{BB962C8B-B14F-4D97-AF65-F5344CB8AC3E}">
        <p14:creationId xmlns:p14="http://schemas.microsoft.com/office/powerpoint/2010/main" val="2942209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7" y="685800"/>
            <a:ext cx="8877365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Отметка выполняется штангельциркулем с наклоном в сторону для более четкого появления черты.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96033" y="2268097"/>
            <a:ext cx="3797450" cy="2725219"/>
          </a:xfrm>
        </p:spPr>
      </p:pic>
    </p:spTree>
    <p:extLst>
      <p:ext uri="{BB962C8B-B14F-4D97-AF65-F5344CB8AC3E}">
        <p14:creationId xmlns:p14="http://schemas.microsoft.com/office/powerpoint/2010/main" val="1502103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9255" y="685800"/>
            <a:ext cx="8963427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Согласно чертежу отмечаем штангельциркулем на пластине</a:t>
            </a:r>
            <a:r>
              <a:rPr lang="ru-RU" sz="1200" dirty="0"/>
              <a:t>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40 мм для установки пластины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0051" y="2414241"/>
            <a:ext cx="3541691" cy="2628401"/>
          </a:xfrm>
        </p:spPr>
      </p:pic>
    </p:spTree>
    <p:extLst>
      <p:ext uri="{BB962C8B-B14F-4D97-AF65-F5344CB8AC3E}">
        <p14:creationId xmlns:p14="http://schemas.microsoft.com/office/powerpoint/2010/main" val="888727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2743" y="685800"/>
            <a:ext cx="862993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Необходимое условие сборки сварочного соединение установки пластин в 90 градусов. 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9572" y="2259109"/>
            <a:ext cx="3808205" cy="2710926"/>
          </a:xfrm>
        </p:spPr>
      </p:pic>
    </p:spTree>
    <p:extLst>
      <p:ext uri="{BB962C8B-B14F-4D97-AF65-F5344CB8AC3E}">
        <p14:creationId xmlns:p14="http://schemas.microsoft.com/office/powerpoint/2010/main" val="2621845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8969" y="904875"/>
            <a:ext cx="1893346" cy="698014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Подсказки эскизные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" r="14535" b="6343"/>
          <a:stretch/>
        </p:blipFill>
        <p:spPr>
          <a:xfrm rot="5400000">
            <a:off x="4356843" y="1635164"/>
            <a:ext cx="3141237" cy="4539729"/>
          </a:xfrm>
        </p:spPr>
      </p:pic>
    </p:spTree>
    <p:extLst>
      <p:ext uri="{BB962C8B-B14F-4D97-AF65-F5344CB8AC3E}">
        <p14:creationId xmlns:p14="http://schemas.microsoft.com/office/powerpoint/2010/main" val="40407201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9703" y="685800"/>
            <a:ext cx="1009297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Сборку таврового соединения начинаем с установки нижней пластины а и верхней в по отмеченной линии 40 мм при фиксации магнитным угольником и проверки  слесарным угольником 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4988" y="2407051"/>
            <a:ext cx="3659391" cy="2520823"/>
          </a:xfrm>
        </p:spPr>
      </p:pic>
    </p:spTree>
    <p:extLst>
      <p:ext uri="{BB962C8B-B14F-4D97-AF65-F5344CB8AC3E}">
        <p14:creationId xmlns:p14="http://schemas.microsoft.com/office/powerpoint/2010/main" val="3087698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0775" y="685800"/>
            <a:ext cx="8231907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Выбираем силу сварочного тока относительно толщин железных пластин в 10 мм.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На прихватки и корневой шов ставим 102 Ампера.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5025" y="2250471"/>
            <a:ext cx="3790936" cy="2732443"/>
          </a:xfrm>
        </p:spPr>
      </p:pic>
    </p:spTree>
    <p:extLst>
      <p:ext uri="{BB962C8B-B14F-4D97-AF65-F5344CB8AC3E}">
        <p14:creationId xmlns:p14="http://schemas.microsoft.com/office/powerpoint/2010/main" val="1114102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Сборка таврового соединения  выполняется двумя прихватками в торец пластин длиной до 8 мм, и одной по центру с обратной рабочей стороны пластины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6502" y="2428569"/>
            <a:ext cx="3659395" cy="2477793"/>
          </a:xfrm>
        </p:spPr>
      </p:pic>
    </p:spTree>
    <p:extLst>
      <p:ext uri="{BB962C8B-B14F-4D97-AF65-F5344CB8AC3E}">
        <p14:creationId xmlns:p14="http://schemas.microsoft.com/office/powerpoint/2010/main" val="3374858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После постановки первой прихватки производим контроль угла 90 градусов слесарным угольником по всему рабочему месту сварки.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81368" y="2485704"/>
            <a:ext cx="3603812" cy="2483643"/>
          </a:xfrm>
        </p:spPr>
      </p:pic>
    </p:spTree>
    <p:extLst>
      <p:ext uri="{BB962C8B-B14F-4D97-AF65-F5344CB8AC3E}">
        <p14:creationId xmlns:p14="http://schemas.microsoft.com/office/powerpoint/2010/main" val="754896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9415" y="685800"/>
            <a:ext cx="7683267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Не совпадение угла 90 градусов в сборке исправляется правкой пластин.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4337" y="2414883"/>
            <a:ext cx="3637875" cy="2483643"/>
          </a:xfrm>
        </p:spPr>
      </p:pic>
    </p:spTree>
    <p:extLst>
      <p:ext uri="{BB962C8B-B14F-4D97-AF65-F5344CB8AC3E}">
        <p14:creationId xmlns:p14="http://schemas.microsoft.com/office/powerpoint/2010/main" val="3721202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7751" y="685800"/>
            <a:ext cx="7564932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Так же промеряется 40 мм от края пластины  на соответствие размеру.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7441" y="2441777"/>
            <a:ext cx="3691666" cy="2483643"/>
          </a:xfrm>
        </p:spPr>
      </p:pic>
    </p:spTree>
    <p:extLst>
      <p:ext uri="{BB962C8B-B14F-4D97-AF65-F5344CB8AC3E}">
        <p14:creationId xmlns:p14="http://schemas.microsoft.com/office/powerpoint/2010/main" val="5152946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605" y="685800"/>
            <a:ext cx="6715078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Контроль производим по всей длине.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5720" y="2372392"/>
            <a:ext cx="3674394" cy="2538805"/>
          </a:xfrm>
        </p:spPr>
      </p:pic>
    </p:spTree>
    <p:extLst>
      <p:ext uri="{BB962C8B-B14F-4D97-AF65-F5344CB8AC3E}">
        <p14:creationId xmlns:p14="http://schemas.microsoft.com/office/powerpoint/2010/main" val="37694821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4263" y="685800"/>
            <a:ext cx="789841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Прихватки зачищают от шлака и пригара металлической или кор.щёткой.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2819" y="2436398"/>
            <a:ext cx="3680908" cy="2483643"/>
          </a:xfrm>
        </p:spPr>
      </p:pic>
    </p:spTree>
    <p:extLst>
      <p:ext uri="{BB962C8B-B14F-4D97-AF65-F5344CB8AC3E}">
        <p14:creationId xmlns:p14="http://schemas.microsoft.com/office/powerpoint/2010/main" val="23671871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583" y="685800"/>
            <a:ext cx="991009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Третья прихватка ставится с обратной стороны от сварочного шва (длиной до 25 мм).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Собранные образцы предъявляются экспертам для проверки и пробивки клейма. В случае, если образец собран с нарушением, его необходимо разобрать и собрать заново. Время дополнительное не предоставляется. Баллы за сборку не начисляются</a:t>
            </a:r>
            <a:r>
              <a:rPr lang="ru-RU" sz="800" dirty="0">
                <a:solidFill>
                  <a:srgbClr val="FF0000"/>
                </a:solidFill>
              </a:rPr>
              <a:t>.</a:t>
            </a: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6571" y="2538632"/>
            <a:ext cx="3433408" cy="2483643"/>
          </a:xfrm>
        </p:spPr>
      </p:pic>
    </p:spTree>
    <p:extLst>
      <p:ext uri="{BB962C8B-B14F-4D97-AF65-F5344CB8AC3E}">
        <p14:creationId xmlns:p14="http://schemas.microsoft.com/office/powerpoint/2010/main" val="35672902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465729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включить местную вентиляцию и настроить систему воздуха-забора.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во время выполнения  не разрешается смотреть на электрическую дугу незащищенными глазами; запрещается оставлять на рабочем месте электрододержатель, находящийся под напряжением;  сварочный аппарат при этом необходимо отключить, а электрододержатель закрепить на специальной подставке или подвеске; запрещено производить сварку и резку металла на весу; запрещено наступать на токопроводящие провода;  запрещено размещать на поверхности сварочного оборудования и приточно-вытяжной вентиляции - инструменты, приспособления и другие предметы, и материалы.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Сварку выполняем углом вперед с право на лево  при длине дуги электрода до 4 мм с колебательными движениями в стороны. При остановке сварки место остановки очищается шлака отделителем и щеткой. На крае детали в конце шва делается замок спиралью в два витка. 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0383" y="2663204"/>
            <a:ext cx="3205779" cy="2483643"/>
          </a:xfrm>
        </p:spPr>
      </p:pic>
    </p:spTree>
    <p:extLst>
      <p:ext uri="{BB962C8B-B14F-4D97-AF65-F5344CB8AC3E}">
        <p14:creationId xmlns:p14="http://schemas.microsoft.com/office/powerpoint/2010/main" val="2708502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199" y="685800"/>
            <a:ext cx="8339483" cy="519113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Тавровое соединение состоит из двух пластин: </a:t>
            </a:r>
            <a:r>
              <a:rPr lang="ru-RU" sz="1200" dirty="0">
                <a:solidFill>
                  <a:schemeClr val="tx1"/>
                </a:solidFill>
              </a:rPr>
              <a:t>А</a:t>
            </a:r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, </a:t>
            </a:r>
            <a:r>
              <a:rPr lang="ru-RU" sz="1200" dirty="0">
                <a:solidFill>
                  <a:schemeClr val="tx1"/>
                </a:solidFill>
              </a:rPr>
              <a:t>В</a:t>
            </a:r>
            <a:r>
              <a:rPr lang="ru-RU" sz="1200" dirty="0">
                <a:solidFill>
                  <a:srgbClr val="FF0000"/>
                </a:solidFill>
              </a:rPr>
              <a:t>. Размеры указаны в слайде №2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2560" y="2097339"/>
            <a:ext cx="4023363" cy="2797796"/>
          </a:xfrm>
        </p:spPr>
      </p:pic>
    </p:spTree>
    <p:extLst>
      <p:ext uri="{BB962C8B-B14F-4D97-AF65-F5344CB8AC3E}">
        <p14:creationId xmlns:p14="http://schemas.microsoft.com/office/powerpoint/2010/main" val="4755509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запрещено выполнять работы без средства индивидуальной защиты. Применяйте защитный щиток для лица, защитное средство для глаз или защитные очки, противопылевой респиратор, средства защиты органов слуха, защитные перчатки; при выполнении работ электроинструмент удерживается двумя руками за штатные рукоятки. Шнур подключения питания необходимо удерживать в стороне от вращающегося рабочего инструмента. Запрещается использовать электроинструмент без защитного кожух.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Устанавливаем в тиски тавровое соединение для межслойной зачистки корневого шва.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УШМ выполняем вырезку шлаковых карманов по краю корневого шва глубиной до 1 мм.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92" y="2388198"/>
            <a:ext cx="4415366" cy="3085324"/>
          </a:xfrm>
        </p:spPr>
      </p:pic>
    </p:spTree>
    <p:extLst>
      <p:ext uri="{BB962C8B-B14F-4D97-AF65-F5344CB8AC3E}">
        <p14:creationId xmlns:p14="http://schemas.microsoft.com/office/powerpoint/2010/main" val="34815366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767" y="685800"/>
            <a:ext cx="9651916" cy="1151965"/>
          </a:xfrm>
        </p:spPr>
        <p:txBody>
          <a:bodyPr>
            <a:normAutofit/>
          </a:bodyPr>
          <a:lstStyle/>
          <a:p>
            <a:r>
              <a:rPr lang="ru-RU" sz="1200" dirty="0"/>
              <a:t> </a:t>
            </a:r>
            <a:r>
              <a:rPr lang="ru-RU" sz="1200" dirty="0">
                <a:solidFill>
                  <a:srgbClr val="FF0000"/>
                </a:solidFill>
              </a:rPr>
              <a:t>при резке элементов конструкций или пластин следует принять меры против случайного падения отрезаемых элементов.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После вырезки шлаковых карманов корневого слоя выполняем зачистку от пыли и шлака кор.щёткой.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82679" y="1652363"/>
            <a:ext cx="3154114" cy="4518211"/>
          </a:xfrm>
        </p:spPr>
      </p:pic>
    </p:spTree>
    <p:extLst>
      <p:ext uri="{BB962C8B-B14F-4D97-AF65-F5344CB8AC3E}">
        <p14:creationId xmlns:p14="http://schemas.microsoft.com/office/powerpoint/2010/main" val="31841150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853" y="685800"/>
            <a:ext cx="1023282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шлифовальные круги, шлифовальные тарелки или другие принадлежности должны точно сидеть на шпинделе электроинструмента.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335" y="2302137"/>
            <a:ext cx="4444116" cy="3175627"/>
          </a:xfrm>
        </p:spPr>
      </p:pic>
    </p:spTree>
    <p:extLst>
      <p:ext uri="{BB962C8B-B14F-4D97-AF65-F5344CB8AC3E}">
        <p14:creationId xmlns:p14="http://schemas.microsoft.com/office/powerpoint/2010/main" val="39329953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530" y="763340"/>
            <a:ext cx="10396882" cy="1151965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Устанавливаем сварочный ток на 104 Ампер для облицовки таврового соединение.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Швы таврового соединения должны быть выполнены за два слоя (корневой и облицовочный). Корневой слой выполняется за 1 проход. Облицовочный слой выполняется минимум за 1, максимум за 2 прохода. Образцы со сварным швом, выполненным за один или более трех проходов, НЕ получают никаких оценок. При сварке образца таврового соединения в центре образца с допуском (± 35 мм) необходимо произвести стоп-точки. Стоп-точки должны быть расположена в  облицовочном проходе, производить стоп-точку требуется, только на последнем проходе облицовочного слоя.. В случае невыполнения стоп-точки в тавровом соединении, баллы за провар не начисляются.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8837" y="2402418"/>
            <a:ext cx="3561087" cy="2671431"/>
          </a:xfrm>
        </p:spPr>
      </p:pic>
    </p:spTree>
    <p:extLst>
      <p:ext uri="{BB962C8B-B14F-4D97-AF65-F5344CB8AC3E}">
        <p14:creationId xmlns:p14="http://schemas.microsoft.com/office/powerpoint/2010/main" val="11019086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Облицовку первого прохода выполняется ближе к краю пластины, а центр направления шва- это край корневого шва и с шириной зеркально в половину корневого шва(смотрите 3 слайд).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После завершения первого прохода производиться зачистка шва от : шлака, гари, пыли и брызг.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10329" y="2471632"/>
            <a:ext cx="3422650" cy="2606885"/>
          </a:xfrm>
        </p:spPr>
      </p:pic>
    </p:spTree>
    <p:extLst>
      <p:ext uri="{BB962C8B-B14F-4D97-AF65-F5344CB8AC3E}">
        <p14:creationId xmlns:p14="http://schemas.microsoft.com/office/powerpoint/2010/main" val="29570477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Второй проход облицовочного шва производиться в направление края корневого шва и по ширине половину корневого слоя суммируем в двое. Не забываем про стоп точку, делаем остановку ориентируясь по своим меткам, и после отметки стоп точки продолжаем сварку на проход.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По завершению сварки убираем электрод из электрододержателя, выключаем сварочный аппарат.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Выполняем финишную зачистку таврового соединения при помощи ушм с кор.щёткой, шлака отделителем, зубило с молотком и металлической щёткой 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9292" y="2403481"/>
            <a:ext cx="3541691" cy="2649915"/>
          </a:xfrm>
        </p:spPr>
      </p:pic>
    </p:spTree>
    <p:extLst>
      <p:ext uri="{BB962C8B-B14F-4D97-AF65-F5344CB8AC3E}">
        <p14:creationId xmlns:p14="http://schemas.microsoft.com/office/powerpoint/2010/main" val="6302671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1835" y="685800"/>
            <a:ext cx="8500847" cy="1637852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После окончания работ каждый выполняющий обязан: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1. Привести в порядок рабочее место.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2. Убрать средства индивидуальной защиты в отведенное для хранений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место.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3. Отключить инструмент и оборудование от сети.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4. Инструмент убрать в специально предназначенное для хранений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место.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5. Сообщить  о выявленных во время выполнения заданий неполадках и неисправностях оборудования и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инструмента, и других факторах, влияющих на безопасность выполнения  задания.</a:t>
            </a:r>
            <a:br>
              <a:rPr lang="ru-RU" sz="1200" dirty="0">
                <a:solidFill>
                  <a:srgbClr val="FF0000"/>
                </a:solidFill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92" y="2474259"/>
            <a:ext cx="4415366" cy="3012141"/>
          </a:xfrm>
        </p:spPr>
      </p:pic>
    </p:spTree>
    <p:extLst>
      <p:ext uri="{BB962C8B-B14F-4D97-AF65-F5344CB8AC3E}">
        <p14:creationId xmlns:p14="http://schemas.microsoft.com/office/powerpoint/2010/main" val="39270722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Готовое сварочное соединение контролируется катетометром УШС-2.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Катет образца углового сварного шва должен составлять: при толщине 10 мм (8-10 мм). Согласно ИСО 9606 Аттестационные испытания сварщиков Сварка плавлением. Часть 1: Стали.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После прохождения таврого соединение  вик необходимо подготовить деталь к разрушающему контролю.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2626" y="2349691"/>
            <a:ext cx="3567445" cy="2757490"/>
          </a:xfrm>
        </p:spPr>
      </p:pic>
    </p:spTree>
    <p:extLst>
      <p:ext uri="{BB962C8B-B14F-4D97-AF65-F5344CB8AC3E}">
        <p14:creationId xmlns:p14="http://schemas.microsoft.com/office/powerpoint/2010/main" val="17669978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Закрепляем готовую деталь в тиски. 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Пропиливаем прихватки с торцов и с обратной стороны при соблюдение техники безопасности (применяя для защиты от искр лицевой щиток и перчатки).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84" y="2173045"/>
            <a:ext cx="4475181" cy="3291839"/>
          </a:xfrm>
        </p:spPr>
      </p:pic>
    </p:spTree>
    <p:extLst>
      <p:ext uri="{BB962C8B-B14F-4D97-AF65-F5344CB8AC3E}">
        <p14:creationId xmlns:p14="http://schemas.microsoft.com/office/powerpoint/2010/main" val="5149233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7143" y="685800"/>
            <a:ext cx="7715539" cy="1151965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А так же пропиливаем по средине катета шва на глубину в 3 мм.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7110" y="1657741"/>
            <a:ext cx="3186384" cy="4367605"/>
          </a:xfrm>
        </p:spPr>
      </p:pic>
    </p:spTree>
    <p:extLst>
      <p:ext uri="{BB962C8B-B14F-4D97-AF65-F5344CB8AC3E}">
        <p14:creationId xmlns:p14="http://schemas.microsoft.com/office/powerpoint/2010/main" val="3528412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6987" y="685801"/>
            <a:ext cx="8285695" cy="585788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Перечень используемого сварочного оборудование и слесарного инструмента: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1. Сварочный инвертор кемппи минарк – для сварки ручной дуговой штучным  электродом;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46800" y="2048933"/>
            <a:ext cx="4111551" cy="2810674"/>
          </a:xfrm>
        </p:spPr>
      </p:pic>
    </p:spTree>
    <p:extLst>
      <p:ext uri="{BB962C8B-B14F-4D97-AF65-F5344CB8AC3E}">
        <p14:creationId xmlns:p14="http://schemas.microsoft.com/office/powerpoint/2010/main" val="4785265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200" dirty="0"/>
              <a:t>Подготовленное сварное соединение устанавливается под шток с пластиной для излома.</a:t>
            </a:r>
            <a:br>
              <a:rPr lang="ru-RU" sz="1200" dirty="0"/>
            </a:br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При проведении работ по механическим испытаниям должен выполняться комплекс мероприятий по технике безопасности и производственной санитарии, гарантирующих необходимую безопасность персонала в соответствии с требованиями безопасности -труда, регламентированными разделами (ССБТ) "Требования безопасности«. </a:t>
            </a:r>
            <a:b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</a:br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Запрещается работать на установках с отсутствующим или неисправным защитным ограждением, находиться в местах возможного вылета образцов.</a:t>
            </a:r>
            <a:b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</a:br>
            <a:endParaRPr lang="ru-RU" sz="1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5BD116-5EB5-409C-ADF8-4F6CA68BC44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507455" y="2063750"/>
            <a:ext cx="2617642" cy="331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34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Результаты механических испытаний обнаруживают дефекты :</a:t>
            </a:r>
            <a:b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</a:br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трещины любых размеров;</a:t>
            </a:r>
            <a:b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</a:br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не провары (не сплавления) между основным металлом и металлом шва, а также между отдельными валиками и слоями;</a:t>
            </a:r>
            <a:b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</a:br>
            <a:r>
              <a:rPr lang="ru-RU" sz="1200" b="0" i="0" dirty="0"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одиночные поры и включения с наибольшим размером, или если сумма наибольших размеров, выявленных на отдельных включений, цепочек или скоплений, превышает величину трехкратного допустимого одиночного включения.</a:t>
            </a:r>
            <a:endParaRPr lang="ru-RU" sz="12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5141A1A-C486-453F-8CE8-E78F8CB9636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378362" y="2063750"/>
            <a:ext cx="2746734" cy="331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380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BE49266A-B8AF-4560-B427-462A505DB22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559398"/>
            <a:ext cx="10394707" cy="48151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Impact" panose="020B0806030902050204" pitchFamily="34" charset="0"/>
              </a:rPr>
              <a:t>Спасибо за внимание.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4620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6235" y="685800"/>
            <a:ext cx="7586448" cy="427383"/>
          </a:xfrm>
        </p:spPr>
        <p:txBody>
          <a:bodyPr>
            <a:norm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2. Угловая шлифовальная машинка фирмы «БОШ»;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3. Лицевой защитный щиток для слесарных работ с УШМ «БОШ»;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7129" y="2170603"/>
            <a:ext cx="4023360" cy="2672781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7129" y="2170604"/>
            <a:ext cx="4023360" cy="267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5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8055" y="685801"/>
            <a:ext cx="7134627" cy="721580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4. Кор.щётка;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5. Абразивный шлифовальный диск диаметром 125 мм;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6. диск лепестковый торцевой  диаметром 125 мм;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7. Электроды уоний 13/55, ОК 46 диаметром 3 мм.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1382" y="2263355"/>
            <a:ext cx="3894268" cy="2659397"/>
          </a:xfrm>
        </p:spPr>
      </p:pic>
    </p:spTree>
    <p:extLst>
      <p:ext uri="{BB962C8B-B14F-4D97-AF65-F5344CB8AC3E}">
        <p14:creationId xmlns:p14="http://schemas.microsoft.com/office/powerpoint/2010/main" val="1696723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6998" y="685801"/>
            <a:ext cx="6897958" cy="454510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8. Шлака отделительный молоток;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9.Щётка стальная 3-ех рядная с деревянной ручкой;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1190" y="2205217"/>
            <a:ext cx="4066395" cy="2582046"/>
          </a:xfrm>
        </p:spPr>
      </p:pic>
    </p:spTree>
    <p:extLst>
      <p:ext uri="{BB962C8B-B14F-4D97-AF65-F5344CB8AC3E}">
        <p14:creationId xmlns:p14="http://schemas.microsoft.com/office/powerpoint/2010/main" val="3224963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7303" y="685800"/>
            <a:ext cx="6435379" cy="486783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rgbClr val="FF0000"/>
                </a:solidFill>
              </a:rPr>
              <a:t>10. Диск отрезной диаметром 125 мм;</a:t>
            </a:r>
            <a:br>
              <a:rPr lang="ru-RU" sz="1200" dirty="0">
                <a:solidFill>
                  <a:srgbClr val="FF0000"/>
                </a:solidFill>
              </a:rPr>
            </a:br>
            <a:r>
              <a:rPr lang="ru-RU" sz="1200" dirty="0">
                <a:solidFill>
                  <a:srgbClr val="FF0000"/>
                </a:solidFill>
              </a:rPr>
              <a:t>11. Слесарный уголок.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9548" y="2410401"/>
            <a:ext cx="3732902" cy="2483643"/>
          </a:xfrm>
        </p:spPr>
      </p:pic>
    </p:spTree>
    <p:extLst>
      <p:ext uri="{BB962C8B-B14F-4D97-AF65-F5344CB8AC3E}">
        <p14:creationId xmlns:p14="http://schemas.microsoft.com/office/powerpoint/2010/main" val="27542255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687</TotalTime>
  <Words>712</Words>
  <Application>Microsoft Office PowerPoint</Application>
  <PresentationFormat>Широкоэкранный</PresentationFormat>
  <Paragraphs>57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Arial</vt:lpstr>
      <vt:lpstr>Impact</vt:lpstr>
      <vt:lpstr>Главное мероприятие</vt:lpstr>
      <vt:lpstr>Методическая инструкция по выполнения сварки таврового соединения</vt:lpstr>
      <vt:lpstr>Толщина пластин 10 мм , Ст.3,  Деталь А – размерами 75х250 мм, деталь В – размерами 100х250 мм.</vt:lpstr>
      <vt:lpstr>Подсказки эскизные</vt:lpstr>
      <vt:lpstr>Тавровое соединение состоит из двух пластин: А , В. Размеры указаны в слайде №2</vt:lpstr>
      <vt:lpstr>Перечень используемого сварочного оборудование и слесарного инструмента: 1. Сварочный инвертор кемппи минарк – для сварки ручной дуговой штучным  электродом;</vt:lpstr>
      <vt:lpstr>2. Угловая шлифовальная машинка фирмы «БОШ»; 3. Лицевой защитный щиток для слесарных работ с УШМ «БОШ»;</vt:lpstr>
      <vt:lpstr>4. Кор.щётка; 5. Абразивный шлифовальный диск диаметром 125 мм; 6. диск лепестковый торцевой  диаметром 125 мм; 7. Электроды уоний 13/55, ОК 46 диаметром 3 мм.</vt:lpstr>
      <vt:lpstr>8. Шлака отделительный молоток; 9.Щётка стальная 3-ех рядная с деревянной ручкой;</vt:lpstr>
      <vt:lpstr>10. Диск отрезной диаметром 125 мм; 11. Слесарный уголок.</vt:lpstr>
      <vt:lpstr>Выбираем относительно прямой торец стороны  пластины длиной 250 мм используя слесарный уголок 90 градусов.  А также проверяем размеры пластины согласно чертежа.</vt:lpstr>
      <vt:lpstr>Промеряем боковую часть пластины .</vt:lpstr>
      <vt:lpstr>Детали при обработке   ручным электроинструментом ( угловой шлифовальной машинкой или прямой шлифовальной машинкой ) фиксируется в двух точках быстросъёмными приспособлениями или в тисках.  Заготовительные операции производятся в защитных перчатках и лицевом щитке.  Вытяжная вентиляция используется в процессе выполнения слесарных работ.</vt:lpstr>
      <vt:lpstr>Нижнюю пластину А  зачищаем полностью УШМ «БОШ»  с использованием СИЗ :  1. перед выполнением проверяем состояние  и работоспособность машинки ; 2. слесарные тиски проверяем на целостность корпуса, губок и подвижного механизма; 3. работу выполняем в лицевом щитке и на руках защитные перчатки.</vt:lpstr>
      <vt:lpstr>Электроинструмент  отключается от электросети  во время перерыва в работе или смене расходного/рабочего элемента. Механическая обработка деталей или сварных соединений по средствам ручного электроинструмента не производится в консольном позиционере. </vt:lpstr>
      <vt:lpstr>Принудительная остановка, вращающегося по инерции рабочего инструмента УШМ , и Применение разукомплектованного электроинструмента запрещено.  </vt:lpstr>
      <vt:lpstr>Выполнение работ с Ушм производится в респираторе. </vt:lpstr>
      <vt:lpstr>Верхнюю пластину В  с двух сторон зачищаем  на 20 мм от края стыковой стороны.  Если есть необходимость выравнивания торца стыковой части пластины, то это надо выполнить до сборки таврового соединение. </vt:lpstr>
      <vt:lpstr>Пластины зачищаться от ржавчины, грязи и металлических включений.. Запрещается использовать электроинструмент без защитного кожух.</vt:lpstr>
      <vt:lpstr>Пластину В необходимо разметить  с двух сторон  по 20 мм  штангельциркулем до зачистки кор.щёткой ушм.</vt:lpstr>
      <vt:lpstr>Разметку на 20 мм пластины в выполняем штангельциркулем на поверхности чертой.</vt:lpstr>
      <vt:lpstr>При выполнение отметки на поверхности штангельциркуль наклоняем вниз с упором в торец железки губкой, а второй губкой наружного измерения отмечаем заданный размер…</vt:lpstr>
      <vt:lpstr>Размер на поверхности пластины прочерчиваем штангельциркулем многократно.</vt:lpstr>
      <vt:lpstr>Пластины а, в  длинной 250 мм .  На пластине в отмечаем середину в 125 мм на рабочей поверхности. </vt:lpstr>
      <vt:lpstr>На пластине в отмечаем середину в 125 мм для постановки прихватки во время сборки. </vt:lpstr>
      <vt:lpstr> На пластине А отмечаем середину в 125 мм на рабочей поверхности. </vt:lpstr>
      <vt:lpstr>Выбранный размер на штангельциркуле фиксируется винтом для более точной отметки. </vt:lpstr>
      <vt:lpstr>Отметка выполняется штангельциркулем с наклоном в сторону для более четкого появления черты.</vt:lpstr>
      <vt:lpstr>Согласно чертежу отмечаем штангельциркулем на пластине а 40 мм для установки пластины в.</vt:lpstr>
      <vt:lpstr>Необходимое условие сборки сварочного соединение установки пластин в 90 градусов. </vt:lpstr>
      <vt:lpstr>Сборку таврового соединения начинаем с установки нижней пластины а и верхней в по отмеченной линии 40 мм при фиксации магнитным угольником и проверки  слесарным угольником .</vt:lpstr>
      <vt:lpstr>Выбираем силу сварочного тока относительно толщин железных пластин в 10 мм. На прихватки и корневой шов ставим 102 Ампера.</vt:lpstr>
      <vt:lpstr>Сборка таврового соединения  выполняется двумя прихватками в торец пластин длиной до 8 мм, и одной по центру с обратной рабочей стороны пластины а.</vt:lpstr>
      <vt:lpstr>После постановки первой прихватки производим контроль угла 90 градусов слесарным угольником по всему рабочему месту сварки.</vt:lpstr>
      <vt:lpstr>Не совпадение угла 90 градусов в сборке исправляется правкой пластин. </vt:lpstr>
      <vt:lpstr>Так же промеряется 40 мм от края пластины  на соответствие размеру.</vt:lpstr>
      <vt:lpstr>Контроль производим по всей длине.</vt:lpstr>
      <vt:lpstr>Прихватки зачищают от шлака и пригара металлической или кор.щёткой.</vt:lpstr>
      <vt:lpstr>Третья прихватка ставится с обратной стороны от сварочного шва (длиной до 25 мм).  Собранные образцы предъявляются экспертам для проверки и пробивки клейма. В случае, если образец собран с нарушением, его необходимо разобрать и собрать заново. Время дополнительное не предоставляется. Баллы за сборку не начисляются.</vt:lpstr>
      <vt:lpstr>включить местную вентиляцию и настроить систему воздуха-забора. во время выполнения  не разрешается смотреть на электрическую дугу незащищенными глазами; запрещается оставлять на рабочем месте электрододержатель, находящийся под напряжением;  сварочный аппарат при этом необходимо отключить, а электрододержатель закрепить на специальной подставке или подвеске; запрещено производить сварку и резку металла на весу; запрещено наступать на токопроводящие провода;  запрещено размещать на поверхности сварочного оборудования и приточно-вытяжной вентиляции - инструменты, приспособления и другие предметы, и материалы.  Сварку выполняем углом вперед с право на лево  при длине дуги электрода до 4 мм с колебательными движениями в стороны. При остановке сварки место остановки очищается шлака отделителем и щеткой. На крае детали в конце шва делается замок спиралью в два витка. </vt:lpstr>
      <vt:lpstr>запрещено выполнять работы без средства индивидуальной защиты. Применяйте защитный щиток для лица, защитное средство для глаз или защитные очки, противопылевой респиратор, средства защиты органов слуха, защитные перчатки; при выполнении работ электроинструмент удерживается двумя руками за штатные рукоятки. Шнур подключения питания необходимо удерживать в стороне от вращающегося рабочего инструмента. Запрещается использовать электроинструмент без защитного кожух. Устанавливаем в тиски тавровое соединение для межслойной зачистки корневого шва. УШМ выполняем вырезку шлаковых карманов по краю корневого шва глубиной до 1 мм.</vt:lpstr>
      <vt:lpstr> при резке элементов конструкций или пластин следует принять меры против случайного падения отрезаемых элементов. После вырезки шлаковых карманов корневого слоя выполняем зачистку от пыли и шлака кор.щёткой.</vt:lpstr>
      <vt:lpstr>шлифовальные круги, шлифовальные тарелки или другие принадлежности должны точно сидеть на шпинделе электроинструмента.</vt:lpstr>
      <vt:lpstr>Устанавливаем сварочный ток на 104 Ампер для облицовки таврового соединение.  Швы таврового соединения должны быть выполнены за два слоя (корневой и облицовочный). Корневой слой выполняется за 1 проход. Облицовочный слой выполняется минимум за 1, максимум за 2 прохода. Образцы со сварным швом, выполненным за один или более трех проходов, НЕ получают никаких оценок. При сварке образца таврового соединения в центре образца с допуском (± 35 мм) необходимо произвести стоп-точки. Стоп-точки должны быть расположена в  облицовочном проходе, производить стоп-точку требуется, только на последнем проходе облицовочного слоя.. В случае невыполнения стоп-точки в тавровом соединении, баллы за провар не начисляются. </vt:lpstr>
      <vt:lpstr>Облицовку первого прохода выполняется ближе к краю пластины, а центр направления шва- это край корневого шва и с шириной зеркально в половину корневого шва(смотрите 3 слайд).  После завершения первого прохода производиться зачистка шва от : шлака, гари, пыли и брызг.</vt:lpstr>
      <vt:lpstr>Второй проход облицовочного шва производиться в направление края корневого шва и по ширине половину корневого слоя суммируем в двое. Не забываем про стоп точку, делаем остановку ориентируясь по своим меткам, и после отметки стоп точки продолжаем сварку на проход. По завершению сварки убираем электрод из электрододержателя, выключаем сварочный аппарат. Выполняем финишную зачистку таврового соединения при помощи ушм с кор.щёткой, шлака отделителем, зубило с молотком и металлической щёткой .</vt:lpstr>
      <vt:lpstr>После окончания работ каждый выполняющий обязан:  1. Привести в порядок рабочее место. 2. Убрать средства индивидуальной защиты в отведенное для хранений  место. 3. Отключить инструмент и оборудование от сети.  4. Инструмент убрать в специально предназначенное для хранений  место. 5. Сообщить  о выявленных во время выполнения заданий неполадках и неисправностях оборудования и  инструмента, и других факторах, влияющих на безопасность выполнения  задания. </vt:lpstr>
      <vt:lpstr>Готовое сварочное соединение контролируется катетометром УШС-2. Катет образца углового сварного шва должен составлять: при толщине 10 мм (8-10 мм). Согласно ИСО 9606 Аттестационные испытания сварщиков Сварка плавлением. Часть 1: Стали.  После прохождения таврого соединение  вик необходимо подготовить деталь к разрушающему контролю.</vt:lpstr>
      <vt:lpstr>Закрепляем готовую деталь в тиски.  Пропиливаем прихватки с торцов и с обратной стороны при соблюдение техники безопасности (применяя для защиты от искр лицевой щиток и перчатки).</vt:lpstr>
      <vt:lpstr>А так же пропиливаем по средине катета шва на глубину в 3 мм.</vt:lpstr>
      <vt:lpstr>Подготовленное сварное соединение устанавливается под шток с пластиной для излома. При проведении работ по механическим испытаниям должен выполняться комплекс мероприятий по технике безопасности и производственной санитарии, гарантирующих необходимую безопасность персонала в соответствии с требованиями безопасности -труда, регламентированными разделами (ССБТ) "Требования безопасности«.  Запрещается работать на установках с отсутствующим или неисправным защитным ограждением, находиться в местах возможного вылета образцов. </vt:lpstr>
      <vt:lpstr>Результаты механических испытаний обнаруживают дефекты : трещины любых размеров; не провары (не сплавления) между основным металлом и металлом шва, а также между отдельными валиками и слоями; одиночные поры и включения с наибольшим размером, или если сумма наибольших размеров, выявленных на отдельных включений, цепочек или скоплений, превышает величину трехкратного допустимого одиночного включения.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инструкция по выполнения сварки таврового соединения</dc:title>
  <dc:creator>Пользователь</dc:creator>
  <cp:lastModifiedBy>Administrator</cp:lastModifiedBy>
  <cp:revision>59</cp:revision>
  <dcterms:created xsi:type="dcterms:W3CDTF">2022-03-04T13:19:01Z</dcterms:created>
  <dcterms:modified xsi:type="dcterms:W3CDTF">2022-06-04T17:04:10Z</dcterms:modified>
</cp:coreProperties>
</file>