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64" r:id="rId3"/>
    <p:sldId id="262" r:id="rId4"/>
    <p:sldId id="273" r:id="rId5"/>
    <p:sldId id="269" r:id="rId6"/>
    <p:sldId id="272" r:id="rId7"/>
    <p:sldId id="271" r:id="rId8"/>
    <p:sldId id="258" r:id="rId9"/>
    <p:sldId id="265" r:id="rId10"/>
    <p:sldId id="263" r:id="rId11"/>
    <p:sldId id="281" r:id="rId12"/>
    <p:sldId id="270" r:id="rId13"/>
    <p:sldId id="275" r:id="rId14"/>
    <p:sldId id="278" r:id="rId15"/>
    <p:sldId id="274" r:id="rId16"/>
    <p:sldId id="279" r:id="rId17"/>
    <p:sldId id="280" r:id="rId18"/>
    <p:sldId id="268" r:id="rId19"/>
    <p:sldId id="277" r:id="rId20"/>
    <p:sldId id="26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8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0CCAE-C695-4088-914A-9D07270C68E8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C7BFB-4B7E-432D-9D99-30F207C45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0CCAE-C695-4088-914A-9D07270C68E8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C7BFB-4B7E-432D-9D99-30F207C45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0CCAE-C695-4088-914A-9D07270C68E8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C7BFB-4B7E-432D-9D99-30F207C45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0CCAE-C695-4088-914A-9D07270C68E8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C7BFB-4B7E-432D-9D99-30F207C45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0CCAE-C695-4088-914A-9D07270C68E8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C7BFB-4B7E-432D-9D99-30F207C45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0CCAE-C695-4088-914A-9D07270C68E8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C7BFB-4B7E-432D-9D99-30F207C45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0CCAE-C695-4088-914A-9D07270C68E8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C7BFB-4B7E-432D-9D99-30F207C45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0CCAE-C695-4088-914A-9D07270C68E8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C7BFB-4B7E-432D-9D99-30F207C45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0CCAE-C695-4088-914A-9D07270C68E8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C7BFB-4B7E-432D-9D99-30F207C45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0CCAE-C695-4088-914A-9D07270C68E8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C7BFB-4B7E-432D-9D99-30F207C45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0CCAE-C695-4088-914A-9D07270C68E8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C7BFB-4B7E-432D-9D99-30F207C45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0CCAE-C695-4088-914A-9D07270C68E8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C7BFB-4B7E-432D-9D99-30F207C45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3%D0%B5%D1%80%D0%BE%D0%B9_%D0%A1%D0%BE%D0%B2%D0%B5%D1%82%D1%81%D0%BA%D0%BE%D0%B3%D0%BE_%D0%A1%D0%BE%D1%8E%D0%B7%D0%B0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0%BE%D0%BB%D0%BA%D0%BE%D0%B2%D0%BD%D0%B8%D0%BA" TargetMode="External"/><Relationship Id="rId7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C%D0%B5%D0%B6%D0%B4%D1%83%D0%BD%D0%B0%D1%80%D0%BE%D0%B4%D0%BD%D0%B0%D1%8F_%D1%84%D0%B5%D0%B4%D0%B5%D1%80%D0%B0%D1%86%D0%B8%D1%8F_%D0%B1%D0%BE%D1%80%D1%86%D0%BE%D0%B2_%D1%81%D0%BE%D0%BF%D1%80%D0%BE%D1%82%D0%B8%D0%B2%D0%BB%D0%B5%D0%BD%D0%B8%D1%8F" TargetMode="External"/><Relationship Id="rId5" Type="http://schemas.openxmlformats.org/officeDocument/2006/relationships/hyperlink" Target="http://ru.wikipedia.org/wiki/%D0%A1%D0%BE%D0%B2%D0%B5%D1%82%D1%81%D0%BA%D0%B8%D0%B9_%D0%BA%D0%BE%D0%BC%D0%B8%D1%82%D0%B5%D1%82_%D0%B2%D0%B5%D1%82%D0%B5%D1%80%D0%B0%D0%BD%D0%BE%D0%B2_%D0%B2%D0%BE%D0%B9%D0%BD%D1%8B" TargetMode="External"/><Relationship Id="rId4" Type="http://schemas.openxmlformats.org/officeDocument/2006/relationships/hyperlink" Target="http://ru.wikipedia.org/wiki/1978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23_%D0%B0%D0%B2%D0%B3%D1%83%D1%81%D1%82%D0%B0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hyperlink" Target="http://ru.wikipedia.org/wiki/%D0%9A%D1%80%D0%B8%D0%B2%D0%BE%D0%B9_%D0%A0%D0%BE%D0%B3" TargetMode="External"/><Relationship Id="rId4" Type="http://schemas.openxmlformats.org/officeDocument/2006/relationships/hyperlink" Target="http://ru.wikipedia.org/wiki/1941_%D0%B3%D0%BE%D0%B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4%D0%B5%D0%BC%D1%8F%D0%BD%D1%81%D0%BA%D0%B0%D1%8F_%D0%BE%D0%BF%D0%B5%D1%80%D0%B0%D1%86%D0%B8%D1%8F_(1942)" TargetMode="External"/><Relationship Id="rId5" Type="http://schemas.openxmlformats.org/officeDocument/2006/relationships/hyperlink" Target="http://ru.wikipedia.org/wiki/1942" TargetMode="External"/><Relationship Id="rId4" Type="http://schemas.openxmlformats.org/officeDocument/2006/relationships/hyperlink" Target="http://ru.wikipedia.org/wiki/4_%D0%B0%D0%BF%D1%80%D0%B5%D0%BB%D1%8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7" y="694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2909" y="980728"/>
            <a:ext cx="871296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«Герои </a:t>
            </a: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ВОВ</a:t>
            </a:r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Алексей Петрович </a:t>
            </a:r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Маресьев</a:t>
            </a: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»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https://im0-tub-ru.yandex.net/i?id=7a50ccb752724478dd6afb7c7b2d2c06&amp;n=33&amp;h=215&amp;w=3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14290"/>
            <a:ext cx="5857916" cy="63579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285728"/>
            <a:ext cx="3604128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Врачи вынуждены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были ампутировать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Маресьеву обе ноги,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но жизнь спасли. Ещё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в госпитале Алексей</a:t>
            </a:r>
          </a:p>
          <a:p>
            <a:r>
              <a:rPr lang="ru-RU" sz="2800" b="1" dirty="0" err="1" smtClean="0">
                <a:solidFill>
                  <a:srgbClr val="002060"/>
                </a:solidFill>
              </a:rPr>
              <a:t>Маресьев</a:t>
            </a:r>
            <a:r>
              <a:rPr lang="ru-RU" sz="2800" b="1" dirty="0" smtClean="0">
                <a:solidFill>
                  <a:srgbClr val="002060"/>
                </a:solidFill>
              </a:rPr>
              <a:t> начал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тренироваться,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готовясь к тому,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чтобы  летать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с протезами.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26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14810" y="28572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 20 июля 1943 года Алексей </a:t>
            </a:r>
            <a:r>
              <a:rPr lang="ru-RU" sz="2800" b="1" i="1" dirty="0" err="1" smtClean="0">
                <a:solidFill>
                  <a:srgbClr val="002060"/>
                </a:solidFill>
                <a:latin typeface="Calibri" pitchFamily="34" charset="0"/>
              </a:rPr>
              <a:t>Маресьев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 во время воздушного боя с превосходящими силами противника спас жизни 2 советских лётчиков и сбил сразу два вражеских истребителя Fw.190.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385762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24 августа 1943 года Маресьеву было присвоено звание 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  <a:hlinkClick r:id="rId3" tooltip="Герой Советского Союза"/>
              </a:rPr>
              <a:t>Героя Советского Союза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5" name="Рисунок 3" descr="star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85728"/>
            <a:ext cx="364333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214290"/>
            <a:ext cx="8572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Всего за время войны совершил 86 боевых вылетов, сбил 11 самолётов врага: четыре до ранения и семь — после ранения.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4" name="Рисунок 14" descr="40381929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357158" y="1500174"/>
            <a:ext cx="842968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5984" y="285728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Боевая слава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Маресьева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разнесласьпо</a:t>
            </a:r>
            <a:r>
              <a:rPr lang="ru-RU" sz="2800" b="1" dirty="0" smtClean="0">
                <a:solidFill>
                  <a:srgbClr val="002060"/>
                </a:solidFill>
              </a:rPr>
              <a:t> всей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15-й Воздушной армии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и по всему фронту.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 полк зачастили корреспонденты,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среди которых был будущий автор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книги «Повесть о настоящем человеке»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Б. Н. Полевой.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4" name="Picture 10" descr="C:\Users\Учитель\Desktop\рисунки маресьев, ордена\ернпвпывыв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71480"/>
            <a:ext cx="2428892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C:\Users\Учитель\Desktop\рисунки маресьев, ордена\ннннннннннннннннннннннн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000240"/>
            <a:ext cx="257176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28662" y="4000504"/>
            <a:ext cx="12947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Б. Полевой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357166"/>
            <a:ext cx="4572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/>
              <a:buChar char="•"/>
            </a:pPr>
            <a:r>
              <a:rPr lang="ru-RU" sz="2800" b="1" dirty="0" smtClean="0">
                <a:hlinkClick r:id="rId3" tooltip="Полковник"/>
              </a:rPr>
              <a:t>Полковник</a:t>
            </a:r>
            <a:r>
              <a:rPr lang="ru-RU" sz="2800" b="1" dirty="0" smtClean="0"/>
              <a:t> (</a:t>
            </a:r>
            <a:r>
              <a:rPr lang="ru-RU" sz="2800" b="1" dirty="0" smtClean="0">
                <a:hlinkClick r:id="rId4" tooltip="1978"/>
              </a:rPr>
              <a:t>1978</a:t>
            </a:r>
            <a:r>
              <a:rPr lang="ru-RU" sz="2800" b="1" dirty="0" smtClean="0"/>
              <a:t>) Ответственный секретарь </a:t>
            </a:r>
            <a:r>
              <a:rPr lang="ru-RU" sz="2800" b="1" dirty="0" smtClean="0">
                <a:hlinkClick r:id="rId5" tooltip="Советский комитет ветеранов войны"/>
              </a:rPr>
              <a:t>Советского комитета ветеранов войны</a:t>
            </a:r>
            <a:endParaRPr lang="ru-RU" sz="2800" b="1" dirty="0" smtClean="0"/>
          </a:p>
          <a:p>
            <a:pPr>
              <a:buFont typeface="Arial"/>
              <a:buChar char="•"/>
            </a:pPr>
            <a:r>
              <a:rPr lang="ru-RU" sz="2800" b="1" dirty="0" smtClean="0"/>
              <a:t>Вице-президент </a:t>
            </a:r>
            <a:r>
              <a:rPr lang="ru-RU" sz="2800" b="1" dirty="0" smtClean="0">
                <a:hlinkClick r:id="rId6" tooltip="Международная федерация борцов сопротивления"/>
              </a:rPr>
              <a:t>Международной федерации борцов «Сопротивление»</a:t>
            </a:r>
            <a:endParaRPr lang="ru-RU" sz="2800" b="1" dirty="0" smtClean="0"/>
          </a:p>
          <a:p>
            <a:pPr>
              <a:buFont typeface="Arial"/>
              <a:buChar char="•"/>
            </a:pPr>
            <a:r>
              <a:rPr lang="ru-RU" sz="2800" b="1" dirty="0" smtClean="0"/>
              <a:t>Президент фонда «Инвалиды Великой Отечественной войны»</a:t>
            </a:r>
            <a:endParaRPr lang="ru-RU" sz="2800" b="1" dirty="0"/>
          </a:p>
        </p:txBody>
      </p:sp>
      <p:pic>
        <p:nvPicPr>
          <p:cNvPr id="4" name="Рисунок 2" descr="123.jpg"/>
          <p:cNvPicPr>
            <a:picLocks noChangeAspect="1"/>
          </p:cNvPicPr>
          <p:nvPr/>
        </p:nvPicPr>
        <p:blipFill>
          <a:blip r:embed="rId7" cstate="print">
            <a:lum contrast="10000"/>
          </a:blip>
          <a:srcRect/>
          <a:stretch>
            <a:fillRect/>
          </a:stretch>
        </p:blipFill>
        <p:spPr bwMode="auto">
          <a:xfrm>
            <a:off x="4572000" y="357166"/>
            <a:ext cx="4232275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Учитель\Desktop\рисунки маресьев, ордена\золотая звезда орде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66"/>
            <a:ext cx="314327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428992" y="285728"/>
            <a:ext cx="535785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Медаль Золотая звезда Героя Советского Союза.</a:t>
            </a:r>
          </a:p>
          <a:p>
            <a:pPr>
              <a:buFont typeface="Arial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2 ордена Ленина.</a:t>
            </a:r>
          </a:p>
          <a:p>
            <a:pPr>
              <a:buFont typeface="Arial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Орден Октябрьской революции.</a:t>
            </a:r>
          </a:p>
          <a:p>
            <a:pPr>
              <a:buFont typeface="Arial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Орден боевого Красного Знамени.</a:t>
            </a:r>
          </a:p>
          <a:p>
            <a:pPr>
              <a:buFont typeface="Arial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Орден Трудового Красного Знамени.</a:t>
            </a:r>
            <a:endParaRPr lang="ru-RU" sz="28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643314"/>
            <a:ext cx="864399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Орден Отечественной войны 1-ой степени.</a:t>
            </a:r>
          </a:p>
          <a:p>
            <a:pPr>
              <a:buFont typeface="Arial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Орден Красной звезды.</a:t>
            </a:r>
          </a:p>
          <a:p>
            <a:pPr>
              <a:buFont typeface="Arial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Орден Знак почёта.</a:t>
            </a:r>
          </a:p>
          <a:p>
            <a:pPr>
              <a:buFont typeface="Arial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Орден «За заслуги перед отечеством» 3-й степени.</a:t>
            </a:r>
          </a:p>
          <a:p>
            <a:pPr>
              <a:buFont typeface="Arial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                 Медали.</a:t>
            </a:r>
          </a:p>
          <a:p>
            <a:pPr>
              <a:buFont typeface="Arial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                 Ордена и медали иностранных государств. </a:t>
            </a:r>
            <a:endParaRPr lang="ru-RU" sz="28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Учитель\Desktop\рисунки маресьев, ордена\Орден октябрьской революци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57175"/>
            <a:ext cx="2554288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Учитель\Desktop\рисунки маресьев, ордена\орден Лени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13113" y="274638"/>
            <a:ext cx="1828800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Учитель\Desktop\рисунки маресьев, ордена\за заслуги перед Отечеством 3 степен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285728"/>
            <a:ext cx="17018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Учитель\Desktop\рисунки маресьев, ордена\орден Знак почет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2786058"/>
            <a:ext cx="1846263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Учитель\Desktop\рисунки маресьев, ордена\орден Отественной войны I степени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71670" y="3714752"/>
            <a:ext cx="2359025" cy="248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C:\Users\Учитель\Desktop\рисунки маресьев, ордена\600px-ZV005376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86380" y="857232"/>
            <a:ext cx="1541462" cy="154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D:\пед_практика\мероприятия\классный час 2\рисунки\USi2Hm5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43504" y="4071942"/>
            <a:ext cx="1697038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AutoShape 4" descr="http://russkay-literatura.ru/r/POVEST-O-NASTOYaSchEM-ChELOVEKE-literatura-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5" name="Picture 5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128586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/>
          </a:p>
        </p:txBody>
      </p:sp>
      <p:pic>
        <p:nvPicPr>
          <p:cNvPr id="6" name="Рисунок 3" descr="maresiev_grave_12042007093749p1F.jpg"/>
          <p:cNvPicPr>
            <a:picLocks noChangeAspect="1"/>
          </p:cNvPicPr>
          <p:nvPr/>
        </p:nvPicPr>
        <p:blipFill>
          <a:blip r:embed="rId3" cstate="print"/>
          <a:srcRect l="4167"/>
          <a:stretch>
            <a:fillRect/>
          </a:stretch>
        </p:blipFill>
        <p:spPr bwMode="auto">
          <a:xfrm>
            <a:off x="4643438" y="214290"/>
            <a:ext cx="4179891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14282" y="214290"/>
            <a:ext cx="4572000" cy="5908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Герой Советского Союза, летчик А. </a:t>
            </a:r>
            <a:r>
              <a:rPr lang="ru-RU" sz="2800" b="1" dirty="0" err="1" smtClean="0">
                <a:solidFill>
                  <a:srgbClr val="002060"/>
                </a:solidFill>
              </a:rPr>
              <a:t>Маресьев</a:t>
            </a:r>
            <a:r>
              <a:rPr lang="ru-RU" sz="2800" b="1" dirty="0" smtClean="0">
                <a:solidFill>
                  <a:srgbClr val="002060"/>
                </a:solidFill>
              </a:rPr>
              <a:t>, умер 18 мая 2001 года. Ему стало плохо с сердцем прямо перед началом торжественного вечера, устроенного в его честь в Театре Российской армии, не дожив 2 дня до своего 85-летия.</a:t>
            </a:r>
          </a:p>
          <a:p>
            <a:pPr>
              <a:defRPr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Похоронен в Москве на Новодевичьем кладбище.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Учитель\Desktop\рисунки маресьев, ордена\0_24bb8_d7218269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162" y="357166"/>
            <a:ext cx="3930647" cy="3224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Учитель\Desktop\рисунки маресьев, ордена\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500438"/>
            <a:ext cx="364172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215074" y="357166"/>
            <a:ext cx="20954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Фильмы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857232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Повесть о настоящем человеке.</a:t>
            </a:r>
            <a:b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художественный фильм. 1948 г.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4071942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А. </a:t>
            </a:r>
            <a:r>
              <a:rPr lang="ru-RU" sz="2800" b="1" dirty="0" err="1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Маресьев</a:t>
            </a: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. Судьба настоящего человека.</a:t>
            </a:r>
            <a:b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Документальный фильм. 2005 г.</a:t>
            </a:r>
            <a:endParaRPr lang="ru-RU" sz="28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0" name="AutoShape 2" descr="http://russkay-literatura.ru/r/POVEST-O-NASTOYaSchEM-ChELOVEKE-literatura-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://russkay-literatura.ru/r/POVEST-O-NASTOYaSchEM-ChELOVEKE-literatura-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214546" y="571480"/>
            <a:ext cx="478381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МУЖЕСТВО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1916272"/>
            <a:ext cx="97155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chemeClr val="tx2"/>
                </a:solidFill>
                <a:latin typeface="Cambria" pitchFamily="18" charset="0"/>
              </a:rPr>
              <a:t>Мужество есть лишь у тех,</a:t>
            </a:r>
            <a:br>
              <a:rPr lang="ru-RU" sz="3600" b="1" i="1" dirty="0" smtClean="0">
                <a:solidFill>
                  <a:schemeClr val="tx2"/>
                </a:solidFill>
                <a:latin typeface="Cambria" pitchFamily="18" charset="0"/>
              </a:rPr>
            </a:br>
            <a:r>
              <a:rPr lang="ru-RU" sz="3600" b="1" i="1" dirty="0" smtClean="0">
                <a:solidFill>
                  <a:schemeClr val="tx2"/>
                </a:solidFill>
                <a:latin typeface="Cambria" pitchFamily="18" charset="0"/>
              </a:rPr>
              <a:t>Кто ощутил сердцем страх,</a:t>
            </a:r>
            <a:br>
              <a:rPr lang="ru-RU" sz="3600" b="1" i="1" dirty="0" smtClean="0">
                <a:solidFill>
                  <a:schemeClr val="tx2"/>
                </a:solidFill>
                <a:latin typeface="Cambria" pitchFamily="18" charset="0"/>
              </a:rPr>
            </a:br>
            <a:r>
              <a:rPr lang="ru-RU" sz="3600" b="1" i="1" dirty="0" smtClean="0">
                <a:solidFill>
                  <a:schemeClr val="tx2"/>
                </a:solidFill>
                <a:latin typeface="Cambria" pitchFamily="18" charset="0"/>
              </a:rPr>
              <a:t>Кто смотрит в пропасть,</a:t>
            </a:r>
            <a:br>
              <a:rPr lang="ru-RU" sz="3600" b="1" i="1" dirty="0" smtClean="0">
                <a:solidFill>
                  <a:schemeClr val="tx2"/>
                </a:solidFill>
                <a:latin typeface="Cambria" pitchFamily="18" charset="0"/>
              </a:rPr>
            </a:br>
            <a:r>
              <a:rPr lang="ru-RU" sz="3600" b="1" i="1" dirty="0" smtClean="0">
                <a:solidFill>
                  <a:schemeClr val="tx2"/>
                </a:solidFill>
                <a:latin typeface="Cambria" pitchFamily="18" charset="0"/>
              </a:rPr>
              <a:t>Но смотрит с гордостью в глазах…</a:t>
            </a:r>
            <a:endParaRPr lang="ru-RU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7175"/>
            <a:ext cx="3888432" cy="6340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908687"/>
            <a:ext cx="3161928" cy="3717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11960" y="231031"/>
            <a:ext cx="481740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20 мая 2006 года в честь 90 -летия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со дня рождения знаменитого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лётчика в Камышине был открыт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монумент, расположенный на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пересечении двух центральных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улиц города, недалеко от дома,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где жил Алексей </a:t>
            </a:r>
            <a:r>
              <a:rPr lang="ru-RU" sz="2400" b="1" dirty="0" err="1" smtClean="0">
                <a:solidFill>
                  <a:srgbClr val="002060"/>
                </a:solidFill>
              </a:rPr>
              <a:t>Маресьев</a:t>
            </a:r>
            <a:r>
              <a:rPr lang="ru-RU" sz="2400" b="1" dirty="0" smtClean="0">
                <a:solidFill>
                  <a:srgbClr val="002060"/>
                </a:solidFill>
              </a:rPr>
              <a:t>.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https://im2-tub-ru.yandex.net/i?id=f0a4548a6fb717fc80b44600c0d4c383&amp;n=33&amp;h=215&amp;w=2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8643998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357686" y="42860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4" name="Рисунок 4" descr="Maresiev.jpg"/>
          <p:cNvPicPr>
            <a:picLocks noChangeAspect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1214414" y="285728"/>
            <a:ext cx="314327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57686" y="357166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Алексей </a:t>
            </a:r>
            <a:r>
              <a:rPr lang="ru-RU" sz="2800" b="1" dirty="0" err="1" smtClean="0">
                <a:solidFill>
                  <a:srgbClr val="002060"/>
                </a:solidFill>
              </a:rPr>
              <a:t>Маресьев</a:t>
            </a:r>
            <a:r>
              <a:rPr lang="ru-RU" sz="2800" b="1" dirty="0" smtClean="0">
                <a:solidFill>
                  <a:srgbClr val="002060"/>
                </a:solidFill>
              </a:rPr>
              <a:t> родился 20 мая 1916 года </a:t>
            </a:r>
            <a:r>
              <a:rPr lang="ru-RU" sz="2800" b="1" smtClean="0">
                <a:solidFill>
                  <a:srgbClr val="002060"/>
                </a:solidFill>
              </a:rPr>
              <a:t>в городе </a:t>
            </a:r>
            <a:r>
              <a:rPr lang="ru-RU" sz="2800" b="1" dirty="0" err="1" smtClean="0">
                <a:solidFill>
                  <a:srgbClr val="002060"/>
                </a:solidFill>
              </a:rPr>
              <a:t>Камышино</a:t>
            </a:r>
            <a:r>
              <a:rPr lang="ru-RU" sz="2800" b="1" dirty="0" smtClean="0">
                <a:solidFill>
                  <a:srgbClr val="002060"/>
                </a:solidFill>
              </a:rPr>
              <a:t>, Саратовской </a:t>
            </a:r>
            <a:r>
              <a:rPr lang="ru-RU" sz="2800" b="1" dirty="0" err="1" smtClean="0">
                <a:solidFill>
                  <a:srgbClr val="002060"/>
                </a:solidFill>
              </a:rPr>
              <a:t>губер-нии</a:t>
            </a:r>
            <a:r>
              <a:rPr lang="ru-RU" sz="2800" b="1" dirty="0" smtClean="0">
                <a:solidFill>
                  <a:srgbClr val="002060"/>
                </a:solidFill>
              </a:rPr>
              <a:t>. Рано остался без отца, а </a:t>
            </a:r>
            <a:r>
              <a:rPr lang="ru-RU" sz="2800" b="1" dirty="0" err="1" smtClean="0">
                <a:solidFill>
                  <a:srgbClr val="002060"/>
                </a:solidFill>
              </a:rPr>
              <a:t>пос-ле</a:t>
            </a:r>
            <a:r>
              <a:rPr lang="ru-RU" sz="2800" b="1" dirty="0" smtClean="0">
                <a:solidFill>
                  <a:srgbClr val="002060"/>
                </a:solidFill>
              </a:rPr>
              <a:t> окончания школы получил специальность токаря.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 В 1934 году направляется на строительство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г. Комсомольск-на-Амуре,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где начинает заниматься в аэроклубе.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маресьев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4"/>
            <a:ext cx="378621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14810" y="571480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В 1937 году </a:t>
            </a:r>
            <a:r>
              <a:rPr lang="ru-RU" sz="2800" b="1" dirty="0" err="1" smtClean="0">
                <a:solidFill>
                  <a:srgbClr val="002060"/>
                </a:solidFill>
              </a:rPr>
              <a:t>Маресьев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при-зывается</a:t>
            </a:r>
            <a:r>
              <a:rPr lang="ru-RU" sz="2800" b="1" dirty="0" smtClean="0">
                <a:solidFill>
                  <a:srgbClr val="002060"/>
                </a:solidFill>
              </a:rPr>
              <a:t> на службу в армию. Вначале служит в авиаотряде на о. </a:t>
            </a:r>
            <a:r>
              <a:rPr lang="ru-RU" sz="2800" b="1" dirty="0" err="1" smtClean="0">
                <a:solidFill>
                  <a:srgbClr val="002060"/>
                </a:solidFill>
              </a:rPr>
              <a:t>Сахали-не</a:t>
            </a:r>
            <a:r>
              <a:rPr lang="ru-RU" sz="2800" b="1" dirty="0" smtClean="0">
                <a:solidFill>
                  <a:srgbClr val="002060"/>
                </a:solidFill>
              </a:rPr>
              <a:t>, после чего </a:t>
            </a:r>
            <a:r>
              <a:rPr lang="ru-RU" sz="2800" b="1" dirty="0" err="1" smtClean="0">
                <a:solidFill>
                  <a:srgbClr val="002060"/>
                </a:solidFill>
              </a:rPr>
              <a:t>направляет-ся</a:t>
            </a:r>
            <a:r>
              <a:rPr lang="ru-RU" sz="2800" b="1" dirty="0" smtClean="0">
                <a:solidFill>
                  <a:srgbClr val="002060"/>
                </a:solidFill>
              </a:rPr>
              <a:t> в </a:t>
            </a:r>
            <a:r>
              <a:rPr lang="ru-RU" sz="2800" b="1" dirty="0" err="1" smtClean="0">
                <a:solidFill>
                  <a:srgbClr val="002060"/>
                </a:solidFill>
              </a:rPr>
              <a:t>Батайское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авиацион-ное</a:t>
            </a:r>
            <a:r>
              <a:rPr lang="ru-RU" sz="2800" b="1" dirty="0" smtClean="0">
                <a:solidFill>
                  <a:srgbClr val="002060"/>
                </a:solidFill>
              </a:rPr>
              <a:t> училище, которое заканчивает в 1940 году, получив звание младший лейтенант.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14810" y="357166"/>
            <a:ext cx="4572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В августе 1941 года направлен на Юго-Западный фронт. Первый боевой вылет Маресьева состоялся 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  <a:hlinkClick r:id="rId3" tooltip="23 августа"/>
              </a:rPr>
              <a:t>23 августа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  <a:hlinkClick r:id="rId4" tooltip="1941 год"/>
              </a:rPr>
              <a:t>1941 года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 в районе 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  <a:hlinkClick r:id="rId5" tooltip="Кривой Рог"/>
              </a:rPr>
              <a:t>Кривого Рога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.</a:t>
            </a:r>
            <a:r>
              <a:rPr lang="ru-RU" sz="2800" b="1" i="1" dirty="0" smtClean="0">
                <a:solidFill>
                  <a:srgbClr val="002060"/>
                </a:solidFill>
              </a:rPr>
              <a:t>  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В марте 1942 года был переброшен на Северо-Западный фронт. К этому моменту на счету летчика числилось 4 сбитых немецких самолета. 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7" name="Рисунок 1" descr="maresiev_3_s.jpg"/>
          <p:cNvPicPr>
            <a:picLocks noChangeAspect="1"/>
          </p:cNvPicPr>
          <p:nvPr/>
        </p:nvPicPr>
        <p:blipFill>
          <a:blip r:embed="rId6" cstate="print"/>
          <a:srcRect l="17838" r="19733"/>
          <a:stretch>
            <a:fillRect/>
          </a:stretch>
        </p:blipFill>
        <p:spPr bwMode="auto">
          <a:xfrm>
            <a:off x="714348" y="285728"/>
            <a:ext cx="350046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7" descr="maresyv6.jpg"/>
          <p:cNvPicPr>
            <a:picLocks noChangeAspect="1"/>
          </p:cNvPicPr>
          <p:nvPr/>
        </p:nvPicPr>
        <p:blipFill>
          <a:blip r:embed="rId3" cstate="print">
            <a:lum bright="-20000" contrast="10000"/>
          </a:blip>
          <a:srcRect b="20654"/>
          <a:stretch>
            <a:fillRect/>
          </a:stretch>
        </p:blipFill>
        <p:spPr bwMode="auto">
          <a:xfrm>
            <a:off x="428596" y="285728"/>
            <a:ext cx="378621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86248" y="642918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  <a:hlinkClick r:id="rId4" tooltip="4 апреля"/>
              </a:rPr>
              <a:t>4 апреля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  <a:hlinkClick r:id="rId5" tooltip="1942"/>
              </a:rPr>
              <a:t>1942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 в районе так называемого 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  <a:hlinkClick r:id="rId6" tooltip="Демянская операция (1942)"/>
              </a:rPr>
              <a:t>«</a:t>
            </a:r>
            <a:r>
              <a:rPr lang="ru-RU" sz="2800" b="1" i="1" dirty="0" err="1" smtClean="0">
                <a:solidFill>
                  <a:srgbClr val="002060"/>
                </a:solidFill>
                <a:latin typeface="Calibri" pitchFamily="34" charset="0"/>
                <a:hlinkClick r:id="rId6" tooltip="Демянская операция (1942)"/>
              </a:rPr>
              <a:t>Демянского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  <a:hlinkClick r:id="rId6" tooltip="Демянская операция (1942)"/>
              </a:rPr>
              <a:t> котла»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 (Новгородская область) во время операции по прикрытию бомбардировщиков в бою с немцами его самолёт был подбит, а сам Алексей тяжело ранен. </a:t>
            </a:r>
            <a:endParaRPr lang="ru-RU" sz="2800" b="1" i="1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0719" y="228124"/>
            <a:ext cx="8640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Лётчик вынужден был совершить посадку в лесу – на территории вражеского тыла. Восемнадцать суток Алексей </a:t>
            </a:r>
            <a:r>
              <a:rPr lang="ru-RU" sz="3200" b="1" dirty="0" err="1">
                <a:solidFill>
                  <a:srgbClr val="002060"/>
                </a:solidFill>
              </a:rPr>
              <a:t>Маресьев</a:t>
            </a:r>
            <a:r>
              <a:rPr lang="ru-RU" sz="3200" b="1" dirty="0">
                <a:solidFill>
                  <a:srgbClr val="002060"/>
                </a:solidFill>
              </a:rPr>
              <a:t> отчаянно сражался со смертью, пробираясь к линии фронта. Когда подвели раненые, а затем и обмороженные ноги, он продолжал двигаться ползком, питаясь корой, ягодами, шишками… Едва живого, его обнаружили в лесу двое мальчиков из деревеньки </a:t>
            </a:r>
            <a:r>
              <a:rPr lang="ru-RU" sz="3200" b="1" dirty="0" err="1">
                <a:solidFill>
                  <a:srgbClr val="002060"/>
                </a:solidFill>
              </a:rPr>
              <a:t>Плав</a:t>
            </a:r>
            <a:r>
              <a:rPr lang="ru-RU" sz="3200" b="1" dirty="0">
                <a:solidFill>
                  <a:srgbClr val="002060"/>
                </a:solidFill>
              </a:rPr>
              <a:t> (Плавни) Валдайского района.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212725"/>
            <a:ext cx="8645525" cy="643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Светлана\Desktop\для презентаций\i (7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43372" y="571480"/>
            <a:ext cx="4572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Больше недели колхозники ухаживали за </a:t>
            </a:r>
            <a:r>
              <a:rPr lang="ru-RU" sz="2800" b="1" i="1" dirty="0" err="1" smtClean="0">
                <a:solidFill>
                  <a:srgbClr val="002060"/>
                </a:solidFill>
                <a:latin typeface="Calibri" pitchFamily="34" charset="0"/>
              </a:rPr>
              <a:t>Маресьевым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. Нужна была медицинская помощь, но в селе не было врача. В первых числах мая вблизи деревни приземлился самолёт, пилотируемый А. Н. </a:t>
            </a:r>
            <a:r>
              <a:rPr lang="ru-RU" sz="2800" b="1" i="1" dirty="0" err="1" smtClean="0">
                <a:solidFill>
                  <a:srgbClr val="002060"/>
                </a:solidFill>
                <a:latin typeface="Calibri" pitchFamily="34" charset="0"/>
              </a:rPr>
              <a:t>Дехтяренко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, и </a:t>
            </a:r>
            <a:r>
              <a:rPr lang="ru-RU" sz="2800" b="1" i="1" dirty="0" err="1" smtClean="0">
                <a:solidFill>
                  <a:srgbClr val="002060"/>
                </a:solidFill>
                <a:latin typeface="Calibri" pitchFamily="34" charset="0"/>
              </a:rPr>
              <a:t>Маресьев</a:t>
            </a: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</a:rPr>
              <a:t> был отправлен в Москву.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3" descr="2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500034" y="428604"/>
            <a:ext cx="3454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595</Words>
  <Application>Microsoft Office PowerPoint</Application>
  <PresentationFormat>Экран (4:3)</PresentationFormat>
  <Paragraphs>64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Cambria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 Чарушкина</dc:creator>
  <cp:lastModifiedBy>Пользователь Windows</cp:lastModifiedBy>
  <cp:revision>44</cp:revision>
  <dcterms:created xsi:type="dcterms:W3CDTF">2016-05-19T13:06:05Z</dcterms:created>
  <dcterms:modified xsi:type="dcterms:W3CDTF">2017-11-26T19:28:37Z</dcterms:modified>
</cp:coreProperties>
</file>