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3" r:id="rId2"/>
    <p:sldId id="314" r:id="rId3"/>
    <p:sldId id="316" r:id="rId4"/>
    <p:sldId id="322" r:id="rId5"/>
    <p:sldId id="318" r:id="rId6"/>
    <p:sldId id="323" r:id="rId7"/>
    <p:sldId id="325" r:id="rId8"/>
    <p:sldId id="361" r:id="rId9"/>
    <p:sldId id="366" r:id="rId10"/>
    <p:sldId id="326" r:id="rId11"/>
    <p:sldId id="367" r:id="rId12"/>
    <p:sldId id="368" r:id="rId13"/>
    <p:sldId id="392" r:id="rId14"/>
    <p:sldId id="393" r:id="rId15"/>
    <p:sldId id="394" r:id="rId16"/>
    <p:sldId id="390" r:id="rId17"/>
    <p:sldId id="396" r:id="rId18"/>
    <p:sldId id="387" r:id="rId19"/>
    <p:sldId id="399" r:id="rId20"/>
    <p:sldId id="398" r:id="rId21"/>
    <p:sldId id="401" r:id="rId22"/>
    <p:sldId id="403" r:id="rId23"/>
    <p:sldId id="404" r:id="rId24"/>
    <p:sldId id="407" r:id="rId25"/>
    <p:sldId id="406" r:id="rId26"/>
    <p:sldId id="405" r:id="rId27"/>
    <p:sldId id="409" r:id="rId28"/>
    <p:sldId id="410" r:id="rId29"/>
    <p:sldId id="417" r:id="rId30"/>
    <p:sldId id="420" r:id="rId31"/>
    <p:sldId id="418" r:id="rId32"/>
    <p:sldId id="424" r:id="rId33"/>
    <p:sldId id="425" r:id="rId34"/>
    <p:sldId id="315" r:id="rId35"/>
    <p:sldId id="395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CCECFF"/>
    <a:srgbClr val="ED906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13385A-B7B6-4851-AF06-27D035AF9F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608E87E-5FF6-4AC1-9084-4DDB071486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771997-F7ED-4686-979C-06C00C3DD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28506A-F10A-4183-BF41-07614379E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C419CB-C981-4266-AD0C-533925B1F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253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5987FD-3204-4887-9722-86DB8A1F6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74C6E-64C2-48B9-8C37-86E81EA47B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066888-70B6-4D61-BC4D-ACC0DC704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5B1CCD-5239-404B-A0BB-8F5D24AF5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95C422-85A9-4DE5-A8FC-5D2B02910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37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A04A394-6C2D-4B4C-B299-6A33D9483A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569B9F-C076-4D4F-BBB5-591D2B1041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C26E7D-30C3-4854-ADF1-F5D93723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A04181-A417-4330-9CEA-61651AF34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BDCE60-5763-4048-BDF9-BFEA1B776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468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E7C888-3782-4452-937F-98B236BB3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162B7B-919C-4F77-BA33-6501CD24A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332C00-4B70-4C4B-8881-9255E3BF5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E99476-0FA5-49F5-9E3C-1DA3A1802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ED3F49-6382-4507-99E7-C992E9C9E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755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8FCD7-6941-457E-BE65-00F42C198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895DE48-3584-4984-851E-EB35F44871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201B3A-F25C-449D-891B-231B72455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AE5B89-7B88-48BF-B83A-F428D5558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2A7C7B-ED7D-44DF-959F-DD806DDEB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379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82CE43-1497-4439-BC52-43BC77ACB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BB1793-4C02-4B22-964F-AF68196639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2F4A1CA-1E93-4C87-A19E-FA24A32C80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555BF05-DFFE-4DEF-A64B-B1AF8A53D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B2ADFD-A5D7-43C3-927D-DBF3B8DAA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AC2DF5-64ED-479F-9390-F7424DB3D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502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A63A5-36AE-4787-9CE0-9A4CE6941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95DFC4-EAB0-4E37-8F69-3AF30516B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DF5C49A-1F0A-46BC-8518-F15F18F5A0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16096B6-507F-42CA-8E9D-1168F76457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641A4EA-4FF7-437C-9768-8118CDDFB8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F335296-133F-4A3A-BC8A-7F55DA656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342AC02-365B-483F-856B-E8B49CDD4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4DE3A3B-6999-4617-8B44-5F1F66825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087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9AC5AD-A570-4C6D-9FE5-CF976A712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26E80DE-4CB0-41F0-887E-4453903BF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0BA7005-C3AB-4534-98E0-3839EB787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D127954-ED72-4797-84FA-4A9C72B62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377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4EC02F8-510D-4DC6-8C99-58FA4521E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B7831B1-7C15-433E-888D-2A67A91A7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DC7F501-DD90-4310-ABEF-A19F4BB4E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0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3C1F98-6AD7-4296-AB7E-49FC2B47F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1350A1-6C39-473C-877D-AE7F9B16E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341F6F0-0EF1-4928-AB28-E61DC8C5AB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E5034B-7F39-4B4D-8898-7365A6679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7F63D1-B6CF-45F8-A8E6-E59D8D4A9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0D7BC5-B86A-4838-BD99-BFD79D1C4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493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F1A761-8667-4B6B-88B7-FA80E3AE1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4B3C40F-6032-43B6-90A2-2ABFC91FD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504961-D5D5-4193-A58E-67968B7A01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316AE5-DD7D-421D-9B17-25F090DA7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17EB1A-59C4-4471-AAB4-E87132AF9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88901CA-33F4-4081-8181-F369D336B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032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41CE24-5F1A-4993-9874-3B13AA2A6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0C6F15-7042-4FD4-A651-566AB2D64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D281EE-B176-4D8C-A51C-2215C0F21C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DB993-EEF5-4310-BF51-F119FB64C250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1855B7-032F-464F-A12B-91CEF5CBCE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5FCF58-B220-45E5-8061-70A98344D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D1D10-A640-45C5-A15D-E3674149E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05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pbs.twimg.com/media/CUabE4EWsAA9WVu.jpg:large" TargetMode="External"/><Relationship Id="rId13" Type="http://schemas.openxmlformats.org/officeDocument/2006/relationships/hyperlink" Target="http://900igr.net/up/datas/250043/008.jpg" TargetMode="External"/><Relationship Id="rId18" Type="http://schemas.openxmlformats.org/officeDocument/2006/relationships/hyperlink" Target="https://pastvu.com/_p/a/c/4/7/c47qqcw99mwkdjrmsx.jpg" TargetMode="External"/><Relationship Id="rId26" Type="http://schemas.openxmlformats.org/officeDocument/2006/relationships/hyperlink" Target="https://pp.userapi.com/c636721/v636721585/e0a7/Sk8LBM8IBZM.jpg" TargetMode="External"/><Relationship Id="rId3" Type="http://schemas.openxmlformats.org/officeDocument/2006/relationships/hyperlink" Target="https://avatars.mds.yandex.net/get-images-cbir/2063252/pwWSAd-20DYbSUiJmTNW3g0310/ocr" TargetMode="External"/><Relationship Id="rId21" Type="http://schemas.openxmlformats.org/officeDocument/2006/relationships/hyperlink" Target="https://mtdata.ru/u20/photoD284/20913562746-0/original.jpg" TargetMode="External"/><Relationship Id="rId7" Type="http://schemas.openxmlformats.org/officeDocument/2006/relationships/hyperlink" Target="https://zansin.ru/wp-content/uploads/griboedov-aleksandr-sergeevich-biografiya-lichnaya-zhizn-semya-zhena-interesnye-fakty2.jpg" TargetMode="External"/><Relationship Id="rId12" Type="http://schemas.openxmlformats.org/officeDocument/2006/relationships/hyperlink" Target="http://bre.mkrf.ru/media/2016/10/27/1235218455/24630.jpg" TargetMode="External"/><Relationship Id="rId17" Type="http://schemas.openxmlformats.org/officeDocument/2006/relationships/hyperlink" Target="https://avatars.mds.yandex.net/get-zen_doc/1781308/pub_5c8a0d0fd7bf8500b3ecfe29_5c8a0d17f836be00b4fbe8a6/scale_1200" TargetMode="External"/><Relationship Id="rId25" Type="http://schemas.openxmlformats.org/officeDocument/2006/relationships/hyperlink" Target="https://briefly.ru/static/cache/illustrations/1200/214.jpeg?1599132730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pbs.twimg.com/media/C2LmBUzXgAEimoI.jpg" TargetMode="External"/><Relationship Id="rId20" Type="http://schemas.openxmlformats.org/officeDocument/2006/relationships/hyperlink" Target="https://img01litfund.ru/images/lots/1/028-01-249-C8316259.jpg" TargetMode="External"/><Relationship Id="rId29" Type="http://schemas.openxmlformats.org/officeDocument/2006/relationships/hyperlink" Target="https://img02litfund.ru/images/lots/120/120-009-3248-17-V830175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mol-history.ru/uploads/albums/cache/photo_68_view_d9f49c73942c4b5f8abba35be9a8f6ae.jpg" TargetMode="External"/><Relationship Id="rId11" Type="http://schemas.openxmlformats.org/officeDocument/2006/relationships/hyperlink" Target="https://avatars.mds.yandex.net/get-zen_doc/1107063/pub_5c5a62d983edb900ad7e9949_5c5a62fcc5cb2900aeb82bc6/scale_1200" TargetMode="External"/><Relationship Id="rId24" Type="http://schemas.openxmlformats.org/officeDocument/2006/relationships/hyperlink" Target="https://rus-towns.ru/wp-content/gallery/stati/spb-anichkov-most-1850.jpg" TargetMode="External"/><Relationship Id="rId32" Type="http://schemas.openxmlformats.org/officeDocument/2006/relationships/hyperlink" Target="https://rcdn1-6.olnl.net/r580x-/1/1/6ca0609d/e596faf5/9343887a/f5015cfc.png" TargetMode="External"/><Relationship Id="rId5" Type="http://schemas.openxmlformats.org/officeDocument/2006/relationships/hyperlink" Target="https://vgdshi5.ru/wp-content/uploads/2015/02/IMG_5747.jpg" TargetMode="External"/><Relationship Id="rId15" Type="http://schemas.openxmlformats.org/officeDocument/2006/relationships/hyperlink" Target="https://cs9.pikabu.ru/post_img/2020/09/16/7/og_og_1600256335213220680.jpg" TargetMode="External"/><Relationship Id="rId23" Type="http://schemas.openxmlformats.org/officeDocument/2006/relationships/hyperlink" Target="http://900igr.net/up/datai/83111/0008-011-.jpg" TargetMode="External"/><Relationship Id="rId28" Type="http://schemas.openxmlformats.org/officeDocument/2006/relationships/hyperlink" Target="http://uchcom7.botik.ru/archive/a/cdclub_plus/e/r/ee/avanta/990110.JPG" TargetMode="External"/><Relationship Id="rId10" Type="http://schemas.openxmlformats.org/officeDocument/2006/relationships/hyperlink" Target="https://cdn.nur.kz/images/560/74d364814472e51b.webp" TargetMode="External"/><Relationship Id="rId19" Type="http://schemas.openxmlformats.org/officeDocument/2006/relationships/hyperlink" Target="https://upload.wikimedia.org/wikipedia/commons/7/7a/Marino_pict40.jpg-%20&#1040;.&#1055;" TargetMode="External"/><Relationship Id="rId31" Type="http://schemas.openxmlformats.org/officeDocument/2006/relationships/hyperlink" Target="https://a4format.ru/photos/4218d0c1.jpg" TargetMode="External"/><Relationship Id="rId4" Type="http://schemas.openxmlformats.org/officeDocument/2006/relationships/hyperlink" Target="https://pro.culture.ru/uploads/ffce8f135a6bb5349bbe333f9f2ad5f5_w720_h540.jpeg" TargetMode="External"/><Relationship Id="rId9" Type="http://schemas.openxmlformats.org/officeDocument/2006/relationships/hyperlink" Target="https://cloud.prezentacii.org/19/09/162040/images/screen9.jpg" TargetMode="External"/><Relationship Id="rId14" Type="http://schemas.openxmlformats.org/officeDocument/2006/relationships/hyperlink" Target="https://pbs.twimg.com/media/Dm4lYDYW0AAZ1Xu.jpg" TargetMode="External"/><Relationship Id="rId22" Type="http://schemas.openxmlformats.org/officeDocument/2006/relationships/hyperlink" Target="https://gazetaingush.ru/sites/default/files/styles/juicebox_small/public/pubs/kultura/2021/03/ycuycuyyucuyu_0.jpg?itok=K-7Szr8O" TargetMode="External"/><Relationship Id="rId27" Type="http://schemas.openxmlformats.org/officeDocument/2006/relationships/hyperlink" Target="https://sun9-36.userapi.com/impg/PM8Fylufuc8nusvtCzR5FVv7dYNiMYzkvlSB0g/k74MANqnptM.jpg?size=604x211&amp;quality=96&amp;sign=7beaaa08602be894faa2c05f651e0982&amp;type=album" TargetMode="External"/><Relationship Id="rId30" Type="http://schemas.openxmlformats.org/officeDocument/2006/relationships/hyperlink" Target="https://static.auction.ru/offer_images/2018/03/31/07/big/Y/yWqS2zJqUXN/n_n_ge_a_s_pushkin_v_sele_mikhajlovskom.jpg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sibkazak.ru/wp-content/uploads/2019/06/ee43c35a4af937ee0eec0aeac8c8795f.jpg%20-%20&#1052;.&#1041;&#1077;&#1089;&#1090;&#1091;&#1078;&#1077;&#1074;" TargetMode="External"/><Relationship Id="rId13" Type="http://schemas.openxmlformats.org/officeDocument/2006/relationships/hyperlink" Target="https://2.bp.blogspot.com/-m8ySuj7Qfvw/Uj_EtqmUuYI/AAAAAAAABy8/4FMr3MO4RjM/s1600/h215b.jpg" TargetMode="External"/><Relationship Id="rId18" Type="http://schemas.openxmlformats.org/officeDocument/2006/relationships/hyperlink" Target="https://fsd.multiurok.ru/html/2019/03/05/s_5c7eaf3c82e86/1106786_11.jpeg" TargetMode="External"/><Relationship Id="rId26" Type="http://schemas.openxmlformats.org/officeDocument/2006/relationships/hyperlink" Target="https://forum.awd.ru/gallery/images/upload/e47/b23/e47b23aa6c55e89223e5399da74cf902.jpg" TargetMode="External"/><Relationship Id="rId3" Type="http://schemas.openxmlformats.org/officeDocument/2006/relationships/hyperlink" Target="https://kassa.rambler.ru/s/StaticContent/P/Aimg/2005/27/200527171051017.jpg" TargetMode="External"/><Relationship Id="rId21" Type="http://schemas.openxmlformats.org/officeDocument/2006/relationships/hyperlink" Target="https://pbs.twimg.com/media/DzImuKMX4AAcWoY.jpg:large" TargetMode="External"/><Relationship Id="rId7" Type="http://schemas.openxmlformats.org/officeDocument/2006/relationships/hyperlink" Target="https://img-fotki.yandex.ru/get/1338015/199368979.177/0_26dd9c_5b25effc_XXL.jpg%20-%20&#1040;.&#1047;" TargetMode="External"/><Relationship Id="rId12" Type="http://schemas.openxmlformats.org/officeDocument/2006/relationships/hyperlink" Target="https://ds02.infourok.ru/uploads/ex/0147/000865b6-60b55390/hello_html_7f419615.jpg" TargetMode="External"/><Relationship Id="rId17" Type="http://schemas.openxmlformats.org/officeDocument/2006/relationships/hyperlink" Target="http://rewizor.ru/files/171397ta4m.jpg" TargetMode="External"/><Relationship Id="rId25" Type="http://schemas.openxmlformats.org/officeDocument/2006/relationships/hyperlink" Target="https://cdn2.img.sputnik-georgia.com/images/24428/40/244284007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am.politsturm.com/wp-content/uploads/sites/6/2020/09/Capture_of_Erivan_Fortress_by_Russia_1827_by_Franz_Roubaud.jpg" TargetMode="External"/><Relationship Id="rId20" Type="http://schemas.openxmlformats.org/officeDocument/2006/relationships/hyperlink" Target="http://russkievesti.ru/assets/images/resources/10774/ubijstvo-posla-200-let-nazad.-kak-aleksandra-griboedova-rasterzali-islamistyi-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mg-fotki.yandex.ru/get/906518/199368979.11e/0_22505a_7ed440e5_XXXL.jpg%20-%20&#1057;.&#1055;" TargetMode="External"/><Relationship Id="rId11" Type="http://schemas.openxmlformats.org/officeDocument/2006/relationships/hyperlink" Target="http://www.livekavkaz.ru/uploads/posts/2019-01/1548014798_26567.jpg" TargetMode="External"/><Relationship Id="rId24" Type="http://schemas.openxmlformats.org/officeDocument/2006/relationships/hyperlink" Target="https://avatars.mds.yandex.net/get-zen_doc/3445317/pub_6023d2f2d6ee573249a3df48_6023d3f9ff10a0463738d340/scale_1200" TargetMode="External"/><Relationship Id="rId5" Type="http://schemas.openxmlformats.org/officeDocument/2006/relationships/hyperlink" Target="https://www.etoretro.ru/data/media/24/15890241527cb.jpg" TargetMode="External"/><Relationship Id="rId15" Type="http://schemas.openxmlformats.org/officeDocument/2006/relationships/hyperlink" Target="https://archeonews.ru/wp-content/uploads/2021/04/1280px-kartsina_-dopyt_dzekabrystau-.jpg" TargetMode="External"/><Relationship Id="rId23" Type="http://schemas.openxmlformats.org/officeDocument/2006/relationships/hyperlink" Target="https://polzam.ru/images/history/229/3/5/3.05.2_&#1040;&#1083;&#1077;&#1082;&#1089;&#1072;&#1085;&#1076;&#1088;_&#1043;&#1088;&#1080;&#1073;&#1086;&#1077;&#1076;&#1086;&#1074;_&#1074;_&#1058;&#1077;&#1075;&#1077;&#1088;&#1072;&#1085;&#1077;.jpg" TargetMode="External"/><Relationship Id="rId28" Type="http://schemas.openxmlformats.org/officeDocument/2006/relationships/hyperlink" Target="https://avatars.mds.yandex.net/get-snippets_images/403927/20e2d6f427fb61c71b75f7434c7ffbc5/414x310" TargetMode="External"/><Relationship Id="rId10" Type="http://schemas.openxmlformats.org/officeDocument/2006/relationships/hyperlink" Target="http://www.evpatori.ru/wp-content/uploads/2012/02/&#1092;&#1077;&#1086;&#1076;&#1086;&#1089;&#1080;&#1103;-&#1074;&#1080;&#1076;.jpg" TargetMode="External"/><Relationship Id="rId19" Type="http://schemas.openxmlformats.org/officeDocument/2006/relationships/hyperlink" Target="https://avatars.mds.yandex.net/get-zen_doc/3668119/pub_5effa5abea6103536dcfd2f8_5effa7254f1a9007dd25ef3c/scale_1200" TargetMode="External"/><Relationship Id="rId4" Type="http://schemas.openxmlformats.org/officeDocument/2006/relationships/hyperlink" Target="http://vnikitskom.ru/wp-content/uploads/64-317-2369-3-FA039155.jpg" TargetMode="External"/><Relationship Id="rId9" Type="http://schemas.openxmlformats.org/officeDocument/2006/relationships/hyperlink" Target="https://static.wixstatic.com/media/628a56_a9804c9890114270931639457922fc8c~mv2.jpg/v1/fill/w_945,h_800,al_c,q_90/628a56_a9804c9890114270931639457922fc8c~mv2.jpg" TargetMode="External"/><Relationship Id="rId14" Type="http://schemas.openxmlformats.org/officeDocument/2006/relationships/hyperlink" Target="https://ds04.infourok.ru/uploads/ex/0af5/0010acc4-e9ebe9b3/img18.jpg" TargetMode="External"/><Relationship Id="rId22" Type="http://schemas.openxmlformats.org/officeDocument/2006/relationships/hyperlink" Target="https://pbs.twimg.com/media/Et4ikiYXIAE1O1H.jpg" TargetMode="External"/><Relationship Id="rId27" Type="http://schemas.openxmlformats.org/officeDocument/2006/relationships/hyperlink" Target="https://aeslib.ru/wp-content/uploads/2016/09/125069552_RRyoRR1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6028B5BE-7448-47FB-A9C1-A7233D3A7A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"/>
          <a:stretch/>
        </p:blipFill>
        <p:spPr bwMode="auto">
          <a:xfrm>
            <a:off x="651193" y="2772614"/>
            <a:ext cx="10889611" cy="25620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B7F2DE-F508-413A-AEFD-542A62D66236}"/>
              </a:ext>
            </a:extLst>
          </p:cNvPr>
          <p:cNvSpPr txBox="1"/>
          <p:nvPr/>
        </p:nvSpPr>
        <p:spPr>
          <a:xfrm>
            <a:off x="1520825" y="587032"/>
            <a:ext cx="8743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Сергеевич Грибоедов.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Биография и характеристика творчества.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создания комедии «Горе от ума»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9D3010-76E5-40CF-AE88-CF75A21966D1}"/>
              </a:ext>
            </a:extLst>
          </p:cNvPr>
          <p:cNvSpPr txBox="1"/>
          <p:nvPr/>
        </p:nvSpPr>
        <p:spPr>
          <a:xfrm>
            <a:off x="900439" y="6416582"/>
            <a:ext cx="184731" cy="369332"/>
          </a:xfrm>
          <a:prstGeom prst="rect">
            <a:avLst/>
          </a:prstGeom>
          <a:solidFill>
            <a:srgbClr val="CCECFF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048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77798" y="179590"/>
            <a:ext cx="11836401" cy="1938992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Дипломатическая деятельность в Персии очень тяготила Грибоедова, и в 1821 году он перебрался в Тифлис. Он определен в ставку главноуправляющего Грузией генерала А.П. Ермолова «по дипломатической части». Здесь он сблизился с В.К. Кюхельбекером и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сделал первые черновые наброски комедии "Горе от ума".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1822 году Грибоедов начал работу над драмой "1812"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4E8E35D-A82E-4079-B889-71915E1590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10"/>
          <a:stretch/>
        </p:blipFill>
        <p:spPr bwMode="auto">
          <a:xfrm>
            <a:off x="177798" y="2316710"/>
            <a:ext cx="5444069" cy="42689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854EA89-588B-4E72-962B-FF5975B21F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99665" y="2304117"/>
            <a:ext cx="2940760" cy="42689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B21432B0-5C4A-4213-BB43-F4A0553CFD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18223" y="2329303"/>
            <a:ext cx="3115732" cy="42563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54199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77799" y="179590"/>
            <a:ext cx="6677976" cy="2308324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Здесь Грибоедов написал несколько стихотворений, самое значительное из них «Хищники на Чегеме». В нем проявился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жизни и быту кавказских горцев.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же ключе задумал написать трагедию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0" i="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Родамист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0" i="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Зенобия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9144C66-F7F8-4776-B223-4775F24050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7131" y="2573160"/>
            <a:ext cx="6366013" cy="39930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3CD47413-0735-4F06-B155-CAAFAD81D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9708" y="223435"/>
            <a:ext cx="5068358" cy="63427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25711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77798" y="179590"/>
            <a:ext cx="11836401" cy="2308324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1823 году Александру Сергеевичу удалось на время оставить дипломатическую службу и уехать в долгосрочный отпуск в Петербург. Здесь он продолжил работу над комедией «Горем от ума». </a:t>
            </a:r>
            <a:r>
              <a:rPr lang="ru-RU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1824 году 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произошло великое событие в истории российской драматургии.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Закончил работу над комедией </a:t>
            </a:r>
            <a:r>
              <a:rPr lang="ru-RU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"Горе от ума" 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А.С. Грибоедов. Творчество этого талантливого человека навсегда осталось в памяти потомков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благодаря этому произведению 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A7DF8653-0928-4460-BE7E-B30170E838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EE2B3"/>
              </a:clrFrom>
              <a:clrTo>
                <a:srgbClr val="FEE2B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4977" y="2673450"/>
            <a:ext cx="8032514" cy="40049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2013285D-535C-4C72-B39C-925EC3D70D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42467" y="2673449"/>
            <a:ext cx="3142955" cy="40049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95351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77799" y="179590"/>
            <a:ext cx="4044246" cy="6370975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 fontAlgn="base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Задумки комедии появились в 1816 году. Это произошло после посещения Грибоедовым аристократического приема в Петербурге. Писатель увидел, как перед иностранным гостем теряла свой патриотизм русская молодежь. Он возмутился и попытался высказать свое мнение. Его гневный монолог был воспринят как сумасшествие. Весть разошлась легко, радости недоброжелателей не было предела 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8F81AC8-39DD-4E15-B2DA-86F98DA61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9845" y="179589"/>
            <a:ext cx="7614358" cy="45178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8D39E5-D77B-49C8-BF22-9DBF0FB0314B}"/>
              </a:ext>
            </a:extLst>
          </p:cNvPr>
          <p:cNvSpPr txBox="1"/>
          <p:nvPr/>
        </p:nvSpPr>
        <p:spPr>
          <a:xfrm>
            <a:off x="4687714" y="4808225"/>
            <a:ext cx="7326487" cy="1938992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мнению литературоведов, сам писатель стал прототипом главного героя комедии – Чацкого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голове писателя возник замысел сатирической комедии, в которой он хотел посмеяться над пороками этого общества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223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216901" y="365125"/>
            <a:ext cx="4224869" cy="6001643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 fontAlgn="base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написания теста проходило в Тифлисе в 1821-1822гг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Первым слушателем отрывков из комедии был В.К. Кюхельбекер. Затем Грибоедов 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изучал жизнь дворянского общества, посещая балы и светские приемы в Петербурге. Делал записки о случаях на балах, создавал портреты, помечал главные черты характера. Записи помогли передать ситуацию реалистично, многие персонажи стали жить уже вне литературного текста 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BA45B16D-0D2C-487D-A36D-234F20639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672" y="2301932"/>
            <a:ext cx="7059195" cy="44011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91DAE1BA-C9C1-4501-9274-BD6CFB290C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50"/>
          <a:stretch/>
        </p:blipFill>
        <p:spPr bwMode="auto">
          <a:xfrm>
            <a:off x="4658671" y="137262"/>
            <a:ext cx="7059195" cy="20097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10134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203868" y="144395"/>
            <a:ext cx="7763743" cy="3785652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 fontAlgn="base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знакомство с текстом началось в Москве еще до ее завершения. Грибоедов читал отрывки друзьям. Цензура приложила свои руки к тексту. Но комедия уже ходила в списках в обществе. Списков было несколько сотен. Уже это количество подтверждает интерес к комедии. Первое название рукописи –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«Горе уму».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Рукопись была передана автором Ф.В. Булгарину</a:t>
            </a:r>
          </a:p>
          <a:p>
            <a:pPr algn="ctr" fontAlgn="base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надписью: «Горе мое поручаю...»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 fontAlgn="base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ждал помощи в опубликовании пьесы, но комедия увидела свет только после смерти автора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1833  </a:t>
            </a:r>
          </a:p>
        </p:txBody>
      </p:sp>
      <p:pic>
        <p:nvPicPr>
          <p:cNvPr id="7" name="Picture 2" descr="C:\Всё что нужно\маме\40.jpg-301×500.jpg">
            <a:extLst>
              <a:ext uri="{FF2B5EF4-FFF2-40B4-BE49-F238E27FC236}">
                <a16:creationId xmlns:a16="http://schemas.microsoft.com/office/drawing/2014/main" id="{F144243A-7C17-4B1A-9056-12F197EB7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473" y="144395"/>
            <a:ext cx="3954664" cy="65692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290" name="Picture 2">
            <a:extLst>
              <a:ext uri="{FF2B5EF4-FFF2-40B4-BE49-F238E27FC236}">
                <a16:creationId xmlns:a16="http://schemas.microsoft.com/office/drawing/2014/main" id="{34A8AFBA-13AF-495B-9192-C41D6B9453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4949" y="4008197"/>
            <a:ext cx="7472575" cy="27716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16613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77799" y="179590"/>
            <a:ext cx="3581402" cy="6370975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Комедия «Горе от ума» расходилось в списках. Один из них декабрист И.И. 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Пущин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лицейский друг Пушкина, привез поэту в Михайловское, где он находился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ссылке.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«Я привез Пушкину в подарок «Горе от ума». Он был очень доволен тогда рукописной находкой, до того вовсе почти незнакомой. После обеда, за чашкой кофе, он начал читать ее вслух…» – вспоминал И.И.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Пущин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70" name="Picture 6">
            <a:extLst>
              <a:ext uri="{FF2B5EF4-FFF2-40B4-BE49-F238E27FC236}">
                <a16:creationId xmlns:a16="http://schemas.microsoft.com/office/drawing/2014/main" id="{4503842A-B6DE-440F-9813-BB0BE13B36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43167" y="663222"/>
            <a:ext cx="7870004" cy="55315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95920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77798" y="179590"/>
            <a:ext cx="11836401" cy="2308324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30345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«Горе от ума» — это злободневная и дерзкая пьеса, которая не раз ставилась в театре. Впервые сыграли ее в 1827 году в Ереване. Исполняли пьесу актёры-любители кавказского корпуса, а на премьере присутствовал сам автор. Сообщение о нахождении </a:t>
            </a:r>
          </a:p>
          <a:p>
            <a:pPr algn="ctr"/>
            <a:r>
              <a:rPr lang="ru-RU" sz="2400" b="0" i="0" dirty="0">
                <a:solidFill>
                  <a:srgbClr val="30345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зале Грибоедова встретили громкими аплодисментами. Через несколько лет с многочисленными правками комедия была поставлена в Петербурге и Москве. Но без цензурных ограничений это сценическое произведение увидело свет лишь в 1860 году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DF49BEC5-1CA2-4096-BF4C-D091806167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7798" y="2667504"/>
            <a:ext cx="7419624" cy="39719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5E9C13BB-25BD-44BF-B1DE-506CC3A147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74" r="15690"/>
          <a:stretch/>
        </p:blipFill>
        <p:spPr bwMode="auto">
          <a:xfrm>
            <a:off x="7738534" y="2667504"/>
            <a:ext cx="4275665" cy="39628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3372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77798" y="224938"/>
            <a:ext cx="4339205" cy="6370975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 fontAlgn="base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Театральная пьеса стала больше, чем произведение для сцены в обычном понимании. Текст стал манифестом, призывом. </a:t>
            </a:r>
          </a:p>
          <a:p>
            <a:pPr algn="ctr" fontAlgn="base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поднимал вопросы нравственности и политики. Это пьеса о любви и одиночестве, глупости и уме, превосходстве и низости. Длинная, история написания, переписывания и восприятия текста дала жизнь всему произведению и его отдельным фразам, воспринимаемым как народные истины, уроки истории.</a:t>
            </a:r>
          </a:p>
        </p:txBody>
      </p:sp>
      <p:pic>
        <p:nvPicPr>
          <p:cNvPr id="15364" name="Picture 4">
            <a:extLst>
              <a:ext uri="{FF2B5EF4-FFF2-40B4-BE49-F238E27FC236}">
                <a16:creationId xmlns:a16="http://schemas.microsoft.com/office/drawing/2014/main" id="{1F48644B-2065-4871-A985-625EA193B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7515" y="510364"/>
            <a:ext cx="7336687" cy="56759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88309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63010" y="179590"/>
            <a:ext cx="11851189" cy="1569660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1825 году в конце мая Грибоедов отправился на Кавказ. По дороге на Кавказ он посетил Киев, полученные впечатления он решил отразить в эпической трагедии о Крещении на Руси. Пообщался с видными деятелями революционного подполья: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А.З. Муравьевым, С.П. Трубецким, М.П. Бестужевым-Рюминым. 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1E518CCB-E971-4AD3-972A-820E7C1EBA0D}"/>
              </a:ext>
            </a:extLst>
          </p:cNvPr>
          <p:cNvGrpSpPr/>
          <p:nvPr/>
        </p:nvGrpSpPr>
        <p:grpSpPr>
          <a:xfrm>
            <a:off x="248499" y="2118197"/>
            <a:ext cx="6634569" cy="4799210"/>
            <a:chOff x="270932" y="2139749"/>
            <a:chExt cx="6634569" cy="4799210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87543BFD-0171-4ABE-BD40-5202301773A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70932" y="2139749"/>
              <a:ext cx="6634569" cy="4353126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E4868CE-E7E9-42B7-BC6F-1C5419D3C761}"/>
                </a:ext>
              </a:extLst>
            </p:cNvPr>
            <p:cNvSpPr txBox="1"/>
            <p:nvPr/>
          </p:nvSpPr>
          <p:spPr>
            <a:xfrm>
              <a:off x="2449688" y="6569627"/>
              <a:ext cx="2757743" cy="369332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99FFCC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 </a:t>
              </a:r>
              <a:r>
                <a:rPr lang="ru-RU" b="1" dirty="0" err="1">
                  <a:solidFill>
                    <a:srgbClr val="002060"/>
                  </a:solidFill>
                </a:rPr>
                <a:t>Киево</a:t>
              </a:r>
              <a:r>
                <a:rPr lang="ru-RU" b="1" dirty="0">
                  <a:solidFill>
                    <a:srgbClr val="002060"/>
                  </a:solidFill>
                </a:rPr>
                <a:t> – Печерская лавра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E9FCD02F-E3FD-4FC0-BF33-87989B6F5C64}"/>
              </a:ext>
            </a:extLst>
          </p:cNvPr>
          <p:cNvGrpSpPr/>
          <p:nvPr/>
        </p:nvGrpSpPr>
        <p:grpSpPr>
          <a:xfrm>
            <a:off x="5524631" y="1934785"/>
            <a:ext cx="2036491" cy="2624842"/>
            <a:chOff x="5888309" y="1876223"/>
            <a:chExt cx="2036491" cy="2624842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8652B9D1-5310-4980-B8C2-7EF8AF772E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8309" y="1876223"/>
              <a:ext cx="2036491" cy="2555225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8E867CA-C9F9-4F9F-913E-CDACACBF883A}"/>
                </a:ext>
              </a:extLst>
            </p:cNvPr>
            <p:cNvSpPr txBox="1"/>
            <p:nvPr/>
          </p:nvSpPr>
          <p:spPr>
            <a:xfrm>
              <a:off x="6186310" y="4131733"/>
              <a:ext cx="1625601" cy="369332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99FFCC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А.З. Муравьев</a:t>
              </a: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FF20A9F9-1EDD-4F01-8730-8FAFFBB5692D}"/>
              </a:ext>
            </a:extLst>
          </p:cNvPr>
          <p:cNvGrpSpPr/>
          <p:nvPr/>
        </p:nvGrpSpPr>
        <p:grpSpPr>
          <a:xfrm>
            <a:off x="7755664" y="1934785"/>
            <a:ext cx="2036491" cy="2624842"/>
            <a:chOff x="8109912" y="1876223"/>
            <a:chExt cx="2036491" cy="2624842"/>
          </a:xfrm>
        </p:grpSpPr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C2779B30-7551-4AA0-8E20-A1B628CDFE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9912" y="1876223"/>
              <a:ext cx="2036491" cy="2587877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1EE7F16-3D62-4FBF-A881-30B7E4A2B3F4}"/>
                </a:ext>
              </a:extLst>
            </p:cNvPr>
            <p:cNvSpPr txBox="1"/>
            <p:nvPr/>
          </p:nvSpPr>
          <p:spPr>
            <a:xfrm>
              <a:off x="8222801" y="4131733"/>
              <a:ext cx="1797847" cy="369332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99FFCC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 С.П. Трубецкой</a:t>
              </a: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300EB9B1-A111-4211-8DBE-20080DE4BDEA}"/>
              </a:ext>
            </a:extLst>
          </p:cNvPr>
          <p:cNvGrpSpPr/>
          <p:nvPr/>
        </p:nvGrpSpPr>
        <p:grpSpPr>
          <a:xfrm>
            <a:off x="9973831" y="1934785"/>
            <a:ext cx="2036492" cy="2625700"/>
            <a:chOff x="9973831" y="1934785"/>
            <a:chExt cx="2036492" cy="2625700"/>
          </a:xfrm>
        </p:grpSpPr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C6213ED0-3904-4970-884F-2167EE9BC37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973831" y="1934785"/>
              <a:ext cx="2036492" cy="2587877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71F435D-32E7-4909-9DF2-9035C844A3FC}"/>
                </a:ext>
              </a:extLst>
            </p:cNvPr>
            <p:cNvSpPr txBox="1"/>
            <p:nvPr/>
          </p:nvSpPr>
          <p:spPr>
            <a:xfrm>
              <a:off x="10037595" y="4191153"/>
              <a:ext cx="1905906" cy="369332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99FFCC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Бестужев-Рюмин</a:t>
              </a:r>
            </a:p>
          </p:txBody>
        </p:sp>
      </p:grpSp>
      <p:pic>
        <p:nvPicPr>
          <p:cNvPr id="1034" name="Picture 10">
            <a:extLst>
              <a:ext uri="{FF2B5EF4-FFF2-40B4-BE49-F238E27FC236}">
                <a16:creationId xmlns:a16="http://schemas.microsoft.com/office/drawing/2014/main" id="{F6FA4848-A9D3-492B-B841-CF13F57DF6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66394" y="4675545"/>
            <a:ext cx="5177107" cy="21324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58870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CD99EC-1F4A-41BC-88C7-664852F03749}"/>
              </a:ext>
            </a:extLst>
          </p:cNvPr>
          <p:cNvSpPr txBox="1"/>
          <p:nvPr/>
        </p:nvSpPr>
        <p:spPr>
          <a:xfrm>
            <a:off x="228124" y="215010"/>
            <a:ext cx="4831645" cy="6370975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А.С. Грибоедов 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знаменитый драматург, блестящий публицист, успешный дипломат, историк, пианист, композитор  и поэт.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Один из умнейших людей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своего времени.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историю мировой литературы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он вошел как автор одного произведения - комедии "Горе от ума". Однако написанием знаменитой пьесы творчество Александра Сергеевича не ограничивается. Все, за что брался этот человек, носит отпечаток уникальной одаренности.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Его судьба украшена необыкновенными событиями 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6" name="Picture 4">
            <a:extLst>
              <a:ext uri="{FF2B5EF4-FFF2-40B4-BE49-F238E27FC236}">
                <a16:creationId xmlns:a16="http://schemas.microsoft.com/office/drawing/2014/main" id="{4F5D7EC1-2AA3-4C46-91F8-6D839CEEC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7554" y="828747"/>
            <a:ext cx="6827329" cy="51204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652768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63010" y="179590"/>
            <a:ext cx="11851189" cy="1569660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Киева Грибоедов поехал в Крым. Он объехал весь Южный берег, побывал в крымских карстовых пещерах и пещерных городах, в Херсонесе и </a:t>
            </a:r>
            <a:r>
              <a:rPr lang="ru-RU" sz="2400" b="0" i="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Инкермане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В обратный путь отправился через Судак и Феодосию на Тамань. Свои впечатления от поездки он оставил в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дневнике, который увидел свет через 30 лет после кончины автора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691C64DD-8235-4D81-9FA3-903A65CE32A2}"/>
              </a:ext>
            </a:extLst>
          </p:cNvPr>
          <p:cNvGrpSpPr/>
          <p:nvPr/>
        </p:nvGrpSpPr>
        <p:grpSpPr>
          <a:xfrm>
            <a:off x="350295" y="1934785"/>
            <a:ext cx="11516206" cy="4789186"/>
            <a:chOff x="350295" y="1934785"/>
            <a:chExt cx="11516206" cy="4789186"/>
          </a:xfrm>
        </p:grpSpPr>
        <p:pic>
          <p:nvPicPr>
            <p:cNvPr id="2050" name="Picture 2" descr="феодосия-вид">
              <a:extLst>
                <a:ext uri="{FF2B5EF4-FFF2-40B4-BE49-F238E27FC236}">
                  <a16:creationId xmlns:a16="http://schemas.microsoft.com/office/drawing/2014/main" id="{D80AC9F2-035E-4A36-8E56-870AE33C29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295" y="1934785"/>
              <a:ext cx="11516206" cy="4353126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6432FC1-0A37-4873-A11A-D3B5A6E3E717}"/>
                </a:ext>
              </a:extLst>
            </p:cNvPr>
            <p:cNvSpPr txBox="1"/>
            <p:nvPr/>
          </p:nvSpPr>
          <p:spPr>
            <a:xfrm>
              <a:off x="4631583" y="6354639"/>
              <a:ext cx="2953629" cy="369332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99FFCC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 Судак. Генуэзская крепость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86378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id="{AB18A97E-DBA1-4020-AA29-FA0628C27352}"/>
              </a:ext>
            </a:extLst>
          </p:cNvPr>
          <p:cNvSpPr txBox="1">
            <a:spLocks/>
          </p:cNvSpPr>
          <p:nvPr/>
        </p:nvSpPr>
        <p:spPr>
          <a:xfrm>
            <a:off x="632179" y="3509831"/>
            <a:ext cx="10721622" cy="2667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FF01C7-1B79-4F5B-BF94-CDEE864F0618}"/>
              </a:ext>
            </a:extLst>
          </p:cNvPr>
          <p:cNvSpPr txBox="1"/>
          <p:nvPr/>
        </p:nvSpPr>
        <p:spPr>
          <a:xfrm>
            <a:off x="191911" y="112890"/>
            <a:ext cx="11796889" cy="2677656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1825 года поэт прибыл на Северный Кавказ и с новыми силами принялся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изучение быта, нравов, языка северокавказских горцев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этому времени он овладел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персидским, грузинским, турецким и арабским языками,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мог писать стихи на этих языках. Кавказские события интересо­вали поэта.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стихотворениях этого периода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не только запечатлел быт, нравы, обычаи, поверья горцев, но и раскрыл их психологию, посмотрел на действительность как бы их глазами. Этому помогло глубокое знание Грибоедовым устного песенного творчества горцев.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8170DC4-539A-42AE-81D9-A7CF52C779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670" y="2936236"/>
            <a:ext cx="5303661" cy="37050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3B389892-2A4D-4F67-A754-6CACFE699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5840" y="2936236"/>
            <a:ext cx="5802490" cy="37405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451037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63010" y="179590"/>
            <a:ext cx="11851189" cy="2308324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Когда Грибоедов находился на Кавказе, в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Петербурге произошло восстание декабристов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Грибоедов разделял некоторые декабристские идеалы, желал отмены крепостного права, устранения государственного бюрократизма, считал, что России нельзя терять национального своеобразия и самобытности. Но был против немедленного выступления, считал, что само общество не готово к переменам, поэтому идея переворота не принесет восставшим успеха.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был знаком с декабристами, но сам декабристом не был</a:t>
            </a:r>
            <a:endParaRPr lang="ru-RU" sz="2400" dirty="0">
              <a:solidFill>
                <a:srgbClr val="C00000"/>
              </a:solidFill>
              <a:latin typeface="Verdana" panose="020B060403050404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A0E5609-28BC-420C-911A-C29EFB5EE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4408" y="2667504"/>
            <a:ext cx="9439275" cy="39909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87591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411368" y="365125"/>
            <a:ext cx="3460722" cy="6001643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январе 1826 года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Грибоедов был арестован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подозрению в принадлежности к тайному обществу декабристов.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Дружески относившийся к нему А.П. Ермолов тайно предупредил его о готовящемся аресте, и Грибоедов успел сжечь некоторые бумаги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. Грибоедов доставлен в Петербург и помещён под арест 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C04D9B3-85D4-48FD-A87B-D42DDCF612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4276" y="805392"/>
            <a:ext cx="7558624" cy="48842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58975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91124" y="380294"/>
            <a:ext cx="4217078" cy="5632311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На допросах отрицал свою принадлежность к декабристам.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Следствию не удалось найти доказательств его причастности к революционному движению. Через полгода его освободили из-под ареста, за писателем велось негласное наблюдение еще некоторое время. Летом 1826 года Грибоедов был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 с «очистительным» аттестатом.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вскоре произвел его в чин надворного советника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00E1F534-134A-4E1B-A884-B0318F9447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9325" y="1151468"/>
            <a:ext cx="7253591" cy="41994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894211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63010" y="179590"/>
            <a:ext cx="11851189" cy="1938992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возвращении на Кавказ осенью 1826 года Грибоедов принимал участие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нескольких сражениях начавшейся русско-персидской войны. Б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лагодаря его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усилиям Россия заключила выгодный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Туркманчайский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мирный договор с Персией. Грибоедов сам доставил текст договора в Петербург. Николай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щедро наградил его, назначил министром - резидента (посла) России в Персии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0A7BFD3E-F33E-4214-9133-9AB7E3076717}"/>
              </a:ext>
            </a:extLst>
          </p:cNvPr>
          <p:cNvGrpSpPr/>
          <p:nvPr/>
        </p:nvGrpSpPr>
        <p:grpSpPr>
          <a:xfrm>
            <a:off x="129954" y="2298172"/>
            <a:ext cx="5966046" cy="4325204"/>
            <a:chOff x="129954" y="2298172"/>
            <a:chExt cx="5966046" cy="4325204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F5110C5E-0FF1-4EC9-87CD-5781D5F6E17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9954" y="2298172"/>
              <a:ext cx="5966046" cy="403681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3A9DD86-481B-461A-9AC5-79804078668B}"/>
                </a:ext>
              </a:extLst>
            </p:cNvPr>
            <p:cNvSpPr txBox="1"/>
            <p:nvPr/>
          </p:nvSpPr>
          <p:spPr>
            <a:xfrm>
              <a:off x="838200" y="6254044"/>
              <a:ext cx="37477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Взятие русскими крепости Эривани</a:t>
              </a: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B0C9E9E0-8275-49E3-BD3D-E9713F2CDB6C}"/>
              </a:ext>
            </a:extLst>
          </p:cNvPr>
          <p:cNvGrpSpPr/>
          <p:nvPr/>
        </p:nvGrpSpPr>
        <p:grpSpPr>
          <a:xfrm>
            <a:off x="6225953" y="2298172"/>
            <a:ext cx="5741241" cy="4349697"/>
            <a:chOff x="6225953" y="2298172"/>
            <a:chExt cx="5741241" cy="4349697"/>
          </a:xfrm>
        </p:grpSpPr>
        <p:pic>
          <p:nvPicPr>
            <p:cNvPr id="2052" name="Picture 4">
              <a:extLst>
                <a:ext uri="{FF2B5EF4-FFF2-40B4-BE49-F238E27FC236}">
                  <a16:creationId xmlns:a16="http://schemas.microsoft.com/office/drawing/2014/main" id="{2E660E82-98EB-4327-8142-30C62EDA4E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5953" y="2298172"/>
              <a:ext cx="5741241" cy="403681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AD4A396-54D9-4E24-A33B-0F345251F352}"/>
                </a:ext>
              </a:extLst>
            </p:cNvPr>
            <p:cNvSpPr txBox="1"/>
            <p:nvPr/>
          </p:nvSpPr>
          <p:spPr>
            <a:xfrm>
              <a:off x="6998145" y="6278537"/>
              <a:ext cx="41968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Подписание </a:t>
              </a:r>
              <a:r>
                <a:rPr lang="ru-RU" b="1" dirty="0" err="1">
                  <a:solidFill>
                    <a:srgbClr val="002060"/>
                  </a:solidFill>
                </a:rPr>
                <a:t>Туркманчайского</a:t>
              </a:r>
              <a:r>
                <a:rPr lang="ru-RU" b="1" dirty="0">
                  <a:solidFill>
                    <a:srgbClr val="002060"/>
                  </a:solidFill>
                </a:rPr>
                <a:t> договора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77439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7010836" y="243512"/>
            <a:ext cx="5000978" cy="6370975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пути в Персию Грибоедов сделал остановку в Тифлисе, где познакомился с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Ниной Чавчавадзе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дочерью своего друга. Он, пораженный ее красотой, тут же сделал ей предложение. Они обвенчались через несколько месяцев - 22 августа 1828 года.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Юную супругу Александр Сергеевич забрал с собой в Персию. Это подарило счастливым супругам еще несколько недель совместной жизни. Их брак продлился всего 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месяцев, но Нина  хранила верность возлюбленному до последнего дня своей жизни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84C693-43FE-4FF7-BD66-06D4CDEF18AC}"/>
              </a:ext>
            </a:extLst>
          </p:cNvPr>
          <p:cNvSpPr txBox="1"/>
          <p:nvPr/>
        </p:nvSpPr>
        <p:spPr>
          <a:xfrm>
            <a:off x="274513" y="5430349"/>
            <a:ext cx="6186747" cy="1200329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Грибоедов и Нина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Чавчавадзе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грузинская княжна, покорившая сердце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Грибоедова</a:t>
            </a:r>
            <a:r>
              <a:rPr lang="ru-RU" b="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6F3F3BD-851F-41A9-B784-4CCE432BA8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93"/>
          <a:stretch/>
        </p:blipFill>
        <p:spPr bwMode="auto">
          <a:xfrm>
            <a:off x="208845" y="243512"/>
            <a:ext cx="6318084" cy="50652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173980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F252AED8-7FA7-49FE-AAA4-7D3BC4139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6419" y="145743"/>
            <a:ext cx="6639416" cy="44262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1B060783-5B2D-49FA-9687-AA9CEC0385B2}"/>
              </a:ext>
            </a:extLst>
          </p:cNvPr>
          <p:cNvGrpSpPr/>
          <p:nvPr/>
        </p:nvGrpSpPr>
        <p:grpSpPr>
          <a:xfrm>
            <a:off x="502355" y="145743"/>
            <a:ext cx="11458997" cy="6539814"/>
            <a:chOff x="502355" y="145743"/>
            <a:chExt cx="11458997" cy="6539814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CBCE730C-B4CA-4D8A-86FB-96C51133664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02355" y="145743"/>
              <a:ext cx="4588933" cy="6539814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3220B1D-B27E-45A4-8C89-B151E4A5A5B4}"/>
                </a:ext>
              </a:extLst>
            </p:cNvPr>
            <p:cNvSpPr txBox="1"/>
            <p:nvPr/>
          </p:nvSpPr>
          <p:spPr>
            <a:xfrm>
              <a:off x="4557888" y="5115897"/>
              <a:ext cx="7403464" cy="1569660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99FFCC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0" i="0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Нина Чавчавадзе – Грибоедова осталась верна своему супругу. </a:t>
              </a:r>
              <a:r>
                <a:rPr lang="ru-RU" sz="2400" b="0" i="0" dirty="0"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«Черная роза Тифлиса» </a:t>
              </a:r>
              <a:r>
                <a:rPr lang="ru-RU" sz="2400" b="0" i="0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носила траур после трагической смерти супруга до конца своих дней.</a:t>
              </a:r>
            </a:p>
            <a:p>
              <a:pPr algn="ctr"/>
              <a:r>
                <a:rPr lang="ru-RU" sz="2400" b="0" i="0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Она прожила еще 28 лет</a:t>
              </a:r>
              <a:r>
                <a:rPr lang="ru-RU" sz="24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не выйдя более замуж</a:t>
              </a:r>
              <a:endPara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87221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80622" y="231009"/>
            <a:ext cx="11864621" cy="2308324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Туркманчайский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 положил конец войне с </a:t>
            </a:r>
            <a:r>
              <a:rPr lang="ru-RU" sz="240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Персией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и император Николай I, стремясь укрепить взаимоотношения с Тегераном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назначает Грибоедова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пост 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полномочного министра при персидском дворе. В Персии Александру Сергеевичу пришлось тяжело работать. Он постоянно посещал Тегеран, где вел дипломатические переговоры в очень жестком ключе. Русский император требовал от своего посла неумолимой твердости. За это персы прозвали дипломата "жестокосердным" 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2503CCA-E279-4BBA-997C-E8B9ACAED7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15200" y="2673449"/>
            <a:ext cx="4667186" cy="39535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C1AE7C2C-9BC4-43FE-9B8B-2F6D45D495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5532" y="2673448"/>
            <a:ext cx="6840054" cy="39535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108498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237069" y="145197"/>
            <a:ext cx="6649153" cy="3046988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Эта политика принесла свои трагические плоды. 30 января 1929 года русская миссия была уничтожена толпой взбунтовавшихся фанатиков. Погибло тридцать семь человек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посольстве. Среди них оказался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А.С. Грибоедов. Его растерзанное тело впоследствии смогли опознать только по травмированной в юности левой руке 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23C0939-3A38-4081-A7F2-6C33B16F5F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36034" y="145197"/>
            <a:ext cx="4918897" cy="65909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CC84BEBE-731C-49B2-9A97-7EE2FD1C3E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880" y="3483638"/>
            <a:ext cx="6482085" cy="29601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74213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7ED6B3-1972-4C60-BCD3-4A46745B1DA0}"/>
              </a:ext>
            </a:extLst>
          </p:cNvPr>
          <p:cNvSpPr txBox="1"/>
          <p:nvPr/>
        </p:nvSpPr>
        <p:spPr>
          <a:xfrm>
            <a:off x="191911" y="144151"/>
            <a:ext cx="5181601" cy="6370975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Сергеевич Грибоедов 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1795 году в Москве. Воспитывался в обеспеченной дворянской семье. Его отец - Сергей Иванович был отставным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секунд-майором, малообразован и беднее жены. Мать, Анастасия Федоровна, родилась в богатой дворянской семье. Будущий литератор рос необыкновенно развитым ребенком. В шесть лет он уже владел четырьмя иностранными языками (легко изъяснялся на итальянском, немецком, французском и английском).  Мертвые языки (древнегреческий и латынь) также были ему знакомы.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4B2F00B-388C-4DF7-A696-A2DF366E57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29"/>
          <a:stretch/>
        </p:blipFill>
        <p:spPr bwMode="auto">
          <a:xfrm>
            <a:off x="5627510" y="276408"/>
            <a:ext cx="6434667" cy="47397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102BC9-83B8-4E67-9A9D-DBE23CDF3FFD}"/>
              </a:ext>
            </a:extLst>
          </p:cNvPr>
          <p:cNvSpPr txBox="1"/>
          <p:nvPr/>
        </p:nvSpPr>
        <p:spPr>
          <a:xfrm>
            <a:off x="5757332" y="5237113"/>
            <a:ext cx="6175022" cy="1200329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Благородный пансион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Московском университете. Здесь А.С. Грибоедов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провел три года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424745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225780" y="266090"/>
            <a:ext cx="5271909" cy="6001643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u="none" strike="noStrike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Пушкин столкнулся с арбой, в которой везли тело убитого в Тегеране Александра Грибоедова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переехал через реку. Два вола, впряженные в арбу, подымались по крутой дороге. Несколько грузин сопровождали арбу. «Откуда вы?» — спросил я их. 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Из Тегерана. </a:t>
            </a:r>
          </a:p>
          <a:p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вы везете? </a:t>
            </a:r>
          </a:p>
          <a:p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Грибоеда. </a:t>
            </a:r>
          </a:p>
          <a:p>
            <a:pPr algn="ctr"/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«Это было тело убитого Грибоедова, которое препровождали в Тифлис», — написал Александр Пушкин в своем «Путешествии в Арзрум», увидевшем свет в 1935 году</a:t>
            </a:r>
            <a:endParaRPr lang="ru-RU" sz="2400" b="0" u="none" strike="noStrike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21B886A1-B005-4FD1-B873-13AB7F3C5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3468" y="961556"/>
            <a:ext cx="6241232" cy="4610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769411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4644906" y="243512"/>
            <a:ext cx="3656012" cy="6370975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Когда тело Грибоедова прибыло в Тифлис, вдова Нина Чавчавадзе – Грибоедова, выполняя волю покойного, распорядилась предать его земле близ церкви святого Давида. Это произошло 18 июня 1829 года. По ее распоряжению над могилой Грибоедова был установлен надгробный памятник с надписью «Ум и дела твои бессмертны в памяти русской, но для чего пережила тебя любовь моя?»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981AEC-A229-4572-9AEA-C5928932B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58" y="205777"/>
            <a:ext cx="4498148" cy="31983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C2957FF-EAA6-4EAB-B686-839225530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35" y="3416094"/>
            <a:ext cx="4498149" cy="31983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E1003C4F-F228-404E-8CE3-AF87CC9A2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918" y="219664"/>
            <a:ext cx="3773547" cy="63948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163301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225781" y="266090"/>
            <a:ext cx="4605864" cy="6001643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Рассказывая о гибели Грибоедова, нельзя не упомянуть о знаменитом алмазе, преподнесенном в дар русскому императору наследником персидского престола.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Таким образом </a:t>
            </a:r>
            <a:r>
              <a:rPr lang="ru-RU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персидский шах 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(такое название получил в России и драгоценный камень) пытался откупиться от разгрома русской миссии в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Тегеране.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I в ответ потребовал лишь возвращения на Родину останков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посла Александра Сергеевича Грибоедова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988AF51-1387-4B4A-A550-76D054F71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172" y="847067"/>
            <a:ext cx="6918578" cy="51638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2016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304803" y="365125"/>
            <a:ext cx="3431820" cy="5632311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Вот такой незаурядной личностью был Александр Сергеевич Грибоедов.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Его судьба оказалась короткой, но удивительно плодотворной. До конца своих дней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был предан Родине и погиб, защищая ее интересы. Именно такими людьми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гордиться наша страна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CBA5D682-BA43-49E3-92CD-B96E4511C4EF}"/>
              </a:ext>
            </a:extLst>
          </p:cNvPr>
          <p:cNvGrpSpPr/>
          <p:nvPr/>
        </p:nvGrpSpPr>
        <p:grpSpPr>
          <a:xfrm>
            <a:off x="4041425" y="266090"/>
            <a:ext cx="7592147" cy="6412934"/>
            <a:chOff x="4041425" y="266090"/>
            <a:chExt cx="7592147" cy="6412934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8782BB00-7ED9-4662-A79D-E9F402BBB58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41425" y="266090"/>
              <a:ext cx="7592147" cy="5632311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A464DD5-FBF3-41C8-8E14-81414981DF2B}"/>
                </a:ext>
              </a:extLst>
            </p:cNvPr>
            <p:cNvSpPr txBox="1"/>
            <p:nvPr/>
          </p:nvSpPr>
          <p:spPr>
            <a:xfrm>
              <a:off x="4955822" y="5848027"/>
              <a:ext cx="6397978" cy="830997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99FFCC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Памятник А.С. Грибоедову, первому русскому</a:t>
              </a:r>
            </a:p>
            <a:p>
              <a:pPr algn="ctr"/>
              <a:r>
                <a:rPr lang="ru-RU" sz="24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послу в Тегеране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25967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0785B8-3A7A-44E4-A7E9-A09B0EEBE8B0}"/>
              </a:ext>
            </a:extLst>
          </p:cNvPr>
          <p:cNvSpPr txBox="1"/>
          <p:nvPr/>
        </p:nvSpPr>
        <p:spPr>
          <a:xfrm>
            <a:off x="4722471" y="180459"/>
            <a:ext cx="2002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Интернет ресурсы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7EC2FB-37FB-4538-8AB0-BC039F2D34E3}"/>
              </a:ext>
            </a:extLst>
          </p:cNvPr>
          <p:cNvSpPr txBox="1"/>
          <p:nvPr/>
        </p:nvSpPr>
        <p:spPr>
          <a:xfrm>
            <a:off x="180622" y="549792"/>
            <a:ext cx="11864622" cy="6186309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</a:rPr>
              <a:t>1 слайд </a:t>
            </a:r>
            <a:r>
              <a:rPr lang="ru-RU" sz="1200" dirty="0"/>
              <a:t>- </a:t>
            </a:r>
            <a:r>
              <a:rPr lang="en-US" sz="1200" dirty="0">
                <a:hlinkClick r:id="rId3"/>
              </a:rPr>
              <a:t>https://avatars.mds.yandex.net/get-images-cbir/2063252/pwWSAd-20DYbSUiJmTNW3g0310/ocr</a:t>
            </a:r>
            <a:r>
              <a:rPr lang="ru-RU" sz="1200" dirty="0"/>
              <a:t> - Грибоедов коллаж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2 слайд </a:t>
            </a:r>
            <a:r>
              <a:rPr lang="ru-RU" sz="1200" dirty="0"/>
              <a:t>– </a:t>
            </a:r>
            <a:r>
              <a:rPr lang="en-US" sz="1200" dirty="0">
                <a:hlinkClick r:id="rId4"/>
              </a:rPr>
              <a:t>https://pro.culture.ru/uploads/ffce8f135a6bb5349bbe333f9f2ad5f5_w720_h540.jpeg</a:t>
            </a:r>
            <a:r>
              <a:rPr lang="ru-RU" sz="1200" dirty="0"/>
              <a:t> - Грибоедов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3 слайд </a:t>
            </a:r>
            <a:r>
              <a:rPr lang="ru-RU" sz="1200" dirty="0"/>
              <a:t>-  </a:t>
            </a:r>
            <a:r>
              <a:rPr lang="en-US" sz="1200" dirty="0">
                <a:hlinkClick r:id="rId5"/>
              </a:rPr>
              <a:t>https://vgdshi5.ru/wp-content/uploads/2015/02/IMG_5747.jpg</a:t>
            </a:r>
            <a:r>
              <a:rPr lang="ru-RU" sz="1200" dirty="0"/>
              <a:t> - пансион при московском университете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4 слайд - </a:t>
            </a:r>
            <a:r>
              <a:rPr lang="en-US" sz="1200" dirty="0">
                <a:solidFill>
                  <a:srgbClr val="002060"/>
                </a:solidFill>
                <a:hlinkClick r:id="rId6"/>
              </a:rPr>
              <a:t>https://smol-history.ru/uploads/albums/cache/photo_68_view_d9f49c73942c4b5f8abba35be9a8f6ae.jpg</a:t>
            </a:r>
            <a:r>
              <a:rPr lang="ru-RU" sz="1200" dirty="0">
                <a:solidFill>
                  <a:srgbClr val="002060"/>
                </a:solidFill>
              </a:rPr>
              <a:t> - Грибоедов </a:t>
            </a:r>
            <a:endParaRPr lang="ru-RU" sz="1200" dirty="0"/>
          </a:p>
          <a:p>
            <a:r>
              <a:rPr lang="ru-RU" sz="1200" dirty="0"/>
              <a:t>по окончании университета</a:t>
            </a:r>
          </a:p>
          <a:p>
            <a:r>
              <a:rPr lang="en-US" sz="1200" dirty="0">
                <a:hlinkClick r:id="rId7"/>
              </a:rPr>
              <a:t>https://zansin.ru/wp-content/uploads/griboedov-aleksandr-sergeevich-biografiya-lichnaya-zhizn-semya-zhena-interesnye-fakty2.jpg</a:t>
            </a:r>
            <a:r>
              <a:rPr lang="ru-RU" sz="1200" dirty="0"/>
              <a:t> - Грибоедов студент</a:t>
            </a:r>
          </a:p>
          <a:p>
            <a:r>
              <a:rPr lang="en-US" sz="1200" dirty="0">
                <a:hlinkClick r:id="rId8"/>
              </a:rPr>
              <a:t>https://pbs.twimg.com/media/CUabE4EWsAA9WVu.jpg:large</a:t>
            </a:r>
            <a:r>
              <a:rPr lang="ru-RU" sz="1200" dirty="0"/>
              <a:t> – московский университет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5 слайд </a:t>
            </a:r>
            <a:r>
              <a:rPr lang="ru-RU" sz="1200" dirty="0"/>
              <a:t>- </a:t>
            </a:r>
            <a:r>
              <a:rPr lang="en-US" sz="1200" dirty="0">
                <a:hlinkClick r:id="rId9"/>
              </a:rPr>
              <a:t>https://cloud.prezentacii.org/19/09/162040/images/screen9.jpg</a:t>
            </a:r>
            <a:r>
              <a:rPr lang="ru-RU" sz="1200" dirty="0"/>
              <a:t> - рукописи коллаж</a:t>
            </a:r>
            <a:br>
              <a:rPr lang="ru-RU" sz="1200" dirty="0"/>
            </a:br>
            <a:r>
              <a:rPr lang="en-US" sz="1200" dirty="0">
                <a:hlinkClick r:id="rId10"/>
              </a:rPr>
              <a:t>https://cdn.nur.kz/images/560/74d364814472e51b.webp</a:t>
            </a:r>
            <a:r>
              <a:rPr lang="ru-RU" sz="1200" dirty="0"/>
              <a:t> - Грибоедов в юности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6 слайд - </a:t>
            </a:r>
            <a:r>
              <a:rPr lang="en-US" sz="1200" dirty="0">
                <a:hlinkClick r:id="rId11"/>
              </a:rPr>
              <a:t>https://avatars.mds.yandex.net/get-zen_doc/1107063/pub_5c5a62d983edb900ad7e9949_5c5a62fcc5cb2900aeb82bc6/scale_1200</a:t>
            </a:r>
            <a:r>
              <a:rPr lang="ru-RU" sz="1200" dirty="0"/>
              <a:t> - на службе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7 слайд </a:t>
            </a:r>
            <a:r>
              <a:rPr lang="ru-RU" sz="1200" dirty="0"/>
              <a:t>- </a:t>
            </a:r>
            <a:r>
              <a:rPr lang="en-US" sz="1200" dirty="0">
                <a:hlinkClick r:id="rId12"/>
              </a:rPr>
              <a:t>http://bre.mkrf.ru/media/2016/10/27/1235218455/24630.jpg</a:t>
            </a:r>
            <a:r>
              <a:rPr lang="ru-RU" sz="1200" dirty="0"/>
              <a:t> - здание бывшей коллегии иностранных дел</a:t>
            </a:r>
          </a:p>
          <a:p>
            <a:r>
              <a:rPr lang="en-US" sz="1200" dirty="0">
                <a:hlinkClick r:id="rId13"/>
              </a:rPr>
              <a:t>http://900igr.net/up/datas/250043/008.jpg</a:t>
            </a:r>
            <a:r>
              <a:rPr lang="ru-RU" sz="1200" dirty="0"/>
              <a:t> - Грибоедов и Пушкин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8 слайд </a:t>
            </a:r>
            <a:r>
              <a:rPr lang="ru-RU" sz="1200" dirty="0"/>
              <a:t>- </a:t>
            </a:r>
            <a:r>
              <a:rPr lang="en-US" sz="1200" dirty="0">
                <a:hlinkClick r:id="rId14"/>
              </a:rPr>
              <a:t>https://pbs.twimg.com/media/Dm4lYDYW0AAZ1Xu.jpg</a:t>
            </a:r>
            <a:r>
              <a:rPr lang="ru-RU" sz="1200" dirty="0"/>
              <a:t> - Александрийский театр</a:t>
            </a:r>
          </a:p>
          <a:p>
            <a:r>
              <a:rPr lang="en-US" sz="1200" dirty="0">
                <a:hlinkClick r:id="rId15"/>
              </a:rPr>
              <a:t>https://cs9.pikabu.ru/post_img/2020/09/16/7/og_og_1600256335213220680.jpg</a:t>
            </a:r>
            <a:r>
              <a:rPr lang="ru-RU" sz="1200" dirty="0"/>
              <a:t> - зрительный зал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9 слайд </a:t>
            </a:r>
            <a:r>
              <a:rPr lang="ru-RU" sz="1200" dirty="0"/>
              <a:t>-</a:t>
            </a:r>
            <a:r>
              <a:rPr lang="en-US" sz="1200" dirty="0">
                <a:hlinkClick r:id="rId16"/>
              </a:rPr>
              <a:t> https://pbs.twimg.com/media/C2LmBUzXgAEimoI.jpg</a:t>
            </a:r>
            <a:r>
              <a:rPr lang="ru-RU" sz="1200" dirty="0"/>
              <a:t> - Грибоедов</a:t>
            </a:r>
          </a:p>
          <a:p>
            <a:r>
              <a:rPr lang="en-US" sz="1200" dirty="0">
                <a:hlinkClick r:id="rId17"/>
              </a:rPr>
              <a:t>https://avatars.mds.yandex.net/get-zen_doc/1781308/pub_5c8a0d0fd7bf8500b3ecfe29_5c8a0d17f836be00b4fbe8a6/scale_1200</a:t>
            </a:r>
            <a:r>
              <a:rPr lang="ru-RU" sz="1200" dirty="0"/>
              <a:t> - столкновения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10 слайд </a:t>
            </a:r>
            <a:r>
              <a:rPr lang="ru-RU" sz="1200" dirty="0"/>
              <a:t>- </a:t>
            </a:r>
            <a:r>
              <a:rPr lang="en-US" sz="1200" dirty="0">
                <a:hlinkClick r:id="rId18"/>
              </a:rPr>
              <a:t>https://pastvu.com/_p/a/c/4/7/c47qqcw99mwkdjrmsx.jpg</a:t>
            </a:r>
            <a:r>
              <a:rPr lang="ru-RU" sz="1200" dirty="0"/>
              <a:t> - панорама Тифлиса</a:t>
            </a:r>
          </a:p>
          <a:p>
            <a:r>
              <a:rPr lang="en-US" sz="1200" dirty="0">
                <a:hlinkClick r:id="rId19"/>
              </a:rPr>
              <a:t>https://upload.wikimedia.org/wikipedia/commons/7/7a/Marino_pict40.jpg</a:t>
            </a:r>
            <a:r>
              <a:rPr lang="ru-RU" sz="1200" dirty="0">
                <a:hlinkClick r:id="rId19"/>
              </a:rPr>
              <a:t>- А.П</a:t>
            </a:r>
            <a:r>
              <a:rPr lang="ru-RU" sz="1200" dirty="0"/>
              <a:t>. Ермолов</a:t>
            </a:r>
          </a:p>
          <a:p>
            <a:r>
              <a:rPr lang="en-US" sz="1200" dirty="0">
                <a:hlinkClick r:id="rId20"/>
              </a:rPr>
              <a:t>https://img01litfund.ru/images/lots/1/028-01-249-C8316259.jpg</a:t>
            </a:r>
            <a:r>
              <a:rPr lang="ru-RU" sz="1200" dirty="0"/>
              <a:t> - черновик «Горе от ума»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11 слайд </a:t>
            </a:r>
            <a:r>
              <a:rPr lang="ru-RU" sz="1200" dirty="0"/>
              <a:t>- </a:t>
            </a:r>
            <a:r>
              <a:rPr lang="en-US" sz="1200" dirty="0">
                <a:hlinkClick r:id="rId21"/>
              </a:rPr>
              <a:t>https://mtdata.ru/u20/photoD284/20913562746-0/original.jpg</a:t>
            </a:r>
            <a:r>
              <a:rPr lang="ru-RU" sz="1200" dirty="0"/>
              <a:t> - русско-кавказская война</a:t>
            </a:r>
          </a:p>
          <a:p>
            <a:r>
              <a:rPr lang="en-US" sz="1200" dirty="0">
                <a:hlinkClick r:id="rId22"/>
              </a:rPr>
              <a:t>https://gazetaingush.ru/sites/default/files/styles/juicebox_small/public/pubs/kultura/2021/03/ycuycuyyucuyu_0.jpg?itok=K-7Szr8O</a:t>
            </a:r>
            <a:r>
              <a:rPr lang="ru-RU" sz="1200" dirty="0"/>
              <a:t> – горцы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12 слайд - </a:t>
            </a:r>
            <a:r>
              <a:rPr lang="en-US" sz="1200" dirty="0">
                <a:hlinkClick r:id="rId23"/>
              </a:rPr>
              <a:t>http://900igr.net/up/datai/83111/0008-011-.jpg</a:t>
            </a:r>
            <a:r>
              <a:rPr lang="ru-RU" sz="1200" dirty="0"/>
              <a:t> - рукописи «Горе от ума»</a:t>
            </a:r>
          </a:p>
          <a:p>
            <a:r>
              <a:rPr lang="en-US" sz="1200" dirty="0">
                <a:hlinkClick r:id="rId24"/>
              </a:rPr>
              <a:t>https://rus-towns.ru/wp-content/gallery/stati/spb-anichkov-most-1850.jpg</a:t>
            </a:r>
            <a:r>
              <a:rPr lang="ru-RU" sz="1200" dirty="0"/>
              <a:t> - Петербург 19 век Невский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13 слайд </a:t>
            </a:r>
            <a:r>
              <a:rPr lang="ru-RU" sz="1200" dirty="0"/>
              <a:t>- </a:t>
            </a:r>
            <a:r>
              <a:rPr lang="en-US" sz="1200" dirty="0">
                <a:hlinkClick r:id="rId25"/>
              </a:rPr>
              <a:t>https://briefly.ru/static/cache/illustrations/1200/214.jpeg?1599132730</a:t>
            </a:r>
            <a:r>
              <a:rPr lang="ru-RU" sz="1200" dirty="0"/>
              <a:t> – Чацкий в </a:t>
            </a:r>
            <a:r>
              <a:rPr lang="ru-RU" sz="1200" dirty="0" err="1"/>
              <a:t>фамусовском</a:t>
            </a:r>
            <a:r>
              <a:rPr lang="ru-RU" sz="1200" dirty="0"/>
              <a:t> обществе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14 слайд </a:t>
            </a:r>
            <a:r>
              <a:rPr lang="ru-RU" sz="1200" dirty="0"/>
              <a:t>-</a:t>
            </a:r>
            <a:r>
              <a:rPr lang="en-US" sz="1200" dirty="0">
                <a:hlinkClick r:id="rId26"/>
              </a:rPr>
              <a:t>https://pp.userapi.com/c636721/v636721585/e0a7/Sk8LBM8IBZM.jpg</a:t>
            </a:r>
            <a:r>
              <a:rPr lang="ru-RU" sz="1200" dirty="0"/>
              <a:t> - бал</a:t>
            </a:r>
          </a:p>
          <a:p>
            <a:r>
              <a:rPr lang="en-US" sz="1200" dirty="0">
                <a:hlinkClick r:id="rId27"/>
              </a:rPr>
              <a:t>https://sun9-36.userapi.com/impg/PM8Fylufuc8nusvtCzR5FVv7dYNiMYzkvlSB0g/k74MANqnptM.jpg?size=604x211&amp;quality=96&amp;sign=7beaaa08602be894faa2c05f651e0982&amp;type=album</a:t>
            </a:r>
            <a:r>
              <a:rPr lang="ru-RU" sz="1200" dirty="0"/>
              <a:t> – Грибоедов и Кюхельбекер Коллаж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15 слайд - </a:t>
            </a:r>
            <a:r>
              <a:rPr lang="en-US" sz="1200" dirty="0">
                <a:solidFill>
                  <a:srgbClr val="002060"/>
                </a:solidFill>
                <a:hlinkClick r:id="rId28"/>
              </a:rPr>
              <a:t>http://uchcom7.botik.ru/archive/a/cdclub_plus/e/r/ee/avanta/990110.JPG</a:t>
            </a:r>
            <a:r>
              <a:rPr lang="ru-RU" sz="1200" dirty="0">
                <a:solidFill>
                  <a:srgbClr val="002060"/>
                </a:solidFill>
              </a:rPr>
              <a:t> - петербургский литературный салон</a:t>
            </a:r>
          </a:p>
          <a:p>
            <a:r>
              <a:rPr lang="en-US" sz="1200" dirty="0">
                <a:solidFill>
                  <a:srgbClr val="002060"/>
                </a:solidFill>
                <a:hlinkClick r:id="rId29"/>
              </a:rPr>
              <a:t>https://img02litfund.ru/images/lots/120/120-009-3248-17-V8301754.jpg</a:t>
            </a:r>
            <a:r>
              <a:rPr lang="ru-RU" sz="1200" dirty="0">
                <a:solidFill>
                  <a:srgbClr val="002060"/>
                </a:solidFill>
              </a:rPr>
              <a:t> - Горе от ума 1833 год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16 слайд </a:t>
            </a:r>
            <a:r>
              <a:rPr lang="ru-RU" sz="1200" dirty="0">
                <a:solidFill>
                  <a:srgbClr val="002060"/>
                </a:solidFill>
              </a:rPr>
              <a:t>- </a:t>
            </a:r>
            <a:r>
              <a:rPr lang="en-US" sz="1200" dirty="0">
                <a:solidFill>
                  <a:srgbClr val="002060"/>
                </a:solidFill>
                <a:hlinkClick r:id="rId30"/>
              </a:rPr>
              <a:t>https://static.auction.ru/offer_images/2018/03/31/07/big/Y/yWqS2zJqUXN/n_n_ge_a_s_pushkin_v_sele_mikhajlovskom.jpg</a:t>
            </a:r>
            <a:r>
              <a:rPr lang="ru-RU" sz="1200" dirty="0">
                <a:solidFill>
                  <a:srgbClr val="002060"/>
                </a:solidFill>
              </a:rPr>
              <a:t> - Пушкин и </a:t>
            </a:r>
            <a:r>
              <a:rPr lang="ru-RU" sz="1200" dirty="0" err="1">
                <a:solidFill>
                  <a:srgbClr val="002060"/>
                </a:solidFill>
              </a:rPr>
              <a:t>Пущин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200" b="1" dirty="0">
                <a:solidFill>
                  <a:srgbClr val="002060"/>
                </a:solidFill>
              </a:rPr>
              <a:t>17 слайд </a:t>
            </a:r>
            <a:r>
              <a:rPr lang="ru-RU" sz="1200" dirty="0">
                <a:solidFill>
                  <a:srgbClr val="002060"/>
                </a:solidFill>
              </a:rPr>
              <a:t>- </a:t>
            </a:r>
            <a:r>
              <a:rPr lang="en-US" sz="1200" dirty="0">
                <a:solidFill>
                  <a:srgbClr val="002060"/>
                </a:solidFill>
                <a:hlinkClick r:id="rId31"/>
              </a:rPr>
              <a:t>https://a4format.ru/photos/4218d0c1.jpg</a:t>
            </a:r>
            <a:r>
              <a:rPr lang="ru-RU" sz="1200" dirty="0">
                <a:solidFill>
                  <a:srgbClr val="002060"/>
                </a:solidFill>
              </a:rPr>
              <a:t> - постановки на сцене в 19 веке «Горе от ума»</a:t>
            </a:r>
          </a:p>
          <a:p>
            <a:r>
              <a:rPr lang="en-US" sz="1200" dirty="0">
                <a:hlinkClick r:id="rId32"/>
              </a:rPr>
              <a:t>https://rcdn1-6.olnl.net/r580x-/1/1/6ca0609d/e596faf5/9343887a/f5015cfc.png</a:t>
            </a:r>
            <a:r>
              <a:rPr lang="ru-RU" sz="1200" dirty="0"/>
              <a:t> - сцена из спектакля «Горе от ума»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7038868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0785B8-3A7A-44E4-A7E9-A09B0EEBE8B0}"/>
              </a:ext>
            </a:extLst>
          </p:cNvPr>
          <p:cNvSpPr txBox="1"/>
          <p:nvPr/>
        </p:nvSpPr>
        <p:spPr>
          <a:xfrm>
            <a:off x="4722471" y="180459"/>
            <a:ext cx="2002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Интернет ресурсы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7EC2FB-37FB-4538-8AB0-BC039F2D34E3}"/>
              </a:ext>
            </a:extLst>
          </p:cNvPr>
          <p:cNvSpPr txBox="1"/>
          <p:nvPr/>
        </p:nvSpPr>
        <p:spPr>
          <a:xfrm>
            <a:off x="180622" y="549792"/>
            <a:ext cx="11864622" cy="5447645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</a:rPr>
              <a:t>18 слайд </a:t>
            </a:r>
            <a:r>
              <a:rPr lang="ru-RU" sz="1200" dirty="0"/>
              <a:t>- </a:t>
            </a:r>
            <a:r>
              <a:rPr lang="en-US" sz="1200" dirty="0">
                <a:hlinkClick r:id="rId3"/>
              </a:rPr>
              <a:t>https://kassa.rambler.ru/s/StaticContent/P/Aimg/2005/27/200527171051017.jpg</a:t>
            </a:r>
            <a:r>
              <a:rPr lang="ru-RU" sz="1200" dirty="0"/>
              <a:t> - фильм-спектакль</a:t>
            </a:r>
          </a:p>
          <a:p>
            <a:r>
              <a:rPr lang="en-US" sz="1200" dirty="0">
                <a:hlinkClick r:id="rId4"/>
              </a:rPr>
              <a:t>http://vnikitskom.ru/wp-content/uploads/64-317-2369-3-FA039155.jpg</a:t>
            </a:r>
            <a:r>
              <a:rPr lang="ru-RU" sz="1200" dirty="0"/>
              <a:t> - реклама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19 слайд </a:t>
            </a:r>
            <a:r>
              <a:rPr lang="ru-RU" sz="1200" dirty="0"/>
              <a:t>- </a:t>
            </a:r>
            <a:r>
              <a:rPr lang="en-US" sz="1200" dirty="0">
                <a:hlinkClick r:id="rId5"/>
              </a:rPr>
              <a:t>https://www.etoretro.ru/data/media/24/15890241527cb.jpg</a:t>
            </a:r>
            <a:r>
              <a:rPr lang="ru-RU" sz="1200" dirty="0"/>
              <a:t> - </a:t>
            </a:r>
            <a:r>
              <a:rPr lang="ru-RU" sz="1200" dirty="0" err="1"/>
              <a:t>Киево</a:t>
            </a:r>
            <a:r>
              <a:rPr lang="ru-RU" sz="1200" dirty="0"/>
              <a:t> - Печерская лавра</a:t>
            </a:r>
          </a:p>
          <a:p>
            <a:r>
              <a:rPr lang="en-US" sz="1200" dirty="0">
                <a:hlinkClick r:id="rId6"/>
              </a:rPr>
              <a:t>https://img-fotki.yandex.ru/get/906518/199368979.11e/0_22505a_7ed440e5_XXXL.jpg</a:t>
            </a:r>
            <a:r>
              <a:rPr lang="ru-RU" sz="1200" dirty="0">
                <a:hlinkClick r:id="rId6"/>
              </a:rPr>
              <a:t> - С.П</a:t>
            </a:r>
            <a:r>
              <a:rPr lang="ru-RU" sz="1200" dirty="0"/>
              <a:t>. Трубецкой</a:t>
            </a:r>
          </a:p>
          <a:p>
            <a:r>
              <a:rPr lang="en-US" sz="1200" dirty="0">
                <a:hlinkClick r:id="rId7"/>
              </a:rPr>
              <a:t>https://img-fotki.yandex.ru/get/1338015/199368979.177/0_26dd9c_5b25effc_XXL.jpg</a:t>
            </a:r>
            <a:r>
              <a:rPr lang="ru-RU" sz="1200" dirty="0">
                <a:hlinkClick r:id="rId7"/>
              </a:rPr>
              <a:t> - А.З</a:t>
            </a:r>
            <a:r>
              <a:rPr lang="ru-RU" sz="1200" dirty="0"/>
              <a:t>. Муравьев</a:t>
            </a:r>
          </a:p>
          <a:p>
            <a:r>
              <a:rPr lang="en-US" sz="1200" dirty="0">
                <a:hlinkClick r:id="rId8"/>
              </a:rPr>
              <a:t>https://sibkazak.ru/wp-content/uploads/2019/06/ee43c35a4af937ee0eec0aeac8c8795f.jpg</a:t>
            </a:r>
            <a:r>
              <a:rPr lang="ru-RU" sz="1200" dirty="0">
                <a:hlinkClick r:id="rId8"/>
              </a:rPr>
              <a:t> - </a:t>
            </a:r>
            <a:r>
              <a:rPr lang="ru-RU" sz="1200" dirty="0" err="1">
                <a:hlinkClick r:id="rId8"/>
              </a:rPr>
              <a:t>М.Бестужев</a:t>
            </a:r>
            <a:r>
              <a:rPr lang="ru-RU" sz="1200" dirty="0"/>
              <a:t> – Рюмин</a:t>
            </a:r>
          </a:p>
          <a:p>
            <a:r>
              <a:rPr lang="en-US" sz="1200" dirty="0">
                <a:hlinkClick r:id="rId9"/>
              </a:rPr>
              <a:t>https://static.wixstatic.com/media/628a56_a9804c9890114270931639457922fc8c~mv2.jpg/v1/fill/w_945,h_800,al_c,q_90/628a56_a9804c9890114270931639457922fc8c~mv2.jpg</a:t>
            </a:r>
            <a:r>
              <a:rPr lang="ru-RU" sz="1200" dirty="0"/>
              <a:t> - встречи в Киеве с декабристами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20 слайд </a:t>
            </a:r>
            <a:r>
              <a:rPr lang="ru-RU" sz="1200" dirty="0"/>
              <a:t>– </a:t>
            </a:r>
            <a:r>
              <a:rPr lang="en-US" sz="1200" dirty="0">
                <a:hlinkClick r:id="rId10"/>
              </a:rPr>
              <a:t>http://www.evpatori.ru/wp-content/uploads/2012/02/</a:t>
            </a:r>
            <a:r>
              <a:rPr lang="ru-RU" sz="1200" dirty="0" err="1">
                <a:hlinkClick r:id="rId10"/>
              </a:rPr>
              <a:t>феодосия</a:t>
            </a:r>
            <a:r>
              <a:rPr lang="ru-RU" sz="1200" dirty="0">
                <a:hlinkClick r:id="rId10"/>
              </a:rPr>
              <a:t>-вид.</a:t>
            </a:r>
            <a:r>
              <a:rPr lang="en-US" sz="1200" dirty="0">
                <a:hlinkClick r:id="rId10"/>
              </a:rPr>
              <a:t>jpg</a:t>
            </a:r>
            <a:r>
              <a:rPr lang="ru-RU" sz="1200" dirty="0"/>
              <a:t> - панорама Судака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21 слайд </a:t>
            </a:r>
            <a:r>
              <a:rPr lang="ru-RU" sz="1200" dirty="0"/>
              <a:t>- </a:t>
            </a:r>
            <a:r>
              <a:rPr lang="en-US" sz="1200" dirty="0">
                <a:hlinkClick r:id="rId11"/>
              </a:rPr>
              <a:t>http://www.livekavkaz.ru/uploads/posts/2019-01/1548014798_26567.jpg</a:t>
            </a:r>
            <a:r>
              <a:rPr lang="ru-RU" sz="1200" dirty="0"/>
              <a:t> - северный Кавказ</a:t>
            </a:r>
          </a:p>
          <a:p>
            <a:r>
              <a:rPr lang="en-US" sz="1200" dirty="0">
                <a:hlinkClick r:id="rId12"/>
              </a:rPr>
              <a:t>https://ds02.infourok.ru/uploads/ex/0147/000865b6-60b55390/hello_html_7f419615.jpg</a:t>
            </a:r>
            <a:r>
              <a:rPr lang="ru-RU" sz="1200" dirty="0"/>
              <a:t> - песенное творчество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22 слайд </a:t>
            </a:r>
            <a:r>
              <a:rPr lang="ru-RU" sz="1200" dirty="0"/>
              <a:t>- </a:t>
            </a:r>
            <a:r>
              <a:rPr lang="en-US" sz="1200" dirty="0">
                <a:hlinkClick r:id="rId13"/>
              </a:rPr>
              <a:t>https://2.bp.blogspot.com/-m8ySuj7Qfvw/Uj_EtqmUuYI/AAAAAAAABy8/4FMr3MO4RjM/s1600/h215b.jpg</a:t>
            </a:r>
            <a:r>
              <a:rPr lang="ru-RU" sz="1200" dirty="0"/>
              <a:t>  – восстание декабристов 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23 слайд </a:t>
            </a:r>
            <a:r>
              <a:rPr lang="ru-RU" sz="1200" dirty="0"/>
              <a:t>- </a:t>
            </a:r>
            <a:r>
              <a:rPr lang="en-US" sz="1200" dirty="0">
                <a:hlinkClick r:id="rId14"/>
              </a:rPr>
              <a:t>https://ds04.infourok.ru/uploads/ex/0af5/0010acc4-e9ebe9b3/img18.jpg</a:t>
            </a:r>
            <a:r>
              <a:rPr lang="ru-RU" sz="1200" dirty="0"/>
              <a:t> - арест декабриста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24 слайд </a:t>
            </a:r>
            <a:r>
              <a:rPr lang="ru-RU" sz="1200" dirty="0"/>
              <a:t>- </a:t>
            </a:r>
            <a:r>
              <a:rPr lang="en-US" sz="1200" dirty="0">
                <a:hlinkClick r:id="rId15"/>
              </a:rPr>
              <a:t>https://archeonews.ru/wp-content/uploads/2021/04/1280px-kartsina_-dopyt_dzekabrystau-.jpg</a:t>
            </a:r>
            <a:r>
              <a:rPr lang="ru-RU" sz="1200" dirty="0"/>
              <a:t> - допрос декабриста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25 слайд </a:t>
            </a:r>
            <a:r>
              <a:rPr lang="ru-RU" sz="1200" dirty="0">
                <a:solidFill>
                  <a:srgbClr val="002060"/>
                </a:solidFill>
              </a:rPr>
              <a:t>-</a:t>
            </a:r>
            <a:r>
              <a:rPr lang="ru-RU" sz="1200" b="1" dirty="0">
                <a:solidFill>
                  <a:srgbClr val="002060"/>
                </a:solidFill>
              </a:rPr>
              <a:t> </a:t>
            </a:r>
            <a:r>
              <a:rPr lang="en-US" sz="1200" dirty="0">
                <a:solidFill>
                  <a:srgbClr val="002060"/>
                </a:solidFill>
                <a:hlinkClick r:id="rId16"/>
              </a:rPr>
              <a:t>https://am.politsturm.com/wp-content/uploads/sites/6/2020/09/Capture_of_Erivan_Fortress_by_Russia_1827_by_Franz_Roubaud.jpg</a:t>
            </a:r>
            <a:r>
              <a:rPr lang="ru-RU" sz="1200" dirty="0">
                <a:solidFill>
                  <a:srgbClr val="002060"/>
                </a:solidFill>
              </a:rPr>
              <a:t> - взятие крепости Эривани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26 слайд </a:t>
            </a:r>
            <a:r>
              <a:rPr lang="ru-RU" sz="1200" dirty="0">
                <a:solidFill>
                  <a:srgbClr val="002060"/>
                </a:solidFill>
              </a:rPr>
              <a:t>- </a:t>
            </a:r>
            <a:r>
              <a:rPr lang="en-US" sz="1200" dirty="0">
                <a:solidFill>
                  <a:srgbClr val="002060"/>
                </a:solidFill>
                <a:hlinkClick r:id="rId17"/>
              </a:rPr>
              <a:t>http://rewizor.ru/files/171397ta4m.jpg</a:t>
            </a:r>
            <a:r>
              <a:rPr lang="ru-RU" sz="1200" dirty="0">
                <a:solidFill>
                  <a:srgbClr val="002060"/>
                </a:solidFill>
              </a:rPr>
              <a:t> - 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27 слайд </a:t>
            </a:r>
            <a:r>
              <a:rPr lang="ru-RU" sz="1200" dirty="0">
                <a:solidFill>
                  <a:srgbClr val="002060"/>
                </a:solidFill>
              </a:rPr>
              <a:t>- </a:t>
            </a:r>
            <a:r>
              <a:rPr lang="en-US" sz="1200" dirty="0">
                <a:solidFill>
                  <a:srgbClr val="002060"/>
                </a:solidFill>
                <a:hlinkClick r:id="rId18"/>
              </a:rPr>
              <a:t>https://fsd.multiurok.ru/html/2019/03/05/s_5c7eaf3c82e86/1106786_11.jpeg</a:t>
            </a:r>
            <a:r>
              <a:rPr lang="ru-RU" sz="1200" dirty="0">
                <a:solidFill>
                  <a:srgbClr val="002060"/>
                </a:solidFill>
              </a:rPr>
              <a:t> - Черная роза Тифлиса</a:t>
            </a:r>
          </a:p>
          <a:p>
            <a:r>
              <a:rPr lang="en-US" sz="1200" dirty="0">
                <a:solidFill>
                  <a:srgbClr val="002060"/>
                </a:solidFill>
                <a:hlinkClick r:id="rId19"/>
              </a:rPr>
              <a:t>https://avatars.mds.yandex.net/get-zen_doc/3668119/pub_5effa5abea6103536dcfd2f8_5effa7254f1a9007dd25ef3c/scale_1200</a:t>
            </a:r>
            <a:r>
              <a:rPr lang="ru-RU" sz="1200" dirty="0">
                <a:solidFill>
                  <a:srgbClr val="002060"/>
                </a:solidFill>
              </a:rPr>
              <a:t>– Нина Чавчавадзе и Грибоедов 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28 слайд </a:t>
            </a:r>
            <a:r>
              <a:rPr lang="ru-RU" sz="1200" dirty="0">
                <a:solidFill>
                  <a:srgbClr val="002060"/>
                </a:solidFill>
              </a:rPr>
              <a:t>- </a:t>
            </a:r>
            <a:r>
              <a:rPr lang="en-US" sz="1200" dirty="0">
                <a:solidFill>
                  <a:srgbClr val="002060"/>
                </a:solidFill>
                <a:hlinkClick r:id="rId20"/>
              </a:rPr>
              <a:t>http://russkievesti.ru/assets/images/resources/10774/ubijstvo-posla-200-let-nazad.-kak-aleksandra-griboedova-rasterzali-islamistyi-01.jpg</a:t>
            </a:r>
            <a:r>
              <a:rPr lang="ru-RU" sz="1200" dirty="0">
                <a:solidFill>
                  <a:srgbClr val="002060"/>
                </a:solidFill>
              </a:rPr>
              <a:t> - встреча с наследником персидского престола</a:t>
            </a:r>
          </a:p>
          <a:p>
            <a:r>
              <a:rPr lang="en-US" sz="1200" dirty="0">
                <a:solidFill>
                  <a:srgbClr val="002060"/>
                </a:solidFill>
                <a:hlinkClick r:id="rId21"/>
              </a:rPr>
              <a:t>https://pbs.twimg.com/media/DzImuKMX4AAcWoY.jpg:large</a:t>
            </a:r>
            <a:r>
              <a:rPr lang="ru-RU" sz="1200" dirty="0">
                <a:solidFill>
                  <a:srgbClr val="002060"/>
                </a:solidFill>
              </a:rPr>
              <a:t> – Грибоедов в Персии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29 слайд </a:t>
            </a:r>
            <a:r>
              <a:rPr lang="ru-RU" sz="1200" dirty="0">
                <a:solidFill>
                  <a:srgbClr val="002060"/>
                </a:solidFill>
              </a:rPr>
              <a:t>- </a:t>
            </a:r>
            <a:r>
              <a:rPr lang="en-US" sz="1200" dirty="0">
                <a:hlinkClick r:id="rId22"/>
              </a:rPr>
              <a:t>https://pbs.twimg.com/media/Et4ikiYXIAE1O1H.jpg</a:t>
            </a:r>
            <a:r>
              <a:rPr lang="ru-RU" sz="1200" dirty="0"/>
              <a:t> - разгром посольства. коллаж</a:t>
            </a:r>
          </a:p>
          <a:p>
            <a:r>
              <a:rPr lang="en-US" sz="1200" dirty="0">
                <a:hlinkClick r:id="rId23"/>
              </a:rPr>
              <a:t>https://polzam.ru/images/history/229/3/5/3.05.2_</a:t>
            </a:r>
            <a:r>
              <a:rPr lang="ru-RU" sz="1200" dirty="0" err="1">
                <a:hlinkClick r:id="rId23"/>
              </a:rPr>
              <a:t>Александр_Грибоедов_в_Тегеране</a:t>
            </a:r>
            <a:r>
              <a:rPr lang="ru-RU" sz="1200" dirty="0">
                <a:hlinkClick r:id="rId23"/>
              </a:rPr>
              <a:t>.</a:t>
            </a:r>
            <a:r>
              <a:rPr lang="en-US" sz="1200" dirty="0">
                <a:hlinkClick r:id="rId23"/>
              </a:rPr>
              <a:t>jpg</a:t>
            </a:r>
            <a:r>
              <a:rPr lang="ru-RU" sz="1200" dirty="0"/>
              <a:t>  - резня в посольстве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200" b="1" dirty="0">
                <a:solidFill>
                  <a:srgbClr val="002060"/>
                </a:solidFill>
              </a:rPr>
              <a:t>30 слайд </a:t>
            </a:r>
            <a:r>
              <a:rPr lang="ru-RU" sz="1200" dirty="0">
                <a:solidFill>
                  <a:srgbClr val="002060"/>
                </a:solidFill>
              </a:rPr>
              <a:t>- </a:t>
            </a:r>
            <a:r>
              <a:rPr lang="en-US" sz="1200" dirty="0">
                <a:hlinkClick r:id="rId24"/>
              </a:rPr>
              <a:t>https://avatars.mds.yandex.net/get-zen_doc/3445317/pub_6023d2f2d6ee573249a3df48_6023d3f9ff10a0463738d340/scale_1200</a:t>
            </a:r>
            <a:r>
              <a:rPr lang="ru-RU" sz="1200" dirty="0"/>
              <a:t> - встреча Пушкина с Грибоедом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31 слайд </a:t>
            </a:r>
            <a:r>
              <a:rPr lang="ru-RU" sz="1200" dirty="0">
                <a:solidFill>
                  <a:srgbClr val="002060"/>
                </a:solidFill>
              </a:rPr>
              <a:t>- </a:t>
            </a:r>
            <a:r>
              <a:rPr lang="en-US" sz="1200" dirty="0">
                <a:solidFill>
                  <a:srgbClr val="002060"/>
                </a:solidFill>
                <a:hlinkClick r:id="rId25"/>
              </a:rPr>
              <a:t>https://cdn2.img.sputnik-georgia.com/images/24428/40/244284007.jpg</a:t>
            </a:r>
            <a:r>
              <a:rPr lang="ru-RU" sz="1200" dirty="0">
                <a:solidFill>
                  <a:srgbClr val="002060"/>
                </a:solidFill>
              </a:rPr>
              <a:t> - склеп</a:t>
            </a:r>
          </a:p>
          <a:p>
            <a:r>
              <a:rPr lang="en-US" sz="1200" dirty="0">
                <a:solidFill>
                  <a:srgbClr val="002060"/>
                </a:solidFill>
                <a:hlinkClick r:id="rId26"/>
              </a:rPr>
              <a:t>https://forum.awd.ru/gallery/images/upload/e47/b23/e47b23aa6c55e89223e5399da74cf902.jpg</a:t>
            </a:r>
            <a:r>
              <a:rPr lang="ru-RU" sz="1200" dirty="0">
                <a:solidFill>
                  <a:srgbClr val="002060"/>
                </a:solidFill>
              </a:rPr>
              <a:t> - захоронения Грибоедова и Нины Чавчавадзе</a:t>
            </a:r>
          </a:p>
          <a:p>
            <a:r>
              <a:rPr lang="en-US" sz="1200" dirty="0">
                <a:solidFill>
                  <a:srgbClr val="002060"/>
                </a:solidFill>
                <a:hlinkClick r:id="rId27"/>
              </a:rPr>
              <a:t>https://aeslib.ru/wp-content/uploads/2016/09/125069552_RRyoRR1.jpg</a:t>
            </a:r>
            <a:r>
              <a:rPr lang="ru-RU" sz="1200" dirty="0">
                <a:solidFill>
                  <a:srgbClr val="002060"/>
                </a:solidFill>
              </a:rPr>
              <a:t> - плачущая дева </a:t>
            </a:r>
          </a:p>
          <a:p>
            <a:r>
              <a:rPr lang="ru-RU" sz="1200" b="1" dirty="0">
                <a:solidFill>
                  <a:srgbClr val="002060"/>
                </a:solidFill>
              </a:rPr>
              <a:t>32 слайд </a:t>
            </a:r>
            <a:r>
              <a:rPr lang="ru-RU" sz="1200" dirty="0">
                <a:solidFill>
                  <a:srgbClr val="002060"/>
                </a:solidFill>
              </a:rPr>
              <a:t>- </a:t>
            </a:r>
            <a:r>
              <a:rPr lang="en-US" sz="1200" dirty="0">
                <a:hlinkClick r:id="rId28"/>
              </a:rPr>
              <a:t>https://avatars.mds.yandex.net/get-snippets_images/403927/20e2d6f427fb61c71b75f7434c7ffbc5/414x310</a:t>
            </a:r>
            <a:r>
              <a:rPr lang="ru-RU" sz="1200" dirty="0"/>
              <a:t> - персидский шах (</a:t>
            </a:r>
            <a:r>
              <a:rPr lang="ru-RU" sz="1200"/>
              <a:t>камень)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987082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214489" y="146756"/>
            <a:ext cx="11808178" cy="1938992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1806 году Грибоедов поступил в Московский университет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ему всего 11 лет!). 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Уже через два года он стал </a:t>
            </a:r>
            <a:r>
              <a:rPr lang="ru-RU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кандидатом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словесных наук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потом еще через два года – </a:t>
            </a:r>
            <a:r>
              <a:rPr lang="ru-RU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кандидатом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права.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До 1812 года изучает математику и словесные науки. Он в </a:t>
            </a:r>
            <a:r>
              <a:rPr lang="ru-RU" sz="2400" b="0" i="0" u="none" strike="noStrike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кор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ru-RU" sz="2400" b="0" i="0" u="none" strike="noStrike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й срок окончил университет, что говорит о его невероятной одаренности. Блестящие способности юноши были очевидны всем 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46" name="Picture 2">
            <a:extLst>
              <a:ext uri="{FF2B5EF4-FFF2-40B4-BE49-F238E27FC236}">
                <a16:creationId xmlns:a16="http://schemas.microsoft.com/office/drawing/2014/main" id="{9BC8FA76-87C0-4297-A222-672A8F69AA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855926" y="2607789"/>
            <a:ext cx="2166741" cy="40975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5D77C253-700E-41FC-AD79-0B8F3CB9A0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21569" y="2607789"/>
            <a:ext cx="3215923" cy="37021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908D3C-6939-49E7-9748-0E3CCF3D3282}"/>
              </a:ext>
            </a:extLst>
          </p:cNvPr>
          <p:cNvSpPr txBox="1"/>
          <p:nvPr/>
        </p:nvSpPr>
        <p:spPr>
          <a:xfrm>
            <a:off x="6482819" y="6363841"/>
            <a:ext cx="3019545" cy="400110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 Грибоедов - студент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1CD04E12-8A6D-4504-B57B-C143955A38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406" y="2575787"/>
            <a:ext cx="5946757" cy="41295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73380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327465-298A-4C8A-9C17-C231CAA51EDF}"/>
              </a:ext>
            </a:extLst>
          </p:cNvPr>
          <p:cNvSpPr txBox="1"/>
          <p:nvPr/>
        </p:nvSpPr>
        <p:spPr>
          <a:xfrm>
            <a:off x="203200" y="75962"/>
            <a:ext cx="11785600" cy="1938992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студенчес</a:t>
            </a:r>
            <a:r>
              <a:rPr lang="ru-RU" sz="2400" b="0" i="0" u="none" strike="noStrike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 годы будущий писатель начал серьезно увлекаться литературой, принимал участие в литературных сообществах. Первые литературные опыты Александра Сергеевича Грибоедова датируются 1814 годом. Творчество Грибоедова началось с очерка "О кавалерийских резервах", комедии "Молодые супруги"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"Письма из Брест - </a:t>
            </a:r>
            <a:r>
              <a:rPr lang="ru-RU" sz="2400" b="0" i="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Литовска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 издателю".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B198722-A61E-48CA-982E-11AA66DCC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22" y="2269956"/>
            <a:ext cx="5892801" cy="44196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77C38A87-512D-4BEC-AFEA-55526ED13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9952" y="2282177"/>
            <a:ext cx="3305536" cy="44073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8048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203200" y="237559"/>
            <a:ext cx="5587999" cy="6370975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 образование Грибоедову помешала война: в 1812 году Грибоедов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записался добровольцем в Московский гусарский полк. 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находился в резерве в Казанской губернии, затем его перевели в Иркутский гусарский полк. Жил он настоящей гусарской жизнью:  много кутил, озорничал: однажды въехал верхом на лошади на второй этаж,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бал, куда его не пригласили; в другой раз забрался в польский костел во время богослужения и стал играть на органе. Играл он так, что всех восхитил, но в самый благостный момент внезапно перешел на «Камаринскую».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Вплоть до 1816 года писатель находился на военной службе </a:t>
            </a:r>
          </a:p>
        </p:txBody>
      </p:sp>
      <p:pic>
        <p:nvPicPr>
          <p:cNvPr id="35842" name="Picture 2">
            <a:extLst>
              <a:ext uri="{FF2B5EF4-FFF2-40B4-BE49-F238E27FC236}">
                <a16:creationId xmlns:a16="http://schemas.microsoft.com/office/drawing/2014/main" id="{2973A7F4-FE62-4B11-AC36-FD0E263EE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3" y="268603"/>
            <a:ext cx="4952997" cy="63833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13684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77798" y="179590"/>
            <a:ext cx="11836401" cy="2677656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Выйдя в отставку с военной службы Грибоедов идет на гражданскую и в чине губернского секретаря  состоит в Коллегии иностранных дел. В Петербурге у него завязываются знакомства в литературных кругах, артистических, с чиновниками различных ведомств. Сам он участвует в двух масонских ложах. Круг общения Грибоедова в этот период – будущие декабристы (В.Ф. Раевский, С.П. Трубецкой,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И.Д. Якушкин) и другие известные люди того времени (А.С. Пушкин, П.Я. Чаадаев,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П.А. Вяземский, В.Ф. Одоевский) 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D9DF6A7-EE8E-403F-98E2-9622F18DCE8E}"/>
              </a:ext>
            </a:extLst>
          </p:cNvPr>
          <p:cNvGrpSpPr/>
          <p:nvPr/>
        </p:nvGrpSpPr>
        <p:grpSpPr>
          <a:xfrm>
            <a:off x="336548" y="3042781"/>
            <a:ext cx="6313313" cy="3719470"/>
            <a:chOff x="177798" y="2952994"/>
            <a:chExt cx="6332890" cy="3809257"/>
          </a:xfrm>
        </p:grpSpPr>
        <p:pic>
          <p:nvPicPr>
            <p:cNvPr id="36872" name="Picture 8">
              <a:extLst>
                <a:ext uri="{FF2B5EF4-FFF2-40B4-BE49-F238E27FC236}">
                  <a16:creationId xmlns:a16="http://schemas.microsoft.com/office/drawing/2014/main" id="{E9DB265E-B480-4D85-A21D-574459ECBA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798" y="2952994"/>
              <a:ext cx="6332890" cy="3809257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389A411-7075-43FE-9DF1-08CDE79C7A71}"/>
                </a:ext>
              </a:extLst>
            </p:cNvPr>
            <p:cNvSpPr txBox="1"/>
            <p:nvPr/>
          </p:nvSpPr>
          <p:spPr>
            <a:xfrm>
              <a:off x="993423" y="6392919"/>
              <a:ext cx="44687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</a:rPr>
                <a:t>Здание бывшей Коллегии иностранных дел</a:t>
              </a:r>
            </a:p>
          </p:txBody>
        </p:sp>
      </p:grpSp>
      <p:pic>
        <p:nvPicPr>
          <p:cNvPr id="17" name="Picture 4">
            <a:extLst>
              <a:ext uri="{FF2B5EF4-FFF2-40B4-BE49-F238E27FC236}">
                <a16:creationId xmlns:a16="http://schemas.microsoft.com/office/drawing/2014/main" id="{65D3650C-C3EF-45A8-9589-5720683346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86409" y="3012153"/>
            <a:ext cx="4811891" cy="36909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76406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63010" y="179590"/>
            <a:ext cx="11851189" cy="1569660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Драматический театр стал любимейшим развлечением Грибоедова. Его захватывает образ жизни петербургской молодежи, ее веселье в часы дружеских пирушек, влюбленность в обожаемых актрис. Грибоедова часто видят в кругу литераторов и музыкантов. Это были по настоящему счастливые дни в жизни поэта </a:t>
            </a:r>
          </a:p>
        </p:txBody>
      </p:sp>
      <p:pic>
        <p:nvPicPr>
          <p:cNvPr id="69634" name="Picture 2">
            <a:extLst>
              <a:ext uri="{FF2B5EF4-FFF2-40B4-BE49-F238E27FC236}">
                <a16:creationId xmlns:a16="http://schemas.microsoft.com/office/drawing/2014/main" id="{B5C4FF66-969D-4486-BD60-DEA7F99D68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9803" y="1965548"/>
            <a:ext cx="3388758" cy="47379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9638" name="Picture 6">
            <a:extLst>
              <a:ext uri="{FF2B5EF4-FFF2-40B4-BE49-F238E27FC236}">
                <a16:creationId xmlns:a16="http://schemas.microsoft.com/office/drawing/2014/main" id="{FAB36DBE-8DFE-42F7-A276-50539919E0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64000" y="1965548"/>
            <a:ext cx="7785610" cy="47128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93708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3B3F6-CFDE-4029-8BBF-D64E3245E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DD57F21E-A942-4409-8BC6-450992DD4E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06"/>
            <a:ext cx="12191999" cy="68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D70D0-415E-4A4B-BE29-1E6F23F5D652}"/>
              </a:ext>
            </a:extLst>
          </p:cNvPr>
          <p:cNvSpPr txBox="1"/>
          <p:nvPr/>
        </p:nvSpPr>
        <p:spPr>
          <a:xfrm>
            <a:off x="167921" y="162417"/>
            <a:ext cx="11856155" cy="2308324"/>
          </a:xfrm>
          <a:prstGeom prst="rect">
            <a:avLst/>
          </a:prstGeom>
          <a:solidFill>
            <a:srgbClr val="CCECFF"/>
          </a:solidFill>
          <a:ln>
            <a:solidFill>
              <a:srgbClr val="99FF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1818 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году Грибоедов был назначен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секретарем русской дипломатической миссии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Персии.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Грибоедов, творчество которого только приобретало известность, по дороге в Тифлис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 вести путевые дневники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Эти записи раскрыли еще одну грань таланта писателя. Он был самобытным автором иронических путевых заметок. В 1819 году творчество Грибоедова обогатилось стихотворением "Прости, Отечество". Примерно в это же время он заканчивает работу над "Письмом к издателю из Тифлиса от 21 января" 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2708" name="Picture 4">
            <a:extLst>
              <a:ext uri="{FF2B5EF4-FFF2-40B4-BE49-F238E27FC236}">
                <a16:creationId xmlns:a16="http://schemas.microsoft.com/office/drawing/2014/main" id="{EC80451A-E3EF-4D41-8CBD-A3484BAF87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7921" y="2748272"/>
            <a:ext cx="5246512" cy="38626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03ACCC93-EF17-4EB9-9B07-F0A7A2F65EE5}"/>
              </a:ext>
            </a:extLst>
          </p:cNvPr>
          <p:cNvGrpSpPr/>
          <p:nvPr/>
        </p:nvGrpSpPr>
        <p:grpSpPr>
          <a:xfrm>
            <a:off x="5552016" y="2748272"/>
            <a:ext cx="6502400" cy="3961202"/>
            <a:chOff x="5552016" y="2748272"/>
            <a:chExt cx="6502400" cy="3961202"/>
          </a:xfrm>
        </p:grpSpPr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7ACEE89F-1A3D-4A20-802D-7BDCD3D133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52016" y="2748272"/>
              <a:ext cx="6502400" cy="3889761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1A84532-6082-46AE-B0E5-CA92271747FF}"/>
                </a:ext>
              </a:extLst>
            </p:cNvPr>
            <p:cNvSpPr txBox="1"/>
            <p:nvPr/>
          </p:nvSpPr>
          <p:spPr>
            <a:xfrm>
              <a:off x="5700889" y="2923822"/>
              <a:ext cx="3048000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Он добился вывода </a:t>
              </a:r>
            </a:p>
            <a:p>
              <a:pPr algn="ctr"/>
              <a:r>
                <a:rPr lang="ru-RU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 – </a:t>
              </a:r>
              <a:r>
                <a:rPr lang="ru-RU" sz="20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ти</a:t>
              </a:r>
              <a:r>
                <a:rPr lang="ru-RU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русских солдат, попавших ранее к персам в плен.</a:t>
              </a:r>
            </a:p>
            <a:p>
              <a:pPr algn="ctr"/>
              <a:r>
                <a:rPr lang="ru-RU" sz="2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ru-RU" sz="2400" dirty="0">
                  <a:solidFill>
                    <a:schemeClr val="bg1"/>
                  </a:solidFill>
                  <a:latin typeface="Mistral" panose="03090702030407020403" pitchFamily="66" charset="0"/>
                  <a:cs typeface="Times New Roman" panose="02020603050405020304" pitchFamily="18" charset="0"/>
                </a:rPr>
                <a:t>«Голову мою положу за несчастных</a:t>
              </a:r>
            </a:p>
            <a:p>
              <a:pPr algn="ctr"/>
              <a:r>
                <a:rPr lang="ru-RU" sz="2400" dirty="0">
                  <a:solidFill>
                    <a:schemeClr val="bg1"/>
                  </a:solidFill>
                  <a:latin typeface="Mistral" panose="03090702030407020403" pitchFamily="66" charset="0"/>
                  <a:cs typeface="Times New Roman" panose="02020603050405020304" pitchFamily="18" charset="0"/>
                </a:rPr>
                <a:t>соотечественников», - записывает Грибоедов в своих путевых записках</a:t>
              </a:r>
            </a:p>
            <a:p>
              <a:r>
                <a:rPr lang="ru-RU" sz="2000" dirty="0">
                  <a:solidFill>
                    <a:schemeClr val="bg1"/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17046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</TotalTime>
  <Words>3671</Words>
  <Application>Microsoft Office PowerPoint</Application>
  <PresentationFormat>Широкоэкранный</PresentationFormat>
  <Paragraphs>159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Mistral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https://yandex.ru/turbo/avatars/get-snippets_images/403927/e1f55c86fb62c79d6187f0386496362b/414x310 </dc:title>
  <dc:creator>Ирина Владимировна Казарцева</dc:creator>
  <cp:lastModifiedBy>365 Pro Plus</cp:lastModifiedBy>
  <cp:revision>82</cp:revision>
  <dcterms:created xsi:type="dcterms:W3CDTF">2021-08-05T02:32:39Z</dcterms:created>
  <dcterms:modified xsi:type="dcterms:W3CDTF">2023-11-13T21:51:04Z</dcterms:modified>
</cp:coreProperties>
</file>