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4" r:id="rId2"/>
    <p:sldId id="274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7" r:id="rId21"/>
    <p:sldId id="296" r:id="rId22"/>
    <p:sldId id="298" r:id="rId23"/>
  </p:sldIdLst>
  <p:sldSz cx="9144000" cy="6858000" type="screen4x3"/>
  <p:notesSz cx="6858000" cy="9144000"/>
  <p:defaultTextStyle>
    <a:defPPr>
      <a:defRPr lang="ru-RU"/>
    </a:defPPr>
    <a:lvl1pPr marL="0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66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 autoAdjust="0"/>
    <p:restoredTop sz="94660"/>
  </p:normalViewPr>
  <p:slideViewPr>
    <p:cSldViewPr>
      <p:cViewPr varScale="1">
        <p:scale>
          <a:sx n="80" d="100"/>
          <a:sy n="80" d="100"/>
        </p:scale>
        <p:origin x="-15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23FFF-6B18-4AEC-BD96-BC99343ACA3C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41797-D248-40C2-9837-D2E2A8979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54" indent="0" algn="ctr">
              <a:buNone/>
              <a:defRPr/>
            </a:lvl2pPr>
            <a:lvl3pPr marL="829108" indent="0" algn="ctr">
              <a:buNone/>
              <a:defRPr/>
            </a:lvl3pPr>
            <a:lvl4pPr marL="1243662" indent="0" algn="ctr">
              <a:buNone/>
              <a:defRPr/>
            </a:lvl4pPr>
            <a:lvl5pPr marL="1658216" indent="0" algn="ctr">
              <a:buNone/>
              <a:defRPr/>
            </a:lvl5pPr>
            <a:lvl6pPr marL="2072771" indent="0" algn="ctr">
              <a:buNone/>
              <a:defRPr/>
            </a:lvl6pPr>
            <a:lvl7pPr marL="2487325" indent="0" algn="ctr">
              <a:buNone/>
              <a:defRPr/>
            </a:lvl7pPr>
            <a:lvl8pPr marL="2901879" indent="0" algn="ctr">
              <a:buNone/>
              <a:defRPr/>
            </a:lvl8pPr>
            <a:lvl9pPr marL="3316433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269ADE-CB43-4BE1-865C-D11D873AC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DCCF57-BAB8-4CD1-B096-277A45665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3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3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4D41551-B717-433E-8193-CFA64F3B23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53D6C5-B810-4DB8-B785-263760069F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7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54" indent="0">
              <a:buNone/>
              <a:defRPr sz="1600"/>
            </a:lvl2pPr>
            <a:lvl3pPr marL="829108" indent="0">
              <a:buNone/>
              <a:defRPr sz="1500"/>
            </a:lvl3pPr>
            <a:lvl4pPr marL="1243662" indent="0">
              <a:buNone/>
              <a:defRPr sz="1300"/>
            </a:lvl4pPr>
            <a:lvl5pPr marL="1658216" indent="0">
              <a:buNone/>
              <a:defRPr sz="1300"/>
            </a:lvl5pPr>
            <a:lvl6pPr marL="2072771" indent="0">
              <a:buNone/>
              <a:defRPr sz="1300"/>
            </a:lvl6pPr>
            <a:lvl7pPr marL="2487325" indent="0">
              <a:buNone/>
              <a:defRPr sz="1300"/>
            </a:lvl7pPr>
            <a:lvl8pPr marL="2901879" indent="0">
              <a:buNone/>
              <a:defRPr sz="1300"/>
            </a:lvl8pPr>
            <a:lvl9pPr marL="3316433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C91A38-F4CB-43DE-8D97-2DB471B545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3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3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86026FF-DA9E-42FF-BA2D-EF86431248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4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35483A-5641-4915-A68D-72A379B3C1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B54BB7-C3E8-45A5-86B2-32DB080D4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C5D27F-EC22-4680-BBF4-03CD4C844E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5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E5F111-43FB-4A57-B557-0C679C2378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54" indent="0">
              <a:buNone/>
              <a:defRPr sz="2500"/>
            </a:lvl2pPr>
            <a:lvl3pPr marL="829108" indent="0">
              <a:buNone/>
              <a:defRPr sz="2200"/>
            </a:lvl3pPr>
            <a:lvl4pPr marL="1243662" indent="0">
              <a:buNone/>
              <a:defRPr sz="1800"/>
            </a:lvl4pPr>
            <a:lvl5pPr marL="1658216" indent="0">
              <a:buNone/>
              <a:defRPr sz="1800"/>
            </a:lvl5pPr>
            <a:lvl6pPr marL="2072771" indent="0">
              <a:buNone/>
              <a:defRPr sz="1800"/>
            </a:lvl6pPr>
            <a:lvl7pPr marL="2487325" indent="0">
              <a:buNone/>
              <a:defRPr sz="1800"/>
            </a:lvl7pPr>
            <a:lvl8pPr marL="2901879" indent="0">
              <a:buNone/>
              <a:defRPr sz="1800"/>
            </a:lvl8pPr>
            <a:lvl9pPr marL="3316433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F58F475-66B5-4228-8F8B-54364BBB5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3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  <a:tab pos="262550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E6CA7534-6D38-4548-BD1E-51AAC71301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651" indent="-259097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384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0940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5494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048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4602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158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3710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16" indent="-310916" algn="l" defTabSz="407357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651" indent="-259097" algn="l" defTabSz="407357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384" indent="-207278" algn="l" defTabSz="407357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0940" indent="-207278" algn="l" defTabSz="407357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494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048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602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158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3710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54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08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662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216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771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325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879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433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B6DF4A2-4276-4C5D-88E1-440C20F60F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0933"/>
            <a:ext cx="8734330" cy="352839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5DB0A1D-E45A-4C4E-A56F-7EB68803CB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413254"/>
            <a:ext cx="2521681" cy="324036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F659AFC6-7734-4ACD-BA69-715200ECDD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270" y="3621009"/>
            <a:ext cx="3529793" cy="313685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17FD1F77-51AD-4BE8-9FAA-ADE72C432F8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2" y="3159864"/>
            <a:ext cx="3619594" cy="361235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F5D7398C-AE5D-438F-A357-9DD589313A4E}"/>
              </a:ext>
            </a:extLst>
          </p:cNvPr>
          <p:cNvSpPr txBox="1"/>
          <p:nvPr/>
        </p:nvSpPr>
        <p:spPr>
          <a:xfrm>
            <a:off x="976828" y="289076"/>
            <a:ext cx="713969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Гоголь. Поэма «Мёртвые души»</a:t>
            </a:r>
          </a:p>
        </p:txBody>
      </p:sp>
    </p:spTree>
    <p:extLst>
      <p:ext uri="{BB962C8B-B14F-4D97-AF65-F5344CB8AC3E}">
        <p14:creationId xmlns="" xmlns:p14="http://schemas.microsoft.com/office/powerpoint/2010/main" val="339209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D54DF5B-F41D-4309-8534-7A845760FBF7}"/>
              </a:ext>
            </a:extLst>
          </p:cNvPr>
          <p:cNvSpPr txBox="1"/>
          <p:nvPr/>
        </p:nvSpPr>
        <p:spPr>
          <a:xfrm>
            <a:off x="251520" y="1124744"/>
            <a:ext cx="8568952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1. Завязка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Коллежский советник Павел Иванович Чичиков приезжает в губернский город </a:t>
            </a: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Ездит с визитами, умеет расположить                   к себе людей.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вечере у губернатора знакомится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помещиками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Маниловым,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Собакевичем,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позже – с Ноздрёвым.</a:t>
            </a:r>
          </a:p>
        </p:txBody>
      </p:sp>
    </p:spTree>
    <p:extLst>
      <p:ext uri="{BB962C8B-B14F-4D97-AF65-F5344CB8AC3E}">
        <p14:creationId xmlns="" xmlns:p14="http://schemas.microsoft.com/office/powerpoint/2010/main" val="1945176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C3AF783-9372-4988-8873-D57977B8EF9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60648"/>
            <a:ext cx="4963012" cy="63367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6CB9FB3-C9B4-4ACB-9017-FB634444A7C6}"/>
              </a:ext>
            </a:extLst>
          </p:cNvPr>
          <p:cNvSpPr txBox="1"/>
          <p:nvPr/>
        </p:nvSpPr>
        <p:spPr>
          <a:xfrm>
            <a:off x="5370908" y="5013176"/>
            <a:ext cx="3570444" cy="150810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Павел Иванович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Чичиков,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коллежский советник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AB294FA-74D0-4A37-8CFF-4A11F231F64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035" y="262726"/>
            <a:ext cx="3625519" cy="403036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="" xmlns:p14="http://schemas.microsoft.com/office/powerpoint/2010/main" val="2085276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A8FBB9B-9A5B-4BF9-A5E0-B9EC70300325}"/>
              </a:ext>
            </a:extLst>
          </p:cNvPr>
          <p:cNvSpPr txBox="1"/>
          <p:nvPr/>
        </p:nvSpPr>
        <p:spPr>
          <a:xfrm>
            <a:off x="5975648" y="5301208"/>
            <a:ext cx="2916832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помещик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Манилов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C65F78E-3EFD-4F3A-B8C7-E1C50E0C85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5655300" cy="5688632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4827AC22-282F-4314-B5FB-98A5F0AEF055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61281" y="269859"/>
            <a:ext cx="3003207" cy="33341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83044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4A6A240-B8FC-49B4-92DA-120D6A83DC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5400600" cy="6448477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B41C20C9-BFD1-4D4D-BEB4-170B791AEA6F}"/>
              </a:ext>
            </a:extLst>
          </p:cNvPr>
          <p:cNvSpPr txBox="1"/>
          <p:nvPr/>
        </p:nvSpPr>
        <p:spPr>
          <a:xfrm>
            <a:off x="5868144" y="5229200"/>
            <a:ext cx="3096344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помещик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Собакевич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349B068F-6059-4443-96B6-FEF411ABB8A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76494" y="188640"/>
            <a:ext cx="3199952" cy="35525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6698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C30381-CADF-4159-BB7A-0E939ADCF7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293" r="4640"/>
          <a:stretch/>
        </p:blipFill>
        <p:spPr>
          <a:xfrm>
            <a:off x="251520" y="237333"/>
            <a:ext cx="5472608" cy="6358581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A8FBB9B-9A5B-4BF9-A5E0-B9EC70300325}"/>
              </a:ext>
            </a:extLst>
          </p:cNvPr>
          <p:cNvSpPr txBox="1"/>
          <p:nvPr/>
        </p:nvSpPr>
        <p:spPr>
          <a:xfrm>
            <a:off x="5975648" y="5301208"/>
            <a:ext cx="2916832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помещик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Ноздрёв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85848A7-5710-4E95-937D-C8206B16D85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5521" y="237333"/>
            <a:ext cx="2982206" cy="33107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0598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91025822-C095-42E0-A5D8-3B1165F22E3E}"/>
              </a:ext>
            </a:extLst>
          </p:cNvPr>
          <p:cNvSpPr txBox="1"/>
          <p:nvPr/>
        </p:nvSpPr>
        <p:spPr>
          <a:xfrm>
            <a:off x="251520" y="1124744"/>
            <a:ext cx="8640960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2 – 6.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Путешествия Чичикова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Чичиков навещает помещиков Манилова, Коробочку, Ноздрёва, Собакевича, Плюшкина.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Скупает у них «мёртвые души».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«Один за другим следуют у меня герои,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подлее другого» (Н.В. Гоголь)</a:t>
            </a:r>
          </a:p>
        </p:txBody>
      </p:sp>
    </p:spTree>
    <p:extLst>
      <p:ext uri="{BB962C8B-B14F-4D97-AF65-F5344CB8AC3E}">
        <p14:creationId xmlns="" xmlns:p14="http://schemas.microsoft.com/office/powerpoint/2010/main" val="22203362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50" y="1"/>
            <a:ext cx="9188679" cy="68828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A8FBB9B-9A5B-4BF9-A5E0-B9EC70300325}"/>
              </a:ext>
            </a:extLst>
          </p:cNvPr>
          <p:cNvSpPr txBox="1"/>
          <p:nvPr/>
        </p:nvSpPr>
        <p:spPr>
          <a:xfrm>
            <a:off x="182359" y="5445224"/>
            <a:ext cx="2916832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помещица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Коробочка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53E8E13B-C19B-4EFF-A7C5-847912274B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499" y="188640"/>
            <a:ext cx="5593981" cy="6192688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4174AB0-F177-45EB-96AD-665215DCE57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1844" y="188640"/>
            <a:ext cx="3021636" cy="33545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722331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A8FBB9B-9A5B-4BF9-A5E0-B9EC70300325}"/>
              </a:ext>
            </a:extLst>
          </p:cNvPr>
          <p:cNvSpPr txBox="1"/>
          <p:nvPr/>
        </p:nvSpPr>
        <p:spPr>
          <a:xfrm>
            <a:off x="5648521" y="5301208"/>
            <a:ext cx="2916832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помещик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Плюшкин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D1797C0-F184-485C-BA00-888E6B1A44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4843951" cy="648072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A9A6F4C4-C332-43A3-AE4B-60D7203E755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02975" y="188640"/>
            <a:ext cx="3761959" cy="41764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963721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D37513B-2B3A-4E71-9A44-96B24045DFD4}"/>
              </a:ext>
            </a:extLst>
          </p:cNvPr>
          <p:cNvSpPr txBox="1"/>
          <p:nvPr/>
        </p:nvSpPr>
        <p:spPr>
          <a:xfrm>
            <a:off x="251520" y="1097417"/>
            <a:ext cx="8640960" cy="55092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7 – 9.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 чиновники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возвращении в </a:t>
            </a:r>
            <a:r>
              <a:rPr lang="en-US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NN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Чичиков спешит оформить сделки.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проносится слух, что он миллионщик. Дамы норовят женить Чичикова.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Появляется Ноздрёв. Он интересуется, много ли мёртвых наторговал Чичиков.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вызывает сомнения у городского общества.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1535112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D37513B-2B3A-4E71-9A44-96B24045DFD4}"/>
              </a:ext>
            </a:extLst>
          </p:cNvPr>
          <p:cNvSpPr txBox="1"/>
          <p:nvPr/>
        </p:nvSpPr>
        <p:spPr>
          <a:xfrm>
            <a:off x="251520" y="1097417"/>
            <a:ext cx="8640960" cy="501675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7 – 9.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Городские чиновники 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Усугубляет ситуацию Коробочка.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Она, боясь продешевить, приехала выяснить, «почём сейчас мёртвые души».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городу поползли слухи…в том числе о том, что Чичиков собирается похитить губернаторскую дочку.</a:t>
            </a:r>
          </a:p>
        </p:txBody>
      </p:sp>
    </p:spTree>
    <p:extLst>
      <p:ext uri="{BB962C8B-B14F-4D97-AF65-F5344CB8AC3E}">
        <p14:creationId xmlns="" xmlns:p14="http://schemas.microsoft.com/office/powerpoint/2010/main" val="1309067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10772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Васильевич Гоголь.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Поэма «Мёртвые души». История создания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51520" y="1844824"/>
            <a:ext cx="8640960" cy="353943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Идея сюжета поэмы принадлежит А.С. Пушкину.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 был свидетелем мошеннических сделок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«мёртвыми душами» во время кишинёвской ссылки.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«Он уже давно склонял меня приняться за большое сочинение…, отдал мне свой собственный сюжет, из которого хотел сам сделать что – то вроде поэмы…»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(Н.В. Гоголь «Авторская исповедь»)</a:t>
            </a:r>
          </a:p>
        </p:txBody>
      </p:sp>
    </p:spTree>
    <p:extLst>
      <p:ext uri="{BB962C8B-B14F-4D97-AF65-F5344CB8AC3E}">
        <p14:creationId xmlns="" xmlns:p14="http://schemas.microsoft.com/office/powerpoint/2010/main" val="31971463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D37513B-2B3A-4E71-9A44-96B24045DFD4}"/>
              </a:ext>
            </a:extLst>
          </p:cNvPr>
          <p:cNvSpPr txBox="1"/>
          <p:nvPr/>
        </p:nvSpPr>
        <p:spPr>
          <a:xfrm>
            <a:off x="251520" y="1097417"/>
            <a:ext cx="8640960" cy="55092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10.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Повесть о капитане Копейкине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Взбудораженное городское общество собирается у полицмейстера обсудить последние события.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Выясняется, что толком никто не знает, 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Чичиков.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Почтмейстер высказывает предположение, что Чичиков – это капитан Копейкин.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Бесстрашный, добрый человек с героической судьбой противостоит миру «мёртвых душ».</a:t>
            </a:r>
          </a:p>
        </p:txBody>
      </p:sp>
    </p:spTree>
    <p:extLst>
      <p:ext uri="{BB962C8B-B14F-4D97-AF65-F5344CB8AC3E}">
        <p14:creationId xmlns="" xmlns:p14="http://schemas.microsoft.com/office/powerpoint/2010/main" val="16608091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D37513B-2B3A-4E71-9A44-96B24045DFD4}"/>
              </a:ext>
            </a:extLst>
          </p:cNvPr>
          <p:cNvSpPr txBox="1"/>
          <p:nvPr/>
        </p:nvSpPr>
        <p:spPr>
          <a:xfrm>
            <a:off x="251520" y="1097417"/>
            <a:ext cx="8640960" cy="550920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11.</a:t>
            </a: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Экспозиция героя 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Чичиков не без труда покидает город.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описывает историю жизни своего героя – детство, учение, отношения с товарищами, службу в казённой палате, неудачную попытку нажить денег через сговор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контрабандистами, его план разбогатеть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скупке 2мёртвых душ».</a:t>
            </a:r>
          </a:p>
        </p:txBody>
      </p:sp>
    </p:spTree>
    <p:extLst>
      <p:ext uri="{BB962C8B-B14F-4D97-AF65-F5344CB8AC3E}">
        <p14:creationId xmlns="" xmlns:p14="http://schemas.microsoft.com/office/powerpoint/2010/main" val="2696209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2415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поэмы «Мёртвые души»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2D37513B-2B3A-4E71-9A44-96B24045DFD4}"/>
              </a:ext>
            </a:extLst>
          </p:cNvPr>
          <p:cNvSpPr txBox="1"/>
          <p:nvPr/>
        </p:nvSpPr>
        <p:spPr>
          <a:xfrm>
            <a:off x="251520" y="1097417"/>
            <a:ext cx="8640960" cy="206210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последней главе поэмы автор нам как бы всё про Чичикова рассказывает, всё объясняет.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Но… ВЫВОДЫ мы сделаем сами.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1EDCCA7-61DA-40D8-ACE7-A9CE3DF6D429}"/>
              </a:ext>
            </a:extLst>
          </p:cNvPr>
          <p:cNvSpPr txBox="1"/>
          <p:nvPr/>
        </p:nvSpPr>
        <p:spPr>
          <a:xfrm>
            <a:off x="251520" y="3429000"/>
            <a:ext cx="8640960" cy="310854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задание…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Павел Иванович Чичиков. Функции образа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  - Манеры  - Интересы  - Портрет                                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Своеобразие образа            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отношение к герою после прочтения 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обдумывания содержания книги.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="" xmlns:p14="http://schemas.microsoft.com/office/powerpoint/2010/main" val="1326941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 «Мёртвые души». История создания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51520" y="1196752"/>
            <a:ext cx="8640960" cy="483209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Гоголь начал работу над «Мёртвыми душами» в 1835 году. 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«Сюжет растянулся на предлинный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и, кажется, будет сильно смешон… Мне хочется в этом романе показать хотя бы с одного боку всю Россию».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(Н.В. Гоголь)</a:t>
            </a:r>
          </a:p>
          <a:p>
            <a:endParaRPr lang="ru-RU" sz="28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главы романа Гоголь прочитал Пушкину.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 решил, что впечатление они производят тягостное.</a:t>
            </a:r>
          </a:p>
        </p:txBody>
      </p:sp>
    </p:spTree>
    <p:extLst>
      <p:ext uri="{BB962C8B-B14F-4D97-AF65-F5344CB8AC3E}">
        <p14:creationId xmlns="" xmlns:p14="http://schemas.microsoft.com/office/powerpoint/2010/main" val="447959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 «Мёртвые души». История создания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51520" y="1196752"/>
            <a:ext cx="8640960" cy="39703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1836 г. за границей Гоголь заново обдумывает содержание произведения («вся Русь явится в нём»), меняет объём книги и жанр: теперь это три тома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поэмы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повторяющей структуру «Божественной комедии» Данте.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 в феврале 1836 г. о смерти Пушкина, Гоголь начинает рассматривать «Мёртвые души» как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«священное завещание»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погибшего поэта.</a:t>
            </a:r>
          </a:p>
        </p:txBody>
      </p:sp>
    </p:spTree>
    <p:extLst>
      <p:ext uri="{BB962C8B-B14F-4D97-AF65-F5344CB8AC3E}">
        <p14:creationId xmlns="" xmlns:p14="http://schemas.microsoft.com/office/powerpoint/2010/main" val="2670677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 «Мёртвые души». История создания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51520" y="1196752"/>
            <a:ext cx="8640960" cy="440120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том поэмы был окончен летом 1841 года. Цензура признала «сомнительными» 36 мест книги. Потребовала изменения «Повести о капитане Копейкине» и заглавия поэмы на «Похождения Чичикова, или Мёртвые души».</a:t>
            </a:r>
          </a:p>
          <a:p>
            <a:endParaRPr lang="ru-RU" sz="28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1842 году произведение было опубликовано.</a:t>
            </a:r>
          </a:p>
          <a:p>
            <a:endParaRPr lang="ru-RU" sz="28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том поэмы Гоголь, недовольный результатом, сжёг.</a:t>
            </a:r>
          </a:p>
        </p:txBody>
      </p:sp>
    </p:spTree>
    <p:extLst>
      <p:ext uri="{BB962C8B-B14F-4D97-AF65-F5344CB8AC3E}">
        <p14:creationId xmlns="" xmlns:p14="http://schemas.microsoft.com/office/powerpoint/2010/main" val="224055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Жанровая специфика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69818" y="1004778"/>
            <a:ext cx="8640960" cy="563231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Сложность и грандиозность замысла «Мёртвых душ» не укладывалась в привычные жанровые схемы. </a:t>
            </a:r>
          </a:p>
          <a:p>
            <a:endParaRPr lang="ru-RU" sz="28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работы Гоголь определяет жанр будущего произведения как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роман.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расширения замысла – как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поэму.</a:t>
            </a:r>
          </a:p>
          <a:p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«Мёртвые души» выходят за рамки жанра романа, повести и даже поэмы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.(точка зрения современных исследователей творчества Н.В. Гоголя)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Масштабное </a:t>
            </a:r>
            <a:r>
              <a:rPr lang="ru-RU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лиро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эпическое произведение Гоголя               не имеет аналогов в русской литературе.</a:t>
            </a:r>
          </a:p>
        </p:txBody>
      </p:sp>
    </p:spTree>
    <p:extLst>
      <p:ext uri="{BB962C8B-B14F-4D97-AF65-F5344CB8AC3E}">
        <p14:creationId xmlns="" xmlns:p14="http://schemas.microsoft.com/office/powerpoint/2010/main" val="1378248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Эпические и лирические начала в поэме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60391" y="1004778"/>
            <a:ext cx="8640960" cy="569386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Лиро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эпический жанр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сочетает в себе элементы лирики (описание чувств, переживаний персонажей, отображение внутреннего мира героев) и эпоса (эпическое повествование, развёрнутый сюжет). </a:t>
            </a:r>
          </a:p>
          <a:p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 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(литературоведческое определение жанра)</a:t>
            </a: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Произведение, в котором развёрнутый сюжет сочетается с развитием образа лирического героя.</a:t>
            </a:r>
          </a:p>
          <a:p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поэмы характерны детальное изображение событий и персонажей, многоплановость, продолжительное время действия, лирические отступления.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632868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Эпические и лирические начала в поэме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51520" y="1009482"/>
            <a:ext cx="8640960" cy="224676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эпического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в поэме…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Широкий охват действительности.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действующих лиц.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Сюжетность произведения 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(описание похождений Чичикова)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C2B467AA-722C-4A2C-98E1-381CCDBFA169}"/>
              </a:ext>
            </a:extLst>
          </p:cNvPr>
          <p:cNvSpPr txBox="1"/>
          <p:nvPr/>
        </p:nvSpPr>
        <p:spPr>
          <a:xfrm>
            <a:off x="251520" y="3411140"/>
            <a:ext cx="8640960" cy="3108543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лирического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начала в поэме…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Лирические авторские отступления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Прерывание развития сюжета.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оценивает поступки героев.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Размышляет о смысле жизни, о судьбе России, </a:t>
            </a:r>
          </a:p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о тайнах творчества.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Изображение народа. Описания природы</a:t>
            </a:r>
          </a:p>
        </p:txBody>
      </p:sp>
    </p:spTree>
    <p:extLst>
      <p:ext uri="{BB962C8B-B14F-4D97-AF65-F5344CB8AC3E}">
        <p14:creationId xmlns="" xmlns:p14="http://schemas.microsoft.com/office/powerpoint/2010/main" val="4011349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Сюжет и композиция поэмы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F663F0A8-51D4-433A-BB72-4E91E45A0F70}"/>
              </a:ext>
            </a:extLst>
          </p:cNvPr>
          <p:cNvSpPr txBox="1"/>
          <p:nvPr/>
        </p:nvSpPr>
        <p:spPr>
          <a:xfrm>
            <a:off x="251520" y="980238"/>
            <a:ext cx="8640960" cy="3970318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книге Гоголя представлены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переплетающиеся сюжетные линии…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Приключения Чичикова.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Жизнеописания помещиков.</a:t>
            </a:r>
          </a:p>
          <a:p>
            <a:pPr marL="457200" indent="-457200">
              <a:buFontTx/>
              <a:buChar char="-"/>
            </a:pP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городских чиновников</a:t>
            </a:r>
          </a:p>
          <a:p>
            <a:pPr marL="457200" indent="-457200">
              <a:buFontTx/>
              <a:buChar char="-"/>
            </a:pPr>
            <a:endParaRPr lang="ru-RU" sz="28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линии связываются воедино символическим образом дороги, движения, пути.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C2866B0-1DDA-483D-8750-0B6FCB8592C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5115176"/>
            <a:ext cx="3672408" cy="148991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10C7531F-98CE-4E6D-B369-C64561F7A5C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5600" y="4424582"/>
            <a:ext cx="2312409" cy="23085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AFCF8A7-0225-4799-8B1A-3C724C29CE4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5019" y="4709772"/>
            <a:ext cx="2312409" cy="205680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2A4EB9A6-65DE-4768-B9E3-29300F17F50B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23332" y="4460173"/>
            <a:ext cx="1364906" cy="17469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3698339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7080</TotalTime>
  <Words>949</Words>
  <Application>Microsoft Office PowerPoint</Application>
  <PresentationFormat>Экран (4:3)</PresentationFormat>
  <Paragraphs>138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Ольга</cp:lastModifiedBy>
  <cp:revision>269</cp:revision>
  <dcterms:created xsi:type="dcterms:W3CDTF">2018-03-27T12:09:40Z</dcterms:created>
  <dcterms:modified xsi:type="dcterms:W3CDTF">2024-01-07T16:04:39Z</dcterms:modified>
</cp:coreProperties>
</file>