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83" r:id="rId2"/>
    <p:sldId id="291" r:id="rId3"/>
    <p:sldId id="292" r:id="rId4"/>
    <p:sldId id="293" r:id="rId5"/>
    <p:sldId id="294" r:id="rId6"/>
    <p:sldId id="295" r:id="rId7"/>
    <p:sldId id="297" r:id="rId8"/>
    <p:sldId id="296" r:id="rId9"/>
    <p:sldId id="299" r:id="rId10"/>
    <p:sldId id="298" r:id="rId11"/>
    <p:sldId id="300" r:id="rId12"/>
    <p:sldId id="302" r:id="rId13"/>
    <p:sldId id="301" r:id="rId14"/>
  </p:sldIdLst>
  <p:sldSz cx="9144000" cy="6858000" type="screen4x3"/>
  <p:notesSz cx="6858000" cy="9144000"/>
  <p:defaultTextStyle>
    <a:defPPr>
      <a:defRPr lang="ru-RU"/>
    </a:defPPr>
    <a:lvl1pPr marL="0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61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123FFF-6B18-4AEC-BD96-BC99343ACA3C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41797-D248-40C2-9837-D2E2A89791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1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2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3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041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5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6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7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54" indent="0" algn="ctr">
              <a:buNone/>
              <a:defRPr/>
            </a:lvl2pPr>
            <a:lvl3pPr marL="829108" indent="0" algn="ctr">
              <a:buNone/>
              <a:defRPr/>
            </a:lvl3pPr>
            <a:lvl4pPr marL="1243662" indent="0" algn="ctr">
              <a:buNone/>
              <a:defRPr/>
            </a:lvl4pPr>
            <a:lvl5pPr marL="1658216" indent="0" algn="ctr">
              <a:buNone/>
              <a:defRPr/>
            </a:lvl5pPr>
            <a:lvl6pPr marL="2072771" indent="0" algn="ctr">
              <a:buNone/>
              <a:defRPr/>
            </a:lvl6pPr>
            <a:lvl7pPr marL="2487325" indent="0" algn="ctr">
              <a:buNone/>
              <a:defRPr/>
            </a:lvl7pPr>
            <a:lvl8pPr marL="2901879" indent="0" algn="ctr">
              <a:buNone/>
              <a:defRPr/>
            </a:lvl8pPr>
            <a:lvl9pPr marL="3316433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269ADE-CB43-4BE1-865C-D11D873ACC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3DCCF57-BAB8-4CD1-B096-277A45665E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3"/>
            <a:ext cx="2056320" cy="585565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3"/>
            <a:ext cx="6032160" cy="585565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4D41551-B717-433E-8193-CFA64F3B238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453D6C5-B810-4DB8-B785-263760069F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7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54" indent="0">
              <a:buNone/>
              <a:defRPr sz="1600"/>
            </a:lvl2pPr>
            <a:lvl3pPr marL="829108" indent="0">
              <a:buNone/>
              <a:defRPr sz="1500"/>
            </a:lvl3pPr>
            <a:lvl4pPr marL="1243662" indent="0">
              <a:buNone/>
              <a:defRPr sz="1300"/>
            </a:lvl4pPr>
            <a:lvl5pPr marL="1658216" indent="0">
              <a:buNone/>
              <a:defRPr sz="1300"/>
            </a:lvl5pPr>
            <a:lvl6pPr marL="2072771" indent="0">
              <a:buNone/>
              <a:defRPr sz="1300"/>
            </a:lvl6pPr>
            <a:lvl7pPr marL="2487325" indent="0">
              <a:buNone/>
              <a:defRPr sz="1300"/>
            </a:lvl7pPr>
            <a:lvl8pPr marL="2901879" indent="0">
              <a:buNone/>
              <a:defRPr sz="1300"/>
            </a:lvl8pPr>
            <a:lvl9pPr marL="3316433" indent="0">
              <a:buNone/>
              <a:defRPr sz="13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0C91A38-F4CB-43DE-8D97-2DB471B545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3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33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86026FF-DA9E-42FF-BA2D-EF86431248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4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54" indent="0">
              <a:buNone/>
              <a:defRPr sz="1800" b="1"/>
            </a:lvl2pPr>
            <a:lvl3pPr marL="829108" indent="0">
              <a:buNone/>
              <a:defRPr sz="1600" b="1"/>
            </a:lvl3pPr>
            <a:lvl4pPr marL="1243662" indent="0">
              <a:buNone/>
              <a:defRPr sz="1500" b="1"/>
            </a:lvl4pPr>
            <a:lvl5pPr marL="1658216" indent="0">
              <a:buNone/>
              <a:defRPr sz="1500" b="1"/>
            </a:lvl5pPr>
            <a:lvl6pPr marL="2072771" indent="0">
              <a:buNone/>
              <a:defRPr sz="1500" b="1"/>
            </a:lvl6pPr>
            <a:lvl7pPr marL="2487325" indent="0">
              <a:buNone/>
              <a:defRPr sz="1500" b="1"/>
            </a:lvl7pPr>
            <a:lvl8pPr marL="2901879" indent="0">
              <a:buNone/>
              <a:defRPr sz="1500" b="1"/>
            </a:lvl8pPr>
            <a:lvl9pPr marL="3316433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54" indent="0">
              <a:buNone/>
              <a:defRPr sz="1800" b="1"/>
            </a:lvl2pPr>
            <a:lvl3pPr marL="829108" indent="0">
              <a:buNone/>
              <a:defRPr sz="1600" b="1"/>
            </a:lvl3pPr>
            <a:lvl4pPr marL="1243662" indent="0">
              <a:buNone/>
              <a:defRPr sz="1500" b="1"/>
            </a:lvl4pPr>
            <a:lvl5pPr marL="1658216" indent="0">
              <a:buNone/>
              <a:defRPr sz="1500" b="1"/>
            </a:lvl5pPr>
            <a:lvl6pPr marL="2072771" indent="0">
              <a:buNone/>
              <a:defRPr sz="1500" b="1"/>
            </a:lvl6pPr>
            <a:lvl7pPr marL="2487325" indent="0">
              <a:buNone/>
              <a:defRPr sz="1500" b="1"/>
            </a:lvl7pPr>
            <a:lvl8pPr marL="2901879" indent="0">
              <a:buNone/>
              <a:defRPr sz="1500" b="1"/>
            </a:lvl8pPr>
            <a:lvl9pPr marL="3316433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435483A-5641-4915-A68D-72A379B3C1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7B54BB7-C3E8-45A5-86B2-32DB080D47C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EC5D27F-EC22-4680-BBF4-03CD4C844E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5" y="273633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5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54" indent="0">
              <a:buNone/>
              <a:defRPr sz="1100"/>
            </a:lvl2pPr>
            <a:lvl3pPr marL="829108" indent="0">
              <a:buNone/>
              <a:defRPr sz="900"/>
            </a:lvl3pPr>
            <a:lvl4pPr marL="1243662" indent="0">
              <a:buNone/>
              <a:defRPr sz="800"/>
            </a:lvl4pPr>
            <a:lvl5pPr marL="1658216" indent="0">
              <a:buNone/>
              <a:defRPr sz="800"/>
            </a:lvl5pPr>
            <a:lvl6pPr marL="2072771" indent="0">
              <a:buNone/>
              <a:defRPr sz="800"/>
            </a:lvl6pPr>
            <a:lvl7pPr marL="2487325" indent="0">
              <a:buNone/>
              <a:defRPr sz="800"/>
            </a:lvl7pPr>
            <a:lvl8pPr marL="2901879" indent="0">
              <a:buNone/>
              <a:defRPr sz="800"/>
            </a:lvl8pPr>
            <a:lvl9pPr marL="3316433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AE5F111-43FB-4A57-B557-0C679C2378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5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5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54" indent="0">
              <a:buNone/>
              <a:defRPr sz="2500"/>
            </a:lvl2pPr>
            <a:lvl3pPr marL="829108" indent="0">
              <a:buNone/>
              <a:defRPr sz="2200"/>
            </a:lvl3pPr>
            <a:lvl4pPr marL="1243662" indent="0">
              <a:buNone/>
              <a:defRPr sz="1800"/>
            </a:lvl4pPr>
            <a:lvl5pPr marL="1658216" indent="0">
              <a:buNone/>
              <a:defRPr sz="1800"/>
            </a:lvl5pPr>
            <a:lvl6pPr marL="2072771" indent="0">
              <a:buNone/>
              <a:defRPr sz="1800"/>
            </a:lvl6pPr>
            <a:lvl7pPr marL="2487325" indent="0">
              <a:buNone/>
              <a:defRPr sz="1800"/>
            </a:lvl7pPr>
            <a:lvl8pPr marL="2901879" indent="0">
              <a:buNone/>
              <a:defRPr sz="1800"/>
            </a:lvl8pPr>
            <a:lvl9pPr marL="3316433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5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54" indent="0">
              <a:buNone/>
              <a:defRPr sz="1100"/>
            </a:lvl2pPr>
            <a:lvl3pPr marL="829108" indent="0">
              <a:buNone/>
              <a:defRPr sz="900"/>
            </a:lvl3pPr>
            <a:lvl4pPr marL="1243662" indent="0">
              <a:buNone/>
              <a:defRPr sz="800"/>
            </a:lvl4pPr>
            <a:lvl5pPr marL="1658216" indent="0">
              <a:buNone/>
              <a:defRPr sz="800"/>
            </a:lvl5pPr>
            <a:lvl6pPr marL="2072771" indent="0">
              <a:buNone/>
              <a:defRPr sz="800"/>
            </a:lvl6pPr>
            <a:lvl7pPr marL="2487325" indent="0">
              <a:buNone/>
              <a:defRPr sz="800"/>
            </a:lvl7pPr>
            <a:lvl8pPr marL="2901879" indent="0">
              <a:buNone/>
              <a:defRPr sz="800"/>
            </a:lvl8pPr>
            <a:lvl9pPr marL="3316433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F58F475-66B5-4228-8F8B-54364BBB54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3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92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Четвертый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5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07357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378" algn="l"/>
                <a:tab pos="1312751" algn="l"/>
                <a:tab pos="1969133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defTabSz="407357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378" algn="l"/>
                <a:tab pos="1312751" algn="l"/>
                <a:tab pos="1969133" algn="l"/>
                <a:tab pos="2625509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5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07357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378" algn="l"/>
                <a:tab pos="1312751" algn="l"/>
                <a:tab pos="1969133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E6CA7534-6D38-4548-BD1E-51AAC71301B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651" indent="-259097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384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0940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5494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048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4602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9158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3710" indent="-207278" algn="ctr" defTabSz="407357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916" indent="-310916" algn="l" defTabSz="407357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651" indent="-259097" algn="l" defTabSz="407357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384" indent="-207278" algn="l" defTabSz="407357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0940" indent="-207278" algn="l" defTabSz="407357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494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048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4602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158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3710" indent="-207278" algn="l" defTabSz="407357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54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08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662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216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771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325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1879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433" algn="l" defTabSz="829108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Чичикова в 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поэме Н.В. Гоголя </a:t>
            </a:r>
            <a:r>
              <a:rPr lang="ru-RU" sz="28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663F0A8-51D4-433A-BB72-4E91E45A0F70}"/>
              </a:ext>
            </a:extLst>
          </p:cNvPr>
          <p:cNvSpPr txBox="1"/>
          <p:nvPr/>
        </p:nvSpPr>
        <p:spPr>
          <a:xfrm>
            <a:off x="251520" y="980238"/>
            <a:ext cx="8640960" cy="273921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Чичиков?</a:t>
            </a:r>
          </a:p>
          <a:p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Подлец? </a:t>
            </a:r>
          </a:p>
          <a:p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Приобретатель? </a:t>
            </a:r>
          </a:p>
          <a:p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Новый «герой» эпохи?</a:t>
            </a:r>
          </a:p>
          <a:p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00BB148-D4A2-4840-AA98-37EE61E3AE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996952"/>
            <a:ext cx="3833042" cy="36004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66F93EE-2603-4530-8600-B9A1FCABF245}"/>
              </a:ext>
            </a:extLst>
          </p:cNvPr>
          <p:cNvSpPr txBox="1"/>
          <p:nvPr/>
        </p:nvSpPr>
        <p:spPr>
          <a:xfrm>
            <a:off x="4381558" y="3854264"/>
            <a:ext cx="4510921" cy="2677656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Манеры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Динамичность образа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Своеобразие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Композиционная «нагрузка»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093E4DE-A0EA-44A5-966E-9A90D26947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93794" y="3140968"/>
            <a:ext cx="2426696" cy="242669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64E2E3A-437E-4BE6-AF21-22054A3775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3414839"/>
            <a:ext cx="2121598" cy="2121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36983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 Чичикова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99D3A8-BE58-40F6-AC05-F47CD9133A05}"/>
              </a:ext>
            </a:extLst>
          </p:cNvPr>
          <p:cNvSpPr txBox="1"/>
          <p:nvPr/>
        </p:nvSpPr>
        <p:spPr>
          <a:xfrm>
            <a:off x="251520" y="1124744"/>
            <a:ext cx="8640960" cy="532453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Динамичность образа…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Единственный персонаж, биография которого подробно описывается автором, что позволяет проследить, как формировался характер Чичикова.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Чичиков – общественно – психологический ТИП помещика того времени.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6394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 Чичикова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99D3A8-BE58-40F6-AC05-F47CD9133A05}"/>
              </a:ext>
            </a:extLst>
          </p:cNvPr>
          <p:cNvSpPr txBox="1"/>
          <p:nvPr/>
        </p:nvSpPr>
        <p:spPr>
          <a:xfrm>
            <a:off x="251520" y="980728"/>
            <a:ext cx="8640960" cy="255454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Своеобразие…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Чичиков отделён автором от помещиков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чиновников поэмы.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Чичиков - это «явление совершенно другое»</a:t>
            </a:r>
            <a:r>
              <a:rPr lang="ru-RU" sz="10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6C8D1F5-AFF6-4F4D-B4BD-7D59AA8E17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20" r="15701"/>
          <a:stretch/>
        </p:blipFill>
        <p:spPr>
          <a:xfrm>
            <a:off x="251520" y="3617152"/>
            <a:ext cx="3672408" cy="3094493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1E9C5C00-5B37-4D7B-9FAC-7989C7598E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816"/>
          <a:stretch/>
        </p:blipFill>
        <p:spPr>
          <a:xfrm>
            <a:off x="4042041" y="3643264"/>
            <a:ext cx="4824536" cy="3033114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35081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Рубрика «Вопрос – ответ»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663F0A8-51D4-433A-BB72-4E91E45A0F70}"/>
              </a:ext>
            </a:extLst>
          </p:cNvPr>
          <p:cNvSpPr txBox="1"/>
          <p:nvPr/>
        </p:nvSpPr>
        <p:spPr>
          <a:xfrm>
            <a:off x="251520" y="980238"/>
            <a:ext cx="8640960" cy="2739211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Чичиков?</a:t>
            </a:r>
          </a:p>
          <a:p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Подлец? </a:t>
            </a:r>
          </a:p>
          <a:p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Приобретатель? </a:t>
            </a:r>
          </a:p>
          <a:p>
            <a:r>
              <a:rPr lang="ru-RU" sz="36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Новый «герой» эпохи?</a:t>
            </a:r>
          </a:p>
          <a:p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100BB148-D4A2-4840-AA98-37EE61E3AE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996952"/>
            <a:ext cx="3833042" cy="36004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F093E4DE-A0EA-44A5-966E-9A90D26947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3208686"/>
            <a:ext cx="3600400" cy="36004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2916E338-7E48-4087-BD99-32F2D4415C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0412" y="3092365"/>
            <a:ext cx="3833042" cy="383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87634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Образы помещиков в поэме «Мёртвые души»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99D3A8-BE58-40F6-AC05-F47CD9133A05}"/>
              </a:ext>
            </a:extLst>
          </p:cNvPr>
          <p:cNvSpPr txBox="1"/>
          <p:nvPr/>
        </p:nvSpPr>
        <p:spPr>
          <a:xfrm>
            <a:off x="251520" y="1124744"/>
            <a:ext cx="8640960" cy="532453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Манилов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 образа, портрет, значение.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Коробочка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имени, характеристика образа, детали обстановки, значение образа.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Ноздрёв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имени, портрет, характеристика образа, детали обстановки, значение образа</a:t>
            </a:r>
          </a:p>
          <a:p>
            <a:endParaRPr lang="ru-RU" sz="20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6272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Наш вернисаж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1610D33-FBAC-4597-9AE4-4170508FD3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244" y="1064104"/>
            <a:ext cx="7867511" cy="551512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3951798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Наш вернисаж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C3BF0C4-C39D-4614-ADD3-EA45CC73B4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980728"/>
            <a:ext cx="4168859" cy="564897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52488C6-39C5-4BEA-8838-1A0428FE95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9124" y="980727"/>
            <a:ext cx="3756571" cy="564897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241000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Наш вернисаж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67ABF19-FA3C-4768-B877-996566B16C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059" y="957431"/>
            <a:ext cx="4946278" cy="5788559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000A291-E3DB-45BD-9B9F-D75A89ACF7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3490" y="826507"/>
            <a:ext cx="4020260" cy="535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134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 Чичикова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99D3A8-BE58-40F6-AC05-F47CD9133A05}"/>
              </a:ext>
            </a:extLst>
          </p:cNvPr>
          <p:cNvSpPr txBox="1"/>
          <p:nvPr/>
        </p:nvSpPr>
        <p:spPr>
          <a:xfrm>
            <a:off x="251520" y="1124744"/>
            <a:ext cx="8640960" cy="532453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образа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приобретателя – авантюриста, характерный для российской действительности того времени.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Сюжетообразующий персонаж.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похождения составляют основу сюжета.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образ связывает эпизоды поэмы.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и размышления часто выражают авторскую позицию.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7210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 Чичикова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99D3A8-BE58-40F6-AC05-F47CD9133A05}"/>
              </a:ext>
            </a:extLst>
          </p:cNvPr>
          <p:cNvSpPr txBox="1"/>
          <p:nvPr/>
        </p:nvSpPr>
        <p:spPr>
          <a:xfrm>
            <a:off x="251520" y="1124744"/>
            <a:ext cx="8640960" cy="452431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Статус…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бедных дворян.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Чиновник, коллежский советник.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Нажил капитал казнокрадством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взяточничеством.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Выдаёт себя за херсонского помещика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приобретения «мёртвых душ» 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9555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 Чичикова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99D3A8-BE58-40F6-AC05-F47CD9133A05}"/>
              </a:ext>
            </a:extLst>
          </p:cNvPr>
          <p:cNvSpPr txBox="1"/>
          <p:nvPr/>
        </p:nvSpPr>
        <p:spPr>
          <a:xfrm>
            <a:off x="251520" y="1124744"/>
            <a:ext cx="8640960" cy="4832092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Интересы…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в жизни – накопление капитала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богатой жизни: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«Ему мерещилась впереди жизнь во всех довольствах, со всякими достатками, экипажи, дом, отлично устроенный, вкусные обеды, вот что беспрерывно носилось в голове его».  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0807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 Чичикова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99D3A8-BE58-40F6-AC05-F47CD9133A05}"/>
              </a:ext>
            </a:extLst>
          </p:cNvPr>
          <p:cNvSpPr txBox="1"/>
          <p:nvPr/>
        </p:nvSpPr>
        <p:spPr>
          <a:xfrm>
            <a:off x="251520" y="1124744"/>
            <a:ext cx="8640960" cy="4339650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Портрет…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внешности Чичикова нет ничего примечательного: «Не красавец, но и не дурной наружности, ни слишком толст, ни слишком тонок; нельзя сказать, чтобы стар, однако ж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так, чтобы слишком молод». 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8963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E51977A-900C-4139-91E5-8A1949A82E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8654"/>
            <a:ext cx="9144000" cy="684934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2412BB7-9843-4A1F-BC8E-5BC0D241E026}"/>
              </a:ext>
            </a:extLst>
          </p:cNvPr>
          <p:cNvSpPr txBox="1"/>
          <p:nvPr/>
        </p:nvSpPr>
        <p:spPr>
          <a:xfrm>
            <a:off x="251520" y="260648"/>
            <a:ext cx="8640960" cy="58477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 Чичикова в поэме «Мёртвые души»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E99D3A8-BE58-40F6-AC05-F47CD9133A05}"/>
              </a:ext>
            </a:extLst>
          </p:cNvPr>
          <p:cNvSpPr txBox="1"/>
          <p:nvPr/>
        </p:nvSpPr>
        <p:spPr>
          <a:xfrm>
            <a:off x="251520" y="1124744"/>
            <a:ext cx="8640960" cy="5293757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Манеры…</a:t>
            </a:r>
          </a:p>
          <a:p>
            <a:endParaRPr lang="ru-RU" sz="3200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Деликатность и грубость почти одновременно: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«Никогда не позволяет себе непристойного слова», «умел польстить каждому»,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«вошёл боком», «садился наискось»,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«клал в нос гвоздичку», «подносил табакерку, </a:t>
            </a:r>
          </a:p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дне которой фиалки», НО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«высморкался чрезвычайно громко», «нос… звучал как труба», « выщипнул из носа две волосинки»…   </a:t>
            </a:r>
            <a:endParaRPr lang="ru-RU" sz="1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665042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7203</TotalTime>
  <Words>445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Ольга</cp:lastModifiedBy>
  <cp:revision>283</cp:revision>
  <dcterms:created xsi:type="dcterms:W3CDTF">2018-03-27T12:09:40Z</dcterms:created>
  <dcterms:modified xsi:type="dcterms:W3CDTF">2024-01-07T16:09:48Z</dcterms:modified>
</cp:coreProperties>
</file>