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91" r:id="rId2"/>
    <p:sldId id="283" r:id="rId3"/>
    <p:sldId id="305" r:id="rId4"/>
    <p:sldId id="292" r:id="rId5"/>
    <p:sldId id="293" r:id="rId6"/>
    <p:sldId id="303" r:id="rId7"/>
    <p:sldId id="294" r:id="rId8"/>
    <p:sldId id="304" r:id="rId9"/>
    <p:sldId id="306" r:id="rId10"/>
    <p:sldId id="307" r:id="rId11"/>
    <p:sldId id="308" r:id="rId12"/>
    <p:sldId id="310" r:id="rId13"/>
    <p:sldId id="311" r:id="rId14"/>
    <p:sldId id="314" r:id="rId15"/>
    <p:sldId id="309" r:id="rId16"/>
    <p:sldId id="320" r:id="rId17"/>
    <p:sldId id="319" r:id="rId18"/>
    <p:sldId id="312" r:id="rId19"/>
    <p:sldId id="316" r:id="rId20"/>
    <p:sldId id="315" r:id="rId21"/>
    <p:sldId id="318" r:id="rId22"/>
    <p:sldId id="313" r:id="rId23"/>
    <p:sldId id="317" r:id="rId24"/>
    <p:sldId id="321" r:id="rId25"/>
    <p:sldId id="326" r:id="rId26"/>
    <p:sldId id="325" r:id="rId27"/>
    <p:sldId id="322" r:id="rId28"/>
    <p:sldId id="323" r:id="rId29"/>
    <p:sldId id="331" r:id="rId30"/>
    <p:sldId id="328" r:id="rId31"/>
    <p:sldId id="329" r:id="rId32"/>
    <p:sldId id="324" r:id="rId33"/>
    <p:sldId id="332" r:id="rId34"/>
    <p:sldId id="333" r:id="rId35"/>
    <p:sldId id="330" r:id="rId36"/>
    <p:sldId id="334" r:id="rId37"/>
    <p:sldId id="335" r:id="rId38"/>
    <p:sldId id="336" r:id="rId39"/>
    <p:sldId id="301" r:id="rId40"/>
  </p:sldIdLst>
  <p:sldSz cx="9144000" cy="6858000" type="screen4x3"/>
  <p:notesSz cx="6858000" cy="9144000"/>
  <p:defaultTextStyle>
    <a:defPPr>
      <a:defRPr lang="ru-RU"/>
    </a:defPPr>
    <a:lvl1pPr marL="0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11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21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032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041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052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062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072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083" algn="l" defTabSz="91402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6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23FFF-6B18-4AEC-BD96-BC99343ACA3C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941797-D248-40C2-9837-D2E2A8979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11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21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032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041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052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062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072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083" algn="l" defTabSz="91402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554" indent="0" algn="ctr">
              <a:buNone/>
              <a:defRPr/>
            </a:lvl2pPr>
            <a:lvl3pPr marL="829108" indent="0" algn="ctr">
              <a:buNone/>
              <a:defRPr/>
            </a:lvl3pPr>
            <a:lvl4pPr marL="1243662" indent="0" algn="ctr">
              <a:buNone/>
              <a:defRPr/>
            </a:lvl4pPr>
            <a:lvl5pPr marL="1658216" indent="0" algn="ctr">
              <a:buNone/>
              <a:defRPr/>
            </a:lvl5pPr>
            <a:lvl6pPr marL="2072771" indent="0" algn="ctr">
              <a:buNone/>
              <a:defRPr/>
            </a:lvl6pPr>
            <a:lvl7pPr marL="2487325" indent="0" algn="ctr">
              <a:buNone/>
              <a:defRPr/>
            </a:lvl7pPr>
            <a:lvl8pPr marL="2901879" indent="0" algn="ctr">
              <a:buNone/>
              <a:defRPr/>
            </a:lvl8pPr>
            <a:lvl9pPr marL="3316433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9269ADE-CB43-4BE1-865C-D11D873ACC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3DCCF57-BAB8-4CD1-B096-277A45665E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33"/>
            <a:ext cx="2056320" cy="585565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33"/>
            <a:ext cx="6032160" cy="585565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4D41551-B717-433E-8193-CFA64F3B23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453D6C5-B810-4DB8-B785-263760069F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7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554" indent="0">
              <a:buNone/>
              <a:defRPr sz="1600"/>
            </a:lvl2pPr>
            <a:lvl3pPr marL="829108" indent="0">
              <a:buNone/>
              <a:defRPr sz="1500"/>
            </a:lvl3pPr>
            <a:lvl4pPr marL="1243662" indent="0">
              <a:buNone/>
              <a:defRPr sz="1300"/>
            </a:lvl4pPr>
            <a:lvl5pPr marL="1658216" indent="0">
              <a:buNone/>
              <a:defRPr sz="1300"/>
            </a:lvl5pPr>
            <a:lvl6pPr marL="2072771" indent="0">
              <a:buNone/>
              <a:defRPr sz="1300"/>
            </a:lvl6pPr>
            <a:lvl7pPr marL="2487325" indent="0">
              <a:buNone/>
              <a:defRPr sz="1300"/>
            </a:lvl7pPr>
            <a:lvl8pPr marL="2901879" indent="0">
              <a:buNone/>
              <a:defRPr sz="1300"/>
            </a:lvl8pPr>
            <a:lvl9pPr marL="3316433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0C91A38-F4CB-43DE-8D97-2DB471B545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33"/>
            <a:ext cx="404352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1" y="1604333"/>
            <a:ext cx="404496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86026FF-DA9E-42FF-BA2D-EF86431248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2" y="275074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554" indent="0">
              <a:buNone/>
              <a:defRPr sz="1800" b="1"/>
            </a:lvl2pPr>
            <a:lvl3pPr marL="829108" indent="0">
              <a:buNone/>
              <a:defRPr sz="1600" b="1"/>
            </a:lvl3pPr>
            <a:lvl4pPr marL="1243662" indent="0">
              <a:buNone/>
              <a:defRPr sz="1500" b="1"/>
            </a:lvl4pPr>
            <a:lvl5pPr marL="1658216" indent="0">
              <a:buNone/>
              <a:defRPr sz="1500" b="1"/>
            </a:lvl5pPr>
            <a:lvl6pPr marL="2072771" indent="0">
              <a:buNone/>
              <a:defRPr sz="1500" b="1"/>
            </a:lvl6pPr>
            <a:lvl7pPr marL="2487325" indent="0">
              <a:buNone/>
              <a:defRPr sz="1500" b="1"/>
            </a:lvl7pPr>
            <a:lvl8pPr marL="2901879" indent="0">
              <a:buNone/>
              <a:defRPr sz="1500" b="1"/>
            </a:lvl8pPr>
            <a:lvl9pPr marL="3316433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2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554" indent="0">
              <a:buNone/>
              <a:defRPr sz="1800" b="1"/>
            </a:lvl2pPr>
            <a:lvl3pPr marL="829108" indent="0">
              <a:buNone/>
              <a:defRPr sz="1600" b="1"/>
            </a:lvl3pPr>
            <a:lvl4pPr marL="1243662" indent="0">
              <a:buNone/>
              <a:defRPr sz="1500" b="1"/>
            </a:lvl4pPr>
            <a:lvl5pPr marL="1658216" indent="0">
              <a:buNone/>
              <a:defRPr sz="1500" b="1"/>
            </a:lvl5pPr>
            <a:lvl6pPr marL="2072771" indent="0">
              <a:buNone/>
              <a:defRPr sz="1500" b="1"/>
            </a:lvl6pPr>
            <a:lvl7pPr marL="2487325" indent="0">
              <a:buNone/>
              <a:defRPr sz="1500" b="1"/>
            </a:lvl7pPr>
            <a:lvl8pPr marL="2901879" indent="0">
              <a:buNone/>
              <a:defRPr sz="1500" b="1"/>
            </a:lvl8pPr>
            <a:lvl9pPr marL="3316433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2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435483A-5641-4915-A68D-72A379B3C1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7B54BB7-C3E8-45A5-86B2-32DB080D47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C5D27F-EC22-4680-BBF4-03CD4C844E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5" y="273633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5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554" indent="0">
              <a:buNone/>
              <a:defRPr sz="1100"/>
            </a:lvl2pPr>
            <a:lvl3pPr marL="829108" indent="0">
              <a:buNone/>
              <a:defRPr sz="900"/>
            </a:lvl3pPr>
            <a:lvl4pPr marL="1243662" indent="0">
              <a:buNone/>
              <a:defRPr sz="800"/>
            </a:lvl4pPr>
            <a:lvl5pPr marL="1658216" indent="0">
              <a:buNone/>
              <a:defRPr sz="800"/>
            </a:lvl5pPr>
            <a:lvl6pPr marL="2072771" indent="0">
              <a:buNone/>
              <a:defRPr sz="800"/>
            </a:lvl6pPr>
            <a:lvl7pPr marL="2487325" indent="0">
              <a:buNone/>
              <a:defRPr sz="800"/>
            </a:lvl7pPr>
            <a:lvl8pPr marL="2901879" indent="0">
              <a:buNone/>
              <a:defRPr sz="800"/>
            </a:lvl8pPr>
            <a:lvl9pPr marL="331643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AE5F111-43FB-4A57-B557-0C679C2378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5" y="4800026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5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554" indent="0">
              <a:buNone/>
              <a:defRPr sz="2500"/>
            </a:lvl2pPr>
            <a:lvl3pPr marL="829108" indent="0">
              <a:buNone/>
              <a:defRPr sz="2200"/>
            </a:lvl3pPr>
            <a:lvl4pPr marL="1243662" indent="0">
              <a:buNone/>
              <a:defRPr sz="1800"/>
            </a:lvl4pPr>
            <a:lvl5pPr marL="1658216" indent="0">
              <a:buNone/>
              <a:defRPr sz="1800"/>
            </a:lvl5pPr>
            <a:lvl6pPr marL="2072771" indent="0">
              <a:buNone/>
              <a:defRPr sz="1800"/>
            </a:lvl6pPr>
            <a:lvl7pPr marL="2487325" indent="0">
              <a:buNone/>
              <a:defRPr sz="1800"/>
            </a:lvl7pPr>
            <a:lvl8pPr marL="2901879" indent="0">
              <a:buNone/>
              <a:defRPr sz="1800"/>
            </a:lvl8pPr>
            <a:lvl9pPr marL="3316433" indent="0">
              <a:buNone/>
              <a:defRPr sz="1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5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554" indent="0">
              <a:buNone/>
              <a:defRPr sz="1100"/>
            </a:lvl2pPr>
            <a:lvl3pPr marL="829108" indent="0">
              <a:buNone/>
              <a:defRPr sz="900"/>
            </a:lvl3pPr>
            <a:lvl4pPr marL="1243662" indent="0">
              <a:buNone/>
              <a:defRPr sz="800"/>
            </a:lvl4pPr>
            <a:lvl5pPr marL="1658216" indent="0">
              <a:buNone/>
              <a:defRPr sz="800"/>
            </a:lvl5pPr>
            <a:lvl6pPr marL="2072771" indent="0">
              <a:buNone/>
              <a:defRPr sz="800"/>
            </a:lvl6pPr>
            <a:lvl7pPr marL="2487325" indent="0">
              <a:buNone/>
              <a:defRPr sz="800"/>
            </a:lvl7pPr>
            <a:lvl8pPr marL="2901879" indent="0">
              <a:buNone/>
              <a:defRPr sz="800"/>
            </a:lvl8pPr>
            <a:lvl9pPr marL="331643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F58F475-66B5-4228-8F8B-54364BBB54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33"/>
            <a:ext cx="822672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592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структуры щелкните мышью</a:t>
            </a:r>
          </a:p>
          <a:p>
            <a:pPr lvl="1"/>
            <a:r>
              <a:rPr lang="en-GB"/>
              <a:t>Второй уровень структуры</a:t>
            </a:r>
          </a:p>
          <a:p>
            <a:pPr lvl="2"/>
            <a:r>
              <a:rPr lang="en-GB"/>
              <a:t>Третий уровень структуры</a:t>
            </a:r>
          </a:p>
          <a:p>
            <a:pPr lvl="3"/>
            <a:r>
              <a:rPr lang="en-GB"/>
              <a:t>Четвертый уровень структуры</a:t>
            </a:r>
          </a:p>
          <a:p>
            <a:pPr lvl="4"/>
            <a:r>
              <a:rPr lang="en-GB"/>
              <a:t>Пятый уровень структуры</a:t>
            </a:r>
          </a:p>
          <a:p>
            <a:pPr lvl="4"/>
            <a:r>
              <a:rPr lang="en-GB"/>
              <a:t>Шестой уровень структуры</a:t>
            </a:r>
          </a:p>
          <a:p>
            <a:pPr lvl="4"/>
            <a:r>
              <a:rPr lang="en-GB"/>
              <a:t>Седьмой уровень структуры</a:t>
            </a:r>
          </a:p>
          <a:p>
            <a:pPr lvl="4"/>
            <a:r>
              <a:rPr lang="en-GB"/>
              <a:t>Восьмой уровень структуры</a:t>
            </a:r>
          </a:p>
          <a:p>
            <a:pPr lvl="4"/>
            <a:r>
              <a:rPr lang="en-GB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5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07357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378" algn="l"/>
                <a:tab pos="1312751" algn="l"/>
                <a:tab pos="1969133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defTabSz="407357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378" algn="l"/>
                <a:tab pos="1312751" algn="l"/>
                <a:tab pos="1969133" algn="l"/>
                <a:tab pos="262550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5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07357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378" algn="l"/>
                <a:tab pos="1312751" algn="l"/>
                <a:tab pos="1969133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E6CA7534-6D38-4548-BD1E-51AAC71301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0735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651" indent="-259097" algn="ctr" defTabSz="40735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2pPr>
      <a:lvl3pPr marL="1036384" indent="-207278" algn="ctr" defTabSz="40735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3pPr>
      <a:lvl4pPr marL="1450940" indent="-207278" algn="ctr" defTabSz="40735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4pPr>
      <a:lvl5pPr marL="1865494" indent="-207278" algn="ctr" defTabSz="40735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5pPr>
      <a:lvl6pPr marL="2280048" indent="-207278" algn="ctr" defTabSz="40735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6pPr>
      <a:lvl7pPr marL="2694602" indent="-207278" algn="ctr" defTabSz="40735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7pPr>
      <a:lvl8pPr marL="3109158" indent="-207278" algn="ctr" defTabSz="40735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8pPr>
      <a:lvl9pPr marL="3523710" indent="-207278" algn="ctr" defTabSz="40735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10916" indent="-310916" algn="l" defTabSz="407357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651" indent="-259097" algn="l" defTabSz="407357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</a:defRPr>
      </a:lvl2pPr>
      <a:lvl3pPr marL="1036384" indent="-207278" algn="l" defTabSz="407357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</a:defRPr>
      </a:lvl3pPr>
      <a:lvl4pPr marL="1450940" indent="-207278" algn="l" defTabSz="407357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4pPr>
      <a:lvl5pPr marL="1865494" indent="-207278" algn="l" defTabSz="407357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5pPr>
      <a:lvl6pPr marL="2280048" indent="-207278" algn="l" defTabSz="407357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6pPr>
      <a:lvl7pPr marL="2694602" indent="-207278" algn="l" defTabSz="407357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7pPr>
      <a:lvl8pPr marL="3109158" indent="-207278" algn="l" defTabSz="407357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8pPr>
      <a:lvl9pPr marL="3523710" indent="-207278" algn="l" defTabSz="407357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8291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554" algn="l" defTabSz="8291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108" algn="l" defTabSz="8291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662" algn="l" defTabSz="8291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216" algn="l" defTabSz="8291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771" algn="l" defTabSz="8291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7325" algn="l" defTabSz="8291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1879" algn="l" defTabSz="8291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6433" algn="l" defTabSz="8291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10772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Что в образе тебе моём…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Помещики в поэме Н.В. Гоголя «Мёртвые души»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8AD9A5-80F6-4F66-955E-A91A5AEF1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" t="1701" r="1700" b="8000"/>
          <a:stretch/>
        </p:blipFill>
        <p:spPr>
          <a:xfrm>
            <a:off x="251520" y="1484784"/>
            <a:ext cx="5472608" cy="522938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C072EE-EFA4-4D53-A434-A3E8DFDB94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215079"/>
            <a:ext cx="3024336" cy="349908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9A3A1D-8048-49B1-9390-5991236B88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890" y="1486307"/>
            <a:ext cx="2526531" cy="252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98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72" y="0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 Манилова в поэме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51520" y="1124744"/>
            <a:ext cx="8640960" cy="353943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Портрет…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по принципу нагнетания положительных качеств до избытка, переходящего в отрицание.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«Черты лица его были не лишены приятности, но в эту приятность, казалось, чересчур было передано сахару».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A35EF8-E3E0-4C45-A5F5-AB098175C2FA}"/>
              </a:ext>
            </a:extLst>
          </p:cNvPr>
          <p:cNvSpPr txBox="1"/>
          <p:nvPr/>
        </p:nvSpPr>
        <p:spPr>
          <a:xfrm>
            <a:off x="251520" y="4943495"/>
            <a:ext cx="8640960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образа…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Маниловщина – общечеловеческое явление. Манилов – первая стадия омертвения души.</a:t>
            </a:r>
          </a:p>
        </p:txBody>
      </p:sp>
    </p:spTree>
    <p:extLst>
      <p:ext uri="{BB962C8B-B14F-4D97-AF65-F5344CB8AC3E}">
        <p14:creationId xmlns:p14="http://schemas.microsoft.com/office/powerpoint/2010/main" val="380492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Коробочка Настасья Петровна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6F93EE-2603-4530-8600-B9A1FCABF245}"/>
              </a:ext>
            </a:extLst>
          </p:cNvPr>
          <p:cNvSpPr txBox="1"/>
          <p:nvPr/>
        </p:nvSpPr>
        <p:spPr>
          <a:xfrm>
            <a:off x="4381559" y="5033177"/>
            <a:ext cx="4510921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имени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обстановки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образа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93E4DE-A0EA-44A5-966E-9A90D2694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27" y="3212976"/>
            <a:ext cx="2825552" cy="28255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4E2E3A-437E-4BE6-AF21-22054A377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03994"/>
            <a:ext cx="2121598" cy="21215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114F2E-B941-4AC0-AC2D-D3C20044DB22}"/>
              </a:ext>
            </a:extLst>
          </p:cNvPr>
          <p:cNvSpPr txBox="1"/>
          <p:nvPr/>
        </p:nvSpPr>
        <p:spPr>
          <a:xfrm>
            <a:off x="270868" y="1124744"/>
            <a:ext cx="8621612" cy="95410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«Коробочка» - 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бережливость, недоверчивость, скудоумие, упрямство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15B77F-8008-483A-9D05-75D5461066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" t="1948"/>
          <a:stretch/>
        </p:blipFill>
        <p:spPr>
          <a:xfrm>
            <a:off x="270868" y="2274234"/>
            <a:ext cx="3930611" cy="424847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53842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541603-416A-451B-BBBE-D3B1CFF53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097416"/>
            <a:ext cx="4337395" cy="549993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347D62-DCB1-46EE-85D6-7CDBC40925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000" y="1097416"/>
            <a:ext cx="4119355" cy="369973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81084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5AFC23-EA93-448F-8F82-F9630714A8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0"/>
          <a:stretch/>
        </p:blipFill>
        <p:spPr>
          <a:xfrm>
            <a:off x="255246" y="1029911"/>
            <a:ext cx="3998326" cy="56436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F898F6-0473-4845-B241-06909BD6DE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029910"/>
            <a:ext cx="4414548" cy="564359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70496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Коробочка Настасья Петровна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4732A5-F8C5-4980-8B8A-01A26BC87B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91" y="1097416"/>
            <a:ext cx="8613390" cy="220502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2EF6C5-DB79-4B5E-9C51-138E9D8EF9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30" y="3442195"/>
            <a:ext cx="3330582" cy="327528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4D72EC1-06E7-4D0A-9026-E7BA8F6D62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b="5901"/>
          <a:stretch/>
        </p:blipFill>
        <p:spPr>
          <a:xfrm>
            <a:off x="3779911" y="3438457"/>
            <a:ext cx="2970825" cy="327528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550C02C-4C56-4F99-8EE9-4CE92ED768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860" y="2796130"/>
            <a:ext cx="2161839" cy="21618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7EF1DF-91BF-4B19-BCA1-4754F46A4672}"/>
              </a:ext>
            </a:extLst>
          </p:cNvPr>
          <p:cNvSpPr txBox="1"/>
          <p:nvPr/>
        </p:nvSpPr>
        <p:spPr>
          <a:xfrm>
            <a:off x="6975260" y="4969817"/>
            <a:ext cx="1944216" cy="147732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Характеристика.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Детали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домашней обстановки.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образа</a:t>
            </a:r>
          </a:p>
        </p:txBody>
      </p:sp>
    </p:spTree>
    <p:extLst>
      <p:ext uri="{BB962C8B-B14F-4D97-AF65-F5344CB8AC3E}">
        <p14:creationId xmlns:p14="http://schemas.microsoft.com/office/powerpoint/2010/main" val="553881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 Коробочки в поэме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51520" y="1124744"/>
            <a:ext cx="8640960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образа…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Настасья Петровна Коробочка –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помещица – вдова, владелица имения в 80 душ крепостных крестьян.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Полная противоположность Манилову.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настоящий предприниматель. В каждом наезжем привыкла видеть потенциального покупателя, потому что в её имении всё, что производится, продаётся по мелочи.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460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 Коробочки в поэме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51520" y="1124744"/>
            <a:ext cx="8640960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образа…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«одна из тех матушек, небольших помещиц, которые плачутся на неурожаи, убытки, … а между тем набирают понемногу деньжонок в пестрядевые мешочки, размещённые по ящикам комодов».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Интересы сосредоточены на хозяйстве.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Развлечения: штопанье, гадание, стряпня.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192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 Коробочки в поэме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51520" y="1088152"/>
            <a:ext cx="8640960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образа…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Читателю запомнилась тем,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не соглашалась продать «мёртвые души». 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Чичиков уговаривал помещицу,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пообещал отдать ей несколько голубых бумаг для прошений...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 не согласился в следующий раз непременно заказать у Коробочки муку, мёд и сало, «мёртвые души» не получил.</a:t>
            </a:r>
          </a:p>
        </p:txBody>
      </p:sp>
    </p:spTree>
    <p:extLst>
      <p:ext uri="{BB962C8B-B14F-4D97-AF65-F5344CB8AC3E}">
        <p14:creationId xmlns:p14="http://schemas.microsoft.com/office/powerpoint/2010/main" val="327936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DCFCBE-5B5F-4808-A16D-720A8041E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7478"/>
            <a:ext cx="8640960" cy="568188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514550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 Коробочки в поэме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51520" y="1124744"/>
            <a:ext cx="8640960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обстановки, окружения…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Вещи в доме Коробочки отражают её представление о красоте.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Мелочность, ограниченность интересов помещицы подчёркиваются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птичье – животными образами: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соседи – Бобров, Свиньин;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Чичикова, выпавшего из брички, спина и бок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грязи, «как у борова»;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Фетинья (дворовая Коробочки) - чучело в чепце хозяйки – её пародийный двойник</a:t>
            </a:r>
          </a:p>
        </p:txBody>
      </p:sp>
    </p:spTree>
    <p:extLst>
      <p:ext uri="{BB962C8B-B14F-4D97-AF65-F5344CB8AC3E}">
        <p14:creationId xmlns:p14="http://schemas.microsoft.com/office/powerpoint/2010/main" val="357776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89255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Манилов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(имени, отчества автором поэмы не дано)</a:t>
            </a:r>
            <a:endParaRPr lang="ru-RU" sz="32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6F93EE-2603-4530-8600-B9A1FCABF245}"/>
              </a:ext>
            </a:extLst>
          </p:cNvPr>
          <p:cNvSpPr txBox="1"/>
          <p:nvPr/>
        </p:nvSpPr>
        <p:spPr>
          <a:xfrm>
            <a:off x="4381559" y="5033177"/>
            <a:ext cx="4510921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имени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образа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93E4DE-A0EA-44A5-966E-9A90D2694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429000"/>
            <a:ext cx="2825552" cy="28255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4E2E3A-437E-4BE6-AF21-22054A377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03994"/>
            <a:ext cx="2121598" cy="21215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26D3B6B-A382-413A-97E1-40103B590A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68" y="2450892"/>
            <a:ext cx="3984931" cy="415818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114F2E-B941-4AC0-AC2D-D3C20044DB22}"/>
              </a:ext>
            </a:extLst>
          </p:cNvPr>
          <p:cNvSpPr txBox="1"/>
          <p:nvPr/>
        </p:nvSpPr>
        <p:spPr>
          <a:xfrm>
            <a:off x="270868" y="1124744"/>
            <a:ext cx="8621612" cy="95410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«Манилов» - 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образовано от глагола «манить», «заманивать»</a:t>
            </a:r>
          </a:p>
        </p:txBody>
      </p:sp>
    </p:spTree>
    <p:extLst>
      <p:ext uri="{BB962C8B-B14F-4D97-AF65-F5344CB8AC3E}">
        <p14:creationId xmlns:p14="http://schemas.microsoft.com/office/powerpoint/2010/main" val="1536983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73BD2F-89FE-4A69-A3CF-FDE7A5D79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922773"/>
            <a:ext cx="8640959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885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4F8630-8A19-413B-AF75-7FD90C6407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5203703" cy="576064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2221D5-F074-461C-944B-60BF7BE2E8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999283"/>
            <a:ext cx="3240360" cy="452724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B8811B-60E5-4D54-94B3-591C06BC068F}"/>
              </a:ext>
            </a:extLst>
          </p:cNvPr>
          <p:cNvSpPr txBox="1"/>
          <p:nvPr/>
        </p:nvSpPr>
        <p:spPr>
          <a:xfrm>
            <a:off x="5652120" y="5733256"/>
            <a:ext cx="3240360" cy="70788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Фетинья 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дворовая Коробочки </a:t>
            </a:r>
          </a:p>
        </p:txBody>
      </p:sp>
    </p:spTree>
    <p:extLst>
      <p:ext uri="{BB962C8B-B14F-4D97-AF65-F5344CB8AC3E}">
        <p14:creationId xmlns:p14="http://schemas.microsoft.com/office/powerpoint/2010/main" val="1380750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Усадьба Коробочки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CC0F27-D71A-4D0E-AB31-55F288104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21" y="961576"/>
            <a:ext cx="8630659" cy="577979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50813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 Коробочки в поэме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51520" y="1124744"/>
            <a:ext cx="8640960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образа…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образе Коробочки Гоголь изображает общечеловеческое явление – «дубинноголовость», упрямство, ограниченность, закостенелость. 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«Иной и почтенный, и государственный даже человек, а на деле выходит совершенная Коробочка. Как зарубил что себе в голову,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уж ничем его не пересилишь».</a:t>
            </a:r>
          </a:p>
        </p:txBody>
      </p:sp>
    </p:spTree>
    <p:extLst>
      <p:ext uri="{BB962C8B-B14F-4D97-AF65-F5344CB8AC3E}">
        <p14:creationId xmlns:p14="http://schemas.microsoft.com/office/powerpoint/2010/main" val="20094942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Ноздрёв 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(имени, отчества автором поэмы не дано)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6F93EE-2603-4530-8600-B9A1FCABF245}"/>
              </a:ext>
            </a:extLst>
          </p:cNvPr>
          <p:cNvSpPr txBox="1"/>
          <p:nvPr/>
        </p:nvSpPr>
        <p:spPr>
          <a:xfrm>
            <a:off x="4126278" y="4647279"/>
            <a:ext cx="4510921" cy="19389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имени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героя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домашней обстановки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образа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93E4DE-A0EA-44A5-966E-9A90D2694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921" y="2343141"/>
            <a:ext cx="3207311" cy="32073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114F2E-B941-4AC0-AC2D-D3C20044DB22}"/>
              </a:ext>
            </a:extLst>
          </p:cNvPr>
          <p:cNvSpPr txBox="1"/>
          <p:nvPr/>
        </p:nvSpPr>
        <p:spPr>
          <a:xfrm>
            <a:off x="270868" y="1124744"/>
            <a:ext cx="8621612" cy="120032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 «Ноздрёв» - метонимия носа («совать нос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 своё дело»). «Чуткий нос его слышал за несколько десятков вёрст, где была ярмарка со всякими съездами и балами…»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66AE9F-064C-48AF-8757-08227DAB6C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58" y="2492895"/>
            <a:ext cx="3577562" cy="413790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DA4367-A12A-463A-AB2F-A00133834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8801" y="2463050"/>
            <a:ext cx="2291087" cy="229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9397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FFF079-1B6B-41BE-B42B-9E41EF4595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" r="3798"/>
          <a:stretch/>
        </p:blipFill>
        <p:spPr>
          <a:xfrm>
            <a:off x="251520" y="1000047"/>
            <a:ext cx="5184576" cy="568863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3E0C6D-BED9-4F4A-82FE-0CDEA51A61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346" y="1000047"/>
            <a:ext cx="3263413" cy="415606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034030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3D6CF1-9145-4706-9229-8954B71CF3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493" y="961429"/>
            <a:ext cx="3804395" cy="563592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1CB53A-4144-4F55-8F82-3585E36E13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" t="10406" r="5639" b="10845"/>
          <a:stretch/>
        </p:blipFill>
        <p:spPr>
          <a:xfrm>
            <a:off x="285751" y="961428"/>
            <a:ext cx="4474087" cy="563592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32684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D8F369-BBAE-4039-836B-FF7C5F310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71419"/>
            <a:ext cx="4696405" cy="576058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776425-CB8C-44BE-BC00-CBACB5A5E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818" y="1004392"/>
            <a:ext cx="3742192" cy="508890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053943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Ноздрёва в поэме Гоголя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C39807-EF26-4994-BD72-DD5297648D1C}"/>
              </a:ext>
            </a:extLst>
          </p:cNvPr>
          <p:cNvSpPr txBox="1"/>
          <p:nvPr/>
        </p:nvSpPr>
        <p:spPr>
          <a:xfrm>
            <a:off x="251520" y="1196752"/>
            <a:ext cx="8640960" cy="532453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Сцены с Ноздрёвым скупы на детали,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характеристика помещика дана так, что                   не оставляет неясностей относительно его образа жизни.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Лишённый человеческого достоинства, он                 не способен считаться с достоинством других людей, тем более крепостных.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хозяйстве явно чувствуются признаки распада, разорения: конюшни пусты, мельница без порхлицы, в доме – полное запустение.</a:t>
            </a:r>
            <a:r>
              <a:rPr lang="ru-RU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40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Ноздрёва в поэме Гоголя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C39807-EF26-4994-BD72-DD5297648D1C}"/>
              </a:ext>
            </a:extLst>
          </p:cNvPr>
          <p:cNvSpPr txBox="1"/>
          <p:nvPr/>
        </p:nvSpPr>
        <p:spPr>
          <a:xfrm>
            <a:off x="251520" y="1196752"/>
            <a:ext cx="8640960" cy="48320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Портрет…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основан на метонимии (бакенбарды): 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«Возвращался домой он иногда с одной только бакенбардой, и то довольно жидкой.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здоровые и полные щёки его так хорошо были сотворены и вмещали в себя столько растительной силы, что бакенбарды скоро вырастали вновь, ещё даже лучше прежних» </a:t>
            </a:r>
            <a:r>
              <a:rPr lang="ru-RU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980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3F264C-7E8D-4D96-B053-98311C365F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94883"/>
            <a:ext cx="5641156" cy="567440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086941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Ноздрёва в поэме Гоголя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C39807-EF26-4994-BD72-DD5297648D1C}"/>
              </a:ext>
            </a:extLst>
          </p:cNvPr>
          <p:cNvSpPr txBox="1"/>
          <p:nvPr/>
        </p:nvSpPr>
        <p:spPr>
          <a:xfrm>
            <a:off x="251520" y="1196752"/>
            <a:ext cx="8640960" cy="529375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героя…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«Разбитной малый», кутила, вечно попадающий в неприятные истории; главная страсть – «нагадить ближнему, при этом он продолжал считать себя приятелем того, кому нагадил».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 его жизни – развлечения. Даже двое детей не могут задержать Ноздрёва дома более двух дней. В любое общество вносит сумятицу. Где появляется – там всегда скандал</a:t>
            </a:r>
          </a:p>
          <a:p>
            <a:endParaRPr lang="ru-RU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4936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Ноздрёва в поэме Гоголя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C39807-EF26-4994-BD72-DD5297648D1C}"/>
              </a:ext>
            </a:extLst>
          </p:cNvPr>
          <p:cNvSpPr txBox="1"/>
          <p:nvPr/>
        </p:nvSpPr>
        <p:spPr>
          <a:xfrm>
            <a:off x="251520" y="1053399"/>
            <a:ext cx="8640960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домашней обстановки…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Вещи Ноздрёва отражают характер их владельца: хаотичность, беспорядочность…</a:t>
            </a:r>
          </a:p>
          <a:p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Конюшня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большинство стойл пустует;</a:t>
            </a:r>
          </a:p>
          <a:p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пруд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раньше водилась рыба небывалой величины;</a:t>
            </a:r>
          </a:p>
          <a:p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Ноздрёв ловит зайца-русака за задние лапы…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Бесцельная активность, желание казаться значительнее и богаче, наглость, хамство, «ярморочный героизм»</a:t>
            </a:r>
          </a:p>
        </p:txBody>
      </p:sp>
    </p:spTree>
    <p:extLst>
      <p:ext uri="{BB962C8B-B14F-4D97-AF65-F5344CB8AC3E}">
        <p14:creationId xmlns:p14="http://schemas.microsoft.com/office/powerpoint/2010/main" val="15756781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B0A35D-F508-4A0B-A738-544BAD5A73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88" y="988523"/>
            <a:ext cx="7549836" cy="568754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111989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630942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Чичиков о Ноздрёве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после неудавшейся сделки… 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«Он (Чичиков) внутренне досадовал на себя, бранил себя за то, что к Ноздрёву заехал, потерял даром время. Но ещё более бранил себя за то, что заговорил с ним о деле, поступил неосторожно, вёл себя, как ребёнок, как дурак: ибо дело совсем не такого роду, чтобы быть вверену Ноздрёву… Ноздрёв – человек-дрянь, Ноздрёв может наврать, прибавить, распустить чёрт знает что, выйдут какие-нибудь сплетни – нехорошо, нехорошо…»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44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34654A-E1DB-478B-805E-51471D4AC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32" y="945145"/>
            <a:ext cx="3877420" cy="577522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2DD19E-0EAB-418A-AB5C-F7D98D94DD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112" y="476671"/>
            <a:ext cx="3563888" cy="35706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0306320-715F-4B88-8D96-A94F665536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746" y="2679944"/>
            <a:ext cx="4246867" cy="424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332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Ноздрёва в поэме Гоголя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C39807-EF26-4994-BD72-DD5297648D1C}"/>
              </a:ext>
            </a:extLst>
          </p:cNvPr>
          <p:cNvSpPr txBox="1"/>
          <p:nvPr/>
        </p:nvSpPr>
        <p:spPr>
          <a:xfrm>
            <a:off x="251520" y="1196752"/>
            <a:ext cx="8640960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образа…</a:t>
            </a:r>
            <a:endParaRPr lang="ru-RU" sz="28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«Может быть, назовут его характер избитым, станут говорить, что теперь нет уже Ноздрёва. Увы! Несправедливы будут те, которые станут говорить так. Он везде между нами и, может быть, только ходит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другом кафтане» (Н.В. Гоголь)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5633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5A1BB0-C01F-46EA-AE2A-F292152FB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654"/>
            <a:ext cx="9120923" cy="684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052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0A17A9-398A-4527-ACA1-8B35C52BE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" y="36635"/>
            <a:ext cx="9132460" cy="684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1546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AC9C2D-5626-4D54-ACDC-9C96BB12D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325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95410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задание…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Образы помещиков в поэме «Мёртвые души»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51520" y="1505396"/>
            <a:ext cx="8640960" cy="433965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Собакевич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Портрет, характеристика героя,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«говорящие» детали домашней обстановки.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Плюшкин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имени, портрет, характеристика образа, детали домашней обстановки,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образа.</a:t>
            </a:r>
          </a:p>
          <a:p>
            <a:endParaRPr lang="ru-RU" sz="20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272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64BCE0-6977-4AE1-AF44-AB11B5A9ED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71" y="989421"/>
            <a:ext cx="4365120" cy="566124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A12165C-F3DA-4130-ADF2-8104F165D4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"/>
          <a:stretch/>
        </p:blipFill>
        <p:spPr>
          <a:xfrm>
            <a:off x="4788024" y="998869"/>
            <a:ext cx="4062690" cy="538245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1000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Наш вернисаж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867F82-0FA2-4FB2-AB69-3729594887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03391"/>
            <a:ext cx="4711346" cy="566596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5995026-E672-48C9-9132-66098F56D7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77" y="1003391"/>
            <a:ext cx="3865769" cy="386576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134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Наш вернисаж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2CAA0-E950-4D50-A91F-4EBFD172289B}"/>
              </a:ext>
            </a:extLst>
          </p:cNvPr>
          <p:cNvSpPr txBox="1"/>
          <p:nvPr/>
        </p:nvSpPr>
        <p:spPr>
          <a:xfrm>
            <a:off x="5220072" y="6228549"/>
            <a:ext cx="3672408" cy="52322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Усадьба Манилова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5F90C0-87B0-42B0-B3AC-A6AFCB3D84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27" y="1000968"/>
            <a:ext cx="6471613" cy="512135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70106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 Манилова в поэме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43122" y="988370"/>
            <a:ext cx="8640960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образа…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Чичиков посещает помещика в первую очередь.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Манилов производит впечатление беспечного человека. Проблем нет. Целей нет. Желаний тоже почти нет.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«Ни то, ни сё, ни в городе Богдан, ни в селе Селифан».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Ленивый. Сентиментальный.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Склонный к бесполезной мечтательности.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 придумывать проекты, но не превращает их в дело.</a:t>
            </a:r>
          </a:p>
        </p:txBody>
      </p:sp>
    </p:spTree>
    <p:extLst>
      <p:ext uri="{BB962C8B-B14F-4D97-AF65-F5344CB8AC3E}">
        <p14:creationId xmlns:p14="http://schemas.microsoft.com/office/powerpoint/2010/main" val="947210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 Манилова в поэме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51520" y="1124744"/>
            <a:ext cx="8640960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образа…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Манилова определить сложно.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Гоголь говорит, что в первую минуту общения можно подумать: «какой потрясающий человек!», чуть позже – разочароваться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герое, ещё через минуту убедиться в том, что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вовсе ничего о Манилове сказать нельзя. В нём нет никаких желаний, нет и самой жизни.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Манилов с лёгкостью отдаёт Чичикову мёртвые души, не спросив о юридических деталях.</a:t>
            </a:r>
          </a:p>
        </p:txBody>
      </p:sp>
    </p:spTree>
    <p:extLst>
      <p:ext uri="{BB962C8B-B14F-4D97-AF65-F5344CB8AC3E}">
        <p14:creationId xmlns:p14="http://schemas.microsoft.com/office/powerpoint/2010/main" val="1274421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977A-900C-4139-91E5-8A1949A82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4"/>
            <a:ext cx="9144000" cy="6849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412BB7-9843-4A1F-BC8E-5BC0D241E026}"/>
              </a:ext>
            </a:extLst>
          </p:cNvPr>
          <p:cNvSpPr txBox="1"/>
          <p:nvPr/>
        </p:nvSpPr>
        <p:spPr>
          <a:xfrm>
            <a:off x="251520" y="260648"/>
            <a:ext cx="8640960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Образ Манилова в поэме «Мёртвые души»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9D3A8-BE58-40F6-AC05-F47CD9133A05}"/>
              </a:ext>
            </a:extLst>
          </p:cNvPr>
          <p:cNvSpPr txBox="1"/>
          <p:nvPr/>
        </p:nvSpPr>
        <p:spPr>
          <a:xfrm>
            <a:off x="251520" y="1124744"/>
            <a:ext cx="8640960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образа…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Манилова определить сложно.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Гоголь говорит, что в первую минуту общения можно подумать: «какой потрясающий человек!», чуть позже – разочароваться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герое, ещё через минуту убедиться в том, что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вовсе ничего о Манилове сказать нельзя. В нём нет никаких желаний, нет и самой жизни. </a:t>
            </a:r>
          </a:p>
          <a:p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Манилов с лёгкостью отдаёт Чичикову «мёртвые души», не спросив о юридических деталях.</a:t>
            </a:r>
          </a:p>
        </p:txBody>
      </p:sp>
    </p:spTree>
    <p:extLst>
      <p:ext uri="{BB962C8B-B14F-4D97-AF65-F5344CB8AC3E}">
        <p14:creationId xmlns:p14="http://schemas.microsoft.com/office/powerpoint/2010/main" val="167619278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7449</TotalTime>
  <Words>1267</Words>
  <Application>Microsoft Office PowerPoint</Application>
  <PresentationFormat>Экран (4:3)</PresentationFormat>
  <Paragraphs>149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Arial</vt:lpstr>
      <vt:lpstr>Calibri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Ольга Лазунина</cp:lastModifiedBy>
  <cp:revision>310</cp:revision>
  <dcterms:created xsi:type="dcterms:W3CDTF">2018-03-27T12:09:40Z</dcterms:created>
  <dcterms:modified xsi:type="dcterms:W3CDTF">2022-04-14T03:08:26Z</dcterms:modified>
</cp:coreProperties>
</file>