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6" r:id="rId9"/>
    <p:sldId id="265" r:id="rId10"/>
    <p:sldId id="25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8889043-9639-44C5-91A9-44B6F3BB4761}">
          <p14:sldIdLst>
            <p14:sldId id="256"/>
          </p14:sldIdLst>
        </p14:section>
        <p14:section name="Раздел без заголовка" id="{F296FF79-8794-4977-85FC-6D2A4E93C145}">
          <p14:sldIdLst>
            <p14:sldId id="257"/>
            <p14:sldId id="259"/>
            <p14:sldId id="260"/>
            <p14:sldId id="261"/>
            <p14:sldId id="262"/>
            <p14:sldId id="263"/>
            <p14:sldId id="266"/>
            <p14:sldId id="265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BEBED0-EF3C-4A8F-8C5A-E42D7816B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47" y="3743325"/>
            <a:ext cx="3253348" cy="29613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3372C2-23CD-42DA-8BB0-C4F0618DC5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547" y="494853"/>
            <a:ext cx="11510683" cy="316274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Правила подготовки инструмента и оборудования </a:t>
            </a:r>
            <a:r>
              <a:rPr lang="ru-RU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ДЛЯ ДЕМОНСТРАЦИОННОГО ЭКЗАМЕНА ПО СТАНДАРТАМ ВОРЛДСКИЛЛС РОССИЯ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46591D-C70D-40E6-BB11-2610D2BA4B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10783440" cy="1947333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10 Сварочные технологии</a:t>
            </a:r>
          </a:p>
          <a:p>
            <a:pPr algn="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Выполнил мастер п/о Пержовский А.Д.</a:t>
            </a:r>
          </a:p>
          <a:p>
            <a:endParaRPr lang="ru-RU" dirty="0"/>
          </a:p>
          <a:p>
            <a:endParaRPr lang="ru-RU" dirty="0"/>
          </a:p>
          <a:p>
            <a:pPr algn="ctr"/>
            <a:r>
              <a:rPr lang="ru-RU" dirty="0">
                <a:solidFill>
                  <a:schemeClr val="bg1"/>
                </a:solidFill>
              </a:rPr>
              <a:t>г. Нягань, 2022 год.</a:t>
            </a:r>
          </a:p>
        </p:txBody>
      </p:sp>
    </p:spTree>
    <p:extLst>
      <p:ext uri="{BB962C8B-B14F-4D97-AF65-F5344CB8AC3E}">
        <p14:creationId xmlns:p14="http://schemas.microsoft.com/office/powerpoint/2010/main" val="2081452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AC8DA0-CBF4-40B9-9A4E-60F6D648B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внимание….</a:t>
            </a:r>
          </a:p>
        </p:txBody>
      </p:sp>
    </p:spTree>
    <p:extLst>
      <p:ext uri="{BB962C8B-B14F-4D97-AF65-F5344CB8AC3E}">
        <p14:creationId xmlns:p14="http://schemas.microsoft.com/office/powerpoint/2010/main" val="1980738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D4079352-827F-417C-86F5-88854A4C1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209566"/>
              </p:ext>
            </p:extLst>
          </p:nvPr>
        </p:nvGraphicFramePr>
        <p:xfrm>
          <a:off x="1676399" y="344245"/>
          <a:ext cx="9210675" cy="5570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2111">
                  <a:extLst>
                    <a:ext uri="{9D8B030D-6E8A-4147-A177-3AD203B41FA5}">
                      <a16:colId xmlns:a16="http://schemas.microsoft.com/office/drawing/2014/main" val="569488546"/>
                    </a:ext>
                  </a:extLst>
                </a:gridCol>
                <a:gridCol w="4558564">
                  <a:extLst>
                    <a:ext uri="{9D8B030D-6E8A-4147-A177-3AD203B41FA5}">
                      <a16:colId xmlns:a16="http://schemas.microsoft.com/office/drawing/2014/main" val="2459468041"/>
                    </a:ext>
                  </a:extLst>
                </a:gridCol>
              </a:tblGrid>
              <a:tr h="55707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Сборочно-сварочный стол с крепежными элементами (для фиксации трубы в положения НL045 PC; PH и пластин в PA; PC; PF; PE положении</a:t>
                      </a:r>
                    </a:p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убрать с рабочего стола посторонние и ненужные для работы предметы, убедиться в отсутствии на рабочем месте легко воспламеняющихся материалов и горючих жидкостей; проверить надежность фиксации металлических элементов экзаменационного задания</a:t>
                      </a:r>
                    </a:p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47934562"/>
                  </a:ext>
                </a:extLst>
              </a:tr>
            </a:tbl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4A3EE67-B40C-4727-8878-689A1A7E0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49" y="561976"/>
            <a:ext cx="3048001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956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D4079352-827F-417C-86F5-88854A4C1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750892"/>
              </p:ext>
            </p:extLst>
          </p:nvPr>
        </p:nvGraphicFramePr>
        <p:xfrm>
          <a:off x="1676399" y="344245"/>
          <a:ext cx="9210675" cy="5570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2111">
                  <a:extLst>
                    <a:ext uri="{9D8B030D-6E8A-4147-A177-3AD203B41FA5}">
                      <a16:colId xmlns:a16="http://schemas.microsoft.com/office/drawing/2014/main" val="569488546"/>
                    </a:ext>
                  </a:extLst>
                </a:gridCol>
                <a:gridCol w="4558564">
                  <a:extLst>
                    <a:ext uri="{9D8B030D-6E8A-4147-A177-3AD203B41FA5}">
                      <a16:colId xmlns:a16="http://schemas.microsoft.com/office/drawing/2014/main" val="2459468041"/>
                    </a:ext>
                  </a:extLst>
                </a:gridCol>
              </a:tblGrid>
              <a:tr h="5570780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Сварочный аппарат для 111/141 процесса сварки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убедиться в исправности изоляции кабеля электрододержателя (горелки) и обратного кабеля;  убедится в надежности крепления контактной группы сварочной цепи; визуально проверить наличие заземления корпуса электросварочного аппарата;  внешним осмотром и пробным включением проверить работу сварочного оборудования.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47934562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EE4DB57-D76D-42C7-AC52-8536E8FC9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504825"/>
            <a:ext cx="23812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234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D4079352-827F-417C-86F5-88854A4C1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941399"/>
              </p:ext>
            </p:extLst>
          </p:nvPr>
        </p:nvGraphicFramePr>
        <p:xfrm>
          <a:off x="1676399" y="344245"/>
          <a:ext cx="9210675" cy="5570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2111">
                  <a:extLst>
                    <a:ext uri="{9D8B030D-6E8A-4147-A177-3AD203B41FA5}">
                      <a16:colId xmlns:a16="http://schemas.microsoft.com/office/drawing/2014/main" val="569488546"/>
                    </a:ext>
                  </a:extLst>
                </a:gridCol>
                <a:gridCol w="4558564">
                  <a:extLst>
                    <a:ext uri="{9D8B030D-6E8A-4147-A177-3AD203B41FA5}">
                      <a16:colId xmlns:a16="http://schemas.microsoft.com/office/drawing/2014/main" val="2459468041"/>
                    </a:ext>
                  </a:extLst>
                </a:gridCol>
              </a:tblGrid>
              <a:tr h="557078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Фильтровентиляционная установка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r>
                        <a:rPr lang="ru-RU" dirty="0"/>
                        <a:t>включить местную вентиляцию и настроить систему воздуха-забора.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47934562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563D23-F547-4BA7-9F70-3190C0599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552450"/>
            <a:ext cx="2276475" cy="247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668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D4079352-827F-417C-86F5-88854A4C1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514870"/>
              </p:ext>
            </p:extLst>
          </p:nvPr>
        </p:nvGraphicFramePr>
        <p:xfrm>
          <a:off x="981075" y="344245"/>
          <a:ext cx="10629900" cy="595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8932">
                  <a:extLst>
                    <a:ext uri="{9D8B030D-6E8A-4147-A177-3AD203B41FA5}">
                      <a16:colId xmlns:a16="http://schemas.microsoft.com/office/drawing/2014/main" val="569488546"/>
                    </a:ext>
                  </a:extLst>
                </a:gridCol>
                <a:gridCol w="5260968">
                  <a:extLst>
                    <a:ext uri="{9D8B030D-6E8A-4147-A177-3AD203B41FA5}">
                      <a16:colId xmlns:a16="http://schemas.microsoft.com/office/drawing/2014/main" val="2459468041"/>
                    </a:ext>
                  </a:extLst>
                </a:gridCol>
              </a:tblGrid>
              <a:tr h="595178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                </a:t>
                      </a:r>
                    </a:p>
                    <a:p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                        Слесарный молоток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Использовать ручной инструмент необходимо в соответствии с его назначением</a:t>
                      </a:r>
                      <a:r>
                        <a:rPr lang="ru-RU" dirty="0"/>
                        <a:t>.</a:t>
                      </a:r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Рукоятки инструментов ударного действия (молотки) должны изготавливаться из древесины твердых и вязких пород, гладко обработаны и надежно закреплены;</a:t>
                      </a:r>
                      <a:br>
                        <a:rPr lang="ru-RU" dirty="0"/>
                      </a:br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рукоятки молотков должны быть прямыми, а в поперечном сечении иметь овальную форму. К свободному концу рукоятки должны утолщаться с тем, чтобы при взмахах и ударах инструментов рукоятка не выскальзывала из рук;</a:t>
                      </a:r>
                      <a:br>
                        <a:rPr lang="ru-RU" dirty="0"/>
                      </a:br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надежного крепления молотка рукоятку с торца расклинивают металлическими и завершенными клиньями. Клинья для укрепления инструмента на рукоятки должны быть из мягкой стали;</a:t>
                      </a:r>
                      <a:br>
                        <a:rPr lang="ru-RU" dirty="0"/>
                      </a:br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-бойки молотков должны иметь гладкую, слегка выпуклую поверхность без косины, сколов, выбоин, трещин и заусенцев.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47934562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34DBB9-2E6D-4428-9EDE-EB14161D2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561975"/>
            <a:ext cx="22574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08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D4079352-827F-417C-86F5-88854A4C1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47101"/>
              </p:ext>
            </p:extLst>
          </p:nvPr>
        </p:nvGraphicFramePr>
        <p:xfrm>
          <a:off x="1676399" y="344245"/>
          <a:ext cx="9210675" cy="612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2111">
                  <a:extLst>
                    <a:ext uri="{9D8B030D-6E8A-4147-A177-3AD203B41FA5}">
                      <a16:colId xmlns:a16="http://schemas.microsoft.com/office/drawing/2014/main" val="569488546"/>
                    </a:ext>
                  </a:extLst>
                </a:gridCol>
                <a:gridCol w="4558564">
                  <a:extLst>
                    <a:ext uri="{9D8B030D-6E8A-4147-A177-3AD203B41FA5}">
                      <a16:colId xmlns:a16="http://schemas.microsoft.com/office/drawing/2014/main" val="2459468041"/>
                    </a:ext>
                  </a:extLst>
                </a:gridCol>
              </a:tblGrid>
              <a:tr h="557078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            </a:t>
                      </a:r>
                    </a:p>
                    <a:p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              Слесарное зубило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Ручной инструмент ударного действия (зубила, бородки, просечники, керны и др.) должен иметь:</a:t>
                      </a:r>
                      <a:br>
                        <a:rPr lang="ru-RU" dirty="0"/>
                      </a:br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-гладкую затылочную часть без трещин, заусенцев, наклепа и скосов;</a:t>
                      </a:r>
                      <a:br>
                        <a:rPr lang="ru-RU" dirty="0"/>
                      </a:br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-боковые грани без заусенцев и острых углов.</a:t>
                      </a:r>
                      <a:br>
                        <a:rPr lang="ru-RU" dirty="0"/>
                      </a:br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Рукоятки, насаживаемые на заостренные хвостовые концы инструмента, должны иметь бандажные кольца.</a:t>
                      </a:r>
                      <a:br>
                        <a:rPr lang="ru-RU" dirty="0"/>
                      </a:br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Зубило не должно быть короче 150мм, длина оттянутой части его 60-70мм. Острие зубила должно быть заточено под углом 65-700, режущая кромка должна представлять прямую или слегка выпуклую линию, а боковые грани в местах захвата их рукой не должны иметь острых ребер.</a:t>
                      </a:r>
                      <a:r>
                        <a:rPr lang="ru-RU" dirty="0"/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47934562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1476552-3514-48DE-836D-F7B5F341A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666750"/>
            <a:ext cx="28765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370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D4079352-827F-417C-86F5-88854A4C1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38312"/>
              </p:ext>
            </p:extLst>
          </p:nvPr>
        </p:nvGraphicFramePr>
        <p:xfrm>
          <a:off x="1676399" y="344245"/>
          <a:ext cx="9210675" cy="5570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2111">
                  <a:extLst>
                    <a:ext uri="{9D8B030D-6E8A-4147-A177-3AD203B41FA5}">
                      <a16:colId xmlns:a16="http://schemas.microsoft.com/office/drawing/2014/main" val="569488546"/>
                    </a:ext>
                  </a:extLst>
                </a:gridCol>
                <a:gridCol w="4558564">
                  <a:extLst>
                    <a:ext uri="{9D8B030D-6E8A-4147-A177-3AD203B41FA5}">
                      <a16:colId xmlns:a16="http://schemas.microsoft.com/office/drawing/2014/main" val="2459468041"/>
                    </a:ext>
                  </a:extLst>
                </a:gridCol>
              </a:tblGrid>
              <a:tr h="557078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            </a:t>
                      </a:r>
                    </a:p>
                    <a:p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        Слесарный напильник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Рукоятки напильников насаживаемые на заостренные хвостовые концы, снабжаются бандажными (стяжными) кольцами.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47934562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4B5CAB-4E41-47B5-86B1-AD914B20E9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509587"/>
            <a:ext cx="26003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780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D4079352-827F-417C-86F5-88854A4C1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574463"/>
              </p:ext>
            </p:extLst>
          </p:nvPr>
        </p:nvGraphicFramePr>
        <p:xfrm>
          <a:off x="1600201" y="344245"/>
          <a:ext cx="9286874" cy="5570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8477">
                  <a:extLst>
                    <a:ext uri="{9D8B030D-6E8A-4147-A177-3AD203B41FA5}">
                      <a16:colId xmlns:a16="http://schemas.microsoft.com/office/drawing/2014/main" val="569488546"/>
                    </a:ext>
                  </a:extLst>
                </a:gridCol>
                <a:gridCol w="4688397">
                  <a:extLst>
                    <a:ext uri="{9D8B030D-6E8A-4147-A177-3AD203B41FA5}">
                      <a16:colId xmlns:a16="http://schemas.microsoft.com/office/drawing/2014/main" val="2459468041"/>
                    </a:ext>
                  </a:extLst>
                </a:gridCol>
              </a:tblGrid>
              <a:tr h="5570780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Тиски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Тиски должны быть исправными и обеспечивающими надежный зажим изделия. На рукоятке тисков и на стальных сменных плоских планках не должно быть забоин и заусенцев.</a:t>
                      </a:r>
                    </a:p>
                    <a:p>
                      <a:pPr fontAlgn="base"/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 следить, чтобы подвижные части тисков перемещались без заеданий, рывков и надежно фиксировались в требуемом положении. Тиски должны оснащаться устройством, предотвращающим полное вывинчивание ходового винта.</a:t>
                      </a:r>
                    </a:p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47934562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5FBBE1-C5A4-4D8D-9CAB-884A390D4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514350"/>
            <a:ext cx="2028825" cy="257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01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D4079352-827F-417C-86F5-88854A4C1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590293"/>
              </p:ext>
            </p:extLst>
          </p:nvPr>
        </p:nvGraphicFramePr>
        <p:xfrm>
          <a:off x="1685925" y="344245"/>
          <a:ext cx="9201149" cy="5570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2585">
                  <a:extLst>
                    <a:ext uri="{9D8B030D-6E8A-4147-A177-3AD203B41FA5}">
                      <a16:colId xmlns:a16="http://schemas.microsoft.com/office/drawing/2014/main" val="569488546"/>
                    </a:ext>
                  </a:extLst>
                </a:gridCol>
                <a:gridCol w="4558564">
                  <a:extLst>
                    <a:ext uri="{9D8B030D-6E8A-4147-A177-3AD203B41FA5}">
                      <a16:colId xmlns:a16="http://schemas.microsoft.com/office/drawing/2014/main" val="2459468041"/>
                    </a:ext>
                  </a:extLst>
                </a:gridCol>
              </a:tblGrid>
              <a:tr h="5570780">
                <a:tc>
                  <a:txBody>
                    <a:bodyPr/>
                    <a:lstStyle/>
                    <a:p>
                      <a:endParaRPr lang="ru-RU" sz="1800" b="1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Угловая</a:t>
                      </a:r>
                      <a:r>
                        <a:rPr lang="ru-RU" sz="180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шлифовальная</a:t>
                      </a:r>
                      <a:r>
                        <a:rPr lang="ru-RU" sz="180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машина</a:t>
                      </a:r>
                      <a:endParaRPr lang="ru-RU" sz="1800" b="0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УШМ</a:t>
                      </a:r>
                      <a:r>
                        <a:rPr lang="ru-RU" sz="180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комплектность, исправность, в том числе кабеля, защитных кожухов (при наличии) штепсельной вилки и выключателя, надежность крепления деталей электроинструмента; исправность цепи заземления электроинструмента и отсутствие замыкания обмоток на корпус; работу электроинструмента на холостом ходу.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47934562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95EF13-42F4-40C0-8C8B-999E41D87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6" y="504825"/>
            <a:ext cx="21145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464553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102</TotalTime>
  <Words>505</Words>
  <Application>Microsoft Office PowerPoint</Application>
  <PresentationFormat>Широкоэкранный</PresentationFormat>
  <Paragraphs>41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Century Gothic</vt:lpstr>
      <vt:lpstr>Wingdings 3</vt:lpstr>
      <vt:lpstr>Сектор</vt:lpstr>
      <vt:lpstr>Правила подготовки инструмента и оборудования ДЛЯ ДЕМОНСТРАЦИОННОГО ЭКЗАМЕНА ПО СТАНДАРТАМ ВОРЛДСКИЛЛС РОССИЯ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внимание….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подготовки инструмента и оборудования ДЛЯ ДЕМОНСТРАЦИОННОГО ЭКЗАМЕНА ПО СТАНДАРТАМ ВОРЛДСКИЛЛС РОССИЯ</dc:title>
  <dc:creator>Administrator</dc:creator>
  <cp:lastModifiedBy>Administrator</cp:lastModifiedBy>
  <cp:revision>9</cp:revision>
  <dcterms:created xsi:type="dcterms:W3CDTF">2022-03-13T09:46:33Z</dcterms:created>
  <dcterms:modified xsi:type="dcterms:W3CDTF">2022-03-13T13:31:12Z</dcterms:modified>
</cp:coreProperties>
</file>