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91" r:id="rId2"/>
    <p:sldId id="283" r:id="rId3"/>
    <p:sldId id="305" r:id="rId4"/>
    <p:sldId id="312" r:id="rId5"/>
    <p:sldId id="294" r:id="rId6"/>
    <p:sldId id="309" r:id="rId7"/>
    <p:sldId id="323" r:id="rId8"/>
    <p:sldId id="308" r:id="rId9"/>
    <p:sldId id="310" r:id="rId10"/>
    <p:sldId id="316" r:id="rId11"/>
    <p:sldId id="317" r:id="rId12"/>
    <p:sldId id="311" r:id="rId13"/>
    <p:sldId id="313" r:id="rId14"/>
    <p:sldId id="315" r:id="rId15"/>
    <p:sldId id="318" r:id="rId16"/>
    <p:sldId id="314" r:id="rId17"/>
    <p:sldId id="319" r:id="rId18"/>
    <p:sldId id="320" r:id="rId19"/>
    <p:sldId id="321" r:id="rId20"/>
    <p:sldId id="322" r:id="rId21"/>
  </p:sldIdLst>
  <p:sldSz cx="9144000" cy="6858000" type="screen4x3"/>
  <p:notesSz cx="6858000" cy="9144000"/>
  <p:defaultTextStyle>
    <a:defPPr>
      <a:defRPr lang="ru-RU"/>
    </a:defPPr>
    <a:lvl1pPr marL="0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23FFF-6B18-4AEC-BD96-BC99343ACA3C}" type="datetimeFigureOut">
              <a:rPr lang="ru-RU" smtClean="0"/>
              <a:pPr/>
              <a:t>19.04.2022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41797-D248-40C2-9837-D2E2A8979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54" indent="0" algn="ctr">
              <a:buNone/>
              <a:defRPr/>
            </a:lvl2pPr>
            <a:lvl3pPr marL="829108" indent="0" algn="ctr">
              <a:buNone/>
              <a:defRPr/>
            </a:lvl3pPr>
            <a:lvl4pPr marL="1243662" indent="0" algn="ctr">
              <a:buNone/>
              <a:defRPr/>
            </a:lvl4pPr>
            <a:lvl5pPr marL="1658216" indent="0" algn="ctr">
              <a:buNone/>
              <a:defRPr/>
            </a:lvl5pPr>
            <a:lvl6pPr marL="2072771" indent="0" algn="ctr">
              <a:buNone/>
              <a:defRPr/>
            </a:lvl6pPr>
            <a:lvl7pPr marL="2487325" indent="0" algn="ctr">
              <a:buNone/>
              <a:defRPr/>
            </a:lvl7pPr>
            <a:lvl8pPr marL="2901879" indent="0" algn="ctr">
              <a:buNone/>
              <a:defRPr/>
            </a:lvl8pPr>
            <a:lvl9pPr marL="3316433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269ADE-CB43-4BE1-865C-D11D873ACC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3DCCF57-BAB8-4CD1-B096-277A45665E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3"/>
            <a:ext cx="2056320" cy="58556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3"/>
            <a:ext cx="6032160" cy="58556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4D41551-B717-433E-8193-CFA64F3B23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453D6C5-B810-4DB8-B785-263760069F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7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54" indent="0">
              <a:buNone/>
              <a:defRPr sz="1600"/>
            </a:lvl2pPr>
            <a:lvl3pPr marL="829108" indent="0">
              <a:buNone/>
              <a:defRPr sz="1500"/>
            </a:lvl3pPr>
            <a:lvl4pPr marL="1243662" indent="0">
              <a:buNone/>
              <a:defRPr sz="1300"/>
            </a:lvl4pPr>
            <a:lvl5pPr marL="1658216" indent="0">
              <a:buNone/>
              <a:defRPr sz="1300"/>
            </a:lvl5pPr>
            <a:lvl6pPr marL="2072771" indent="0">
              <a:buNone/>
              <a:defRPr sz="1300"/>
            </a:lvl6pPr>
            <a:lvl7pPr marL="2487325" indent="0">
              <a:buNone/>
              <a:defRPr sz="1300"/>
            </a:lvl7pPr>
            <a:lvl8pPr marL="2901879" indent="0">
              <a:buNone/>
              <a:defRPr sz="1300"/>
            </a:lvl8pPr>
            <a:lvl9pPr marL="3316433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C91A38-F4CB-43DE-8D97-2DB471B545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3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33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86026FF-DA9E-42FF-BA2D-EF86431248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4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54" indent="0">
              <a:buNone/>
              <a:defRPr sz="1800" b="1"/>
            </a:lvl2pPr>
            <a:lvl3pPr marL="829108" indent="0">
              <a:buNone/>
              <a:defRPr sz="1600" b="1"/>
            </a:lvl3pPr>
            <a:lvl4pPr marL="1243662" indent="0">
              <a:buNone/>
              <a:defRPr sz="1500" b="1"/>
            </a:lvl4pPr>
            <a:lvl5pPr marL="1658216" indent="0">
              <a:buNone/>
              <a:defRPr sz="1500" b="1"/>
            </a:lvl5pPr>
            <a:lvl6pPr marL="2072771" indent="0">
              <a:buNone/>
              <a:defRPr sz="1500" b="1"/>
            </a:lvl6pPr>
            <a:lvl7pPr marL="2487325" indent="0">
              <a:buNone/>
              <a:defRPr sz="1500" b="1"/>
            </a:lvl7pPr>
            <a:lvl8pPr marL="2901879" indent="0">
              <a:buNone/>
              <a:defRPr sz="1500" b="1"/>
            </a:lvl8pPr>
            <a:lvl9pPr marL="3316433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54" indent="0">
              <a:buNone/>
              <a:defRPr sz="1800" b="1"/>
            </a:lvl2pPr>
            <a:lvl3pPr marL="829108" indent="0">
              <a:buNone/>
              <a:defRPr sz="1600" b="1"/>
            </a:lvl3pPr>
            <a:lvl4pPr marL="1243662" indent="0">
              <a:buNone/>
              <a:defRPr sz="1500" b="1"/>
            </a:lvl4pPr>
            <a:lvl5pPr marL="1658216" indent="0">
              <a:buNone/>
              <a:defRPr sz="1500" b="1"/>
            </a:lvl5pPr>
            <a:lvl6pPr marL="2072771" indent="0">
              <a:buNone/>
              <a:defRPr sz="1500" b="1"/>
            </a:lvl6pPr>
            <a:lvl7pPr marL="2487325" indent="0">
              <a:buNone/>
              <a:defRPr sz="1500" b="1"/>
            </a:lvl7pPr>
            <a:lvl8pPr marL="2901879" indent="0">
              <a:buNone/>
              <a:defRPr sz="1500" b="1"/>
            </a:lvl8pPr>
            <a:lvl9pPr marL="3316433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35483A-5641-4915-A68D-72A379B3C1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B54BB7-C3E8-45A5-86B2-32DB080D47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EC5D27F-EC22-4680-BBF4-03CD4C844E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5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54" indent="0">
              <a:buNone/>
              <a:defRPr sz="1100"/>
            </a:lvl2pPr>
            <a:lvl3pPr marL="829108" indent="0">
              <a:buNone/>
              <a:defRPr sz="900"/>
            </a:lvl3pPr>
            <a:lvl4pPr marL="1243662" indent="0">
              <a:buNone/>
              <a:defRPr sz="800"/>
            </a:lvl4pPr>
            <a:lvl5pPr marL="1658216" indent="0">
              <a:buNone/>
              <a:defRPr sz="800"/>
            </a:lvl5pPr>
            <a:lvl6pPr marL="2072771" indent="0">
              <a:buNone/>
              <a:defRPr sz="800"/>
            </a:lvl6pPr>
            <a:lvl7pPr marL="2487325" indent="0">
              <a:buNone/>
              <a:defRPr sz="800"/>
            </a:lvl7pPr>
            <a:lvl8pPr marL="2901879" indent="0">
              <a:buNone/>
              <a:defRPr sz="800"/>
            </a:lvl8pPr>
            <a:lvl9pPr marL="3316433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AE5F111-43FB-4A57-B557-0C679C2378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54" indent="0">
              <a:buNone/>
              <a:defRPr sz="2500"/>
            </a:lvl2pPr>
            <a:lvl3pPr marL="829108" indent="0">
              <a:buNone/>
              <a:defRPr sz="2200"/>
            </a:lvl3pPr>
            <a:lvl4pPr marL="1243662" indent="0">
              <a:buNone/>
              <a:defRPr sz="1800"/>
            </a:lvl4pPr>
            <a:lvl5pPr marL="1658216" indent="0">
              <a:buNone/>
              <a:defRPr sz="1800"/>
            </a:lvl5pPr>
            <a:lvl6pPr marL="2072771" indent="0">
              <a:buNone/>
              <a:defRPr sz="1800"/>
            </a:lvl6pPr>
            <a:lvl7pPr marL="2487325" indent="0">
              <a:buNone/>
              <a:defRPr sz="1800"/>
            </a:lvl7pPr>
            <a:lvl8pPr marL="2901879" indent="0">
              <a:buNone/>
              <a:defRPr sz="1800"/>
            </a:lvl8pPr>
            <a:lvl9pPr marL="3316433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54" indent="0">
              <a:buNone/>
              <a:defRPr sz="1100"/>
            </a:lvl2pPr>
            <a:lvl3pPr marL="829108" indent="0">
              <a:buNone/>
              <a:defRPr sz="900"/>
            </a:lvl3pPr>
            <a:lvl4pPr marL="1243662" indent="0">
              <a:buNone/>
              <a:defRPr sz="800"/>
            </a:lvl4pPr>
            <a:lvl5pPr marL="1658216" indent="0">
              <a:buNone/>
              <a:defRPr sz="800"/>
            </a:lvl5pPr>
            <a:lvl6pPr marL="2072771" indent="0">
              <a:buNone/>
              <a:defRPr sz="800"/>
            </a:lvl6pPr>
            <a:lvl7pPr marL="2487325" indent="0">
              <a:buNone/>
              <a:defRPr sz="800"/>
            </a:lvl7pPr>
            <a:lvl8pPr marL="2901879" indent="0">
              <a:buNone/>
              <a:defRPr sz="800"/>
            </a:lvl8pPr>
            <a:lvl9pPr marL="3316433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F58F475-66B5-4228-8F8B-54364BBB5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3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9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Четвертый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07357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378" algn="l"/>
                <a:tab pos="1312751" algn="l"/>
                <a:tab pos="1969133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defTabSz="407357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378" algn="l"/>
                <a:tab pos="1312751" algn="l"/>
                <a:tab pos="1969133" algn="l"/>
                <a:tab pos="262550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07357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378" algn="l"/>
                <a:tab pos="1312751" algn="l"/>
                <a:tab pos="1969133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E6CA7534-6D38-4548-BD1E-51AAC71301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651" indent="-259097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384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0940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5494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048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4602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9158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3710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916" indent="-310916" algn="l" defTabSz="407357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651" indent="-259097" algn="l" defTabSz="407357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384" indent="-207278" algn="l" defTabSz="407357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0940" indent="-207278" algn="l" defTabSz="407357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494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048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4602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158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3710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54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08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662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216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771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325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1879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433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107721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Что в образе тебе моём…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Помещики в поэме Н.В. Гоголя «Мёртвые души»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48AD9A5-80F6-4F66-955E-A91A5AEF1E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1701" r="1700" b="8000"/>
          <a:stretch/>
        </p:blipFill>
        <p:spPr>
          <a:xfrm>
            <a:off x="251520" y="1484784"/>
            <a:ext cx="5472608" cy="522938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FC072EE-EFA4-4D53-A434-A3E8DFDB94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215079"/>
            <a:ext cx="3024336" cy="349908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49A3A1D-8048-49B1-9390-5991236B88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890" y="1486307"/>
            <a:ext cx="2526531" cy="252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798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Образ Плюшкина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9D3A8-BE58-40F6-AC05-F47CD9133A05}"/>
              </a:ext>
            </a:extLst>
          </p:cNvPr>
          <p:cNvSpPr txBox="1"/>
          <p:nvPr/>
        </p:nvSpPr>
        <p:spPr>
          <a:xfrm>
            <a:off x="251520" y="1097417"/>
            <a:ext cx="8640960" cy="50167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Портрет…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Изображён с помощью гиперболизации.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Плюшкин предстаёт бесполезным существом: «Долго он (Чичиков) не мог распознать, какого пола была фигура: баба или мужик.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Платье на ней (фигуре) было совершенно неопределённое, похожее очень на женский капот; на голове колпак, какой носят деревенские дворовые бабы; только один голос показался несколько сиплым для женщины».   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16945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Образ Плюшкина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9D3A8-BE58-40F6-AC05-F47CD9133A05}"/>
              </a:ext>
            </a:extLst>
          </p:cNvPr>
          <p:cNvSpPr txBox="1"/>
          <p:nvPr/>
        </p:nvSpPr>
        <p:spPr>
          <a:xfrm>
            <a:off x="251520" y="1097417"/>
            <a:ext cx="8640960" cy="50167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Портрет…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«Гораздо замечательнее был наряд его: никакими средствами и стараньями нельзя бы докопаться, из чего состряпан был его халат: рукава и верхние полы до того засалились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залоснились, что походили на юфть,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идёт на сапоги…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Словом, 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Чичиков встретил его, так наряженного, где-нибудь у церковных дверей, то, вероятно, дал бы ему медный грош»  </a:t>
            </a:r>
            <a:r>
              <a:rPr lang="ru-RU" sz="14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8710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Наш вернисаж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7BD93F2-C140-0E3B-2B5D-5DB98C4D42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152" y="1062025"/>
            <a:ext cx="4414328" cy="553532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97206F9-5CC1-18D3-AD7B-33A4CA0C19B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"/>
          <a:stretch/>
        </p:blipFill>
        <p:spPr>
          <a:xfrm>
            <a:off x="251520" y="1062024"/>
            <a:ext cx="4063061" cy="553532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315026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Наш вернисаж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F87129-B486-8B85-6EA6-2AE969312BA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4"/>
          <a:stretch/>
        </p:blipFill>
        <p:spPr>
          <a:xfrm>
            <a:off x="265146" y="1052736"/>
            <a:ext cx="4162323" cy="554461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1DF5855-3F87-AFCB-5339-55F7645A541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15"/>
          <a:stretch/>
        </p:blipFill>
        <p:spPr>
          <a:xfrm>
            <a:off x="4673997" y="1018928"/>
            <a:ext cx="4241113" cy="500235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61397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Образ Плюшкина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9D3A8-BE58-40F6-AC05-F47CD9133A05}"/>
              </a:ext>
            </a:extLst>
          </p:cNvPr>
          <p:cNvSpPr txBox="1"/>
          <p:nvPr/>
        </p:nvSpPr>
        <p:spPr>
          <a:xfrm>
            <a:off x="251520" y="1097417"/>
            <a:ext cx="8640960" cy="50167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Характеристика…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Гоголь даёт образ Плюшкина в развитии, показывает постепенную деградацию,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которой «бережливый хозяин» превращается в «прореху на человечестве». </a:t>
            </a:r>
          </a:p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натура Плюшкина полностью подчиняется разросшимся до невероятных размеров мелочности и подозрительности. </a:t>
            </a:r>
          </a:p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928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Образ Плюшкина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9D3A8-BE58-40F6-AC05-F47CD9133A05}"/>
              </a:ext>
            </a:extLst>
          </p:cNvPr>
          <p:cNvSpPr txBox="1"/>
          <p:nvPr/>
        </p:nvSpPr>
        <p:spPr>
          <a:xfrm>
            <a:off x="251520" y="1097417"/>
            <a:ext cx="8640960" cy="55092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домашней обстановки…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Предметы, окружающие Плюшкина, носят отпечаток гнили, упадка, разложения: поношенный колпак на столе,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«два пера, запачканные чернилами, высохшие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 чахотке»,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зубочистка, совершенно пожелтевшая, «которою хозяин, может быть, ковырял в зубах своих ещё до нашествия на Москву французов», куча хлама на полу, куда Плюшкин собирает полезные, по его мнению, вещи… </a:t>
            </a:r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6774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Наш вернисаж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41717F-C295-1C71-B0C8-FF1502D79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648" y="1014334"/>
            <a:ext cx="6151832" cy="566481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F4B4107-1D23-FED4-0AF4-36698DE3AC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38812"/>
            <a:ext cx="2738598" cy="366396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91244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Образ Плюшкина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9D3A8-BE58-40F6-AC05-F47CD9133A05}"/>
              </a:ext>
            </a:extLst>
          </p:cNvPr>
          <p:cNvSpPr txBox="1"/>
          <p:nvPr/>
        </p:nvSpPr>
        <p:spPr>
          <a:xfrm>
            <a:off x="241857" y="1124744"/>
            <a:ext cx="8640960" cy="206210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образа…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Плюшкин – это предел падения человека.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 до такой ничтожности, мелочности, гадости мог снизойти человек!»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5BC0BF4-60D7-172E-094B-2ACF0935D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7" y="3428786"/>
            <a:ext cx="8650623" cy="213244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DFEF78-88FF-67EC-9DA1-48FCA9D7189D}"/>
              </a:ext>
            </a:extLst>
          </p:cNvPr>
          <p:cNvSpPr txBox="1"/>
          <p:nvPr/>
        </p:nvSpPr>
        <p:spPr>
          <a:xfrm>
            <a:off x="4283968" y="5805264"/>
            <a:ext cx="4536504" cy="52322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Именье Плюшкина</a:t>
            </a:r>
          </a:p>
        </p:txBody>
      </p:sp>
    </p:spTree>
    <p:extLst>
      <p:ext uri="{BB962C8B-B14F-4D97-AF65-F5344CB8AC3E}">
        <p14:creationId xmlns:p14="http://schemas.microsoft.com/office/powerpoint/2010/main" val="444301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А что в итоге… Размышляем…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A6E691-A43F-3A7A-5127-80FEE9A6B5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71419"/>
            <a:ext cx="7680777" cy="5760583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BF1A11F-D0D3-CECC-33D1-D043B6A3D8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2" y="2876266"/>
            <a:ext cx="1950889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009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AE6D12-7AFC-9B5C-98BC-75DD1E1FA6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8654"/>
            <a:ext cx="9132461" cy="6849346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55F168B-B651-057A-E426-0644DC889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264" y="188640"/>
            <a:ext cx="1950889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402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Михаил Семёнович Собакевич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6F93EE-2603-4530-8600-B9A1FCABF245}"/>
              </a:ext>
            </a:extLst>
          </p:cNvPr>
          <p:cNvSpPr txBox="1"/>
          <p:nvPr/>
        </p:nvSpPr>
        <p:spPr>
          <a:xfrm>
            <a:off x="4381559" y="5002274"/>
            <a:ext cx="4510921" cy="156966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имени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домашней обстановки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93E4DE-A0EA-44A5-966E-9A90D2694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94" y="2813780"/>
            <a:ext cx="3076363" cy="307636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4E2E3A-437E-4BE6-AF21-22054A3775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496" y="2536179"/>
            <a:ext cx="2121598" cy="21215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114F2E-B941-4AC0-AC2D-D3C20044DB22}"/>
              </a:ext>
            </a:extLst>
          </p:cNvPr>
          <p:cNvSpPr txBox="1"/>
          <p:nvPr/>
        </p:nvSpPr>
        <p:spPr>
          <a:xfrm>
            <a:off x="270868" y="1124744"/>
            <a:ext cx="8621612" cy="95410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«Собакевич» - в имени последовательно 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продолжается зоологическое уподобление.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E212762-43F8-49BD-4BF8-2479C973DBC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1"/>
          <a:stretch/>
        </p:blipFill>
        <p:spPr>
          <a:xfrm>
            <a:off x="270867" y="2322301"/>
            <a:ext cx="3984931" cy="427505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369833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AEE480-871F-846C-BBF1-58ED5EC972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024" y="-8654"/>
            <a:ext cx="8698480" cy="68580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A474494-01EF-BC06-CCF7-48F3C93D39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2445112"/>
            <a:ext cx="1950467" cy="195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8441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Наш вернисаж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A4A858-AB15-C3D0-7EF4-4E6D219BF8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868" y="1069745"/>
            <a:ext cx="4629371" cy="552760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E14E511-D5BC-FAE7-9DEA-15DA893E0F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49327"/>
            <a:ext cx="3797108" cy="456383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08694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Образ Собакевича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9D3A8-BE58-40F6-AC05-F47CD9133A05}"/>
              </a:ext>
            </a:extLst>
          </p:cNvPr>
          <p:cNvSpPr txBox="1"/>
          <p:nvPr/>
        </p:nvSpPr>
        <p:spPr>
          <a:xfrm>
            <a:off x="251520" y="1097417"/>
            <a:ext cx="8640960" cy="50167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Портрет…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имел лицо, «над отделкою которых натура недолго мудрила,…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просто… рубила со всего плеча,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хватила топором раз – вышел нос,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хватила в другой – вышли губы,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 сверлом ковырнула глаза и,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обскобливши, пустила на свет, сказав: «Живи!»</a:t>
            </a:r>
          </a:p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069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Образ Собакевича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9D3A8-BE58-40F6-AC05-F47CD9133A05}"/>
              </a:ext>
            </a:extLst>
          </p:cNvPr>
          <p:cNvSpPr txBox="1"/>
          <p:nvPr/>
        </p:nvSpPr>
        <p:spPr>
          <a:xfrm>
            <a:off x="243122" y="988370"/>
            <a:ext cx="8640960" cy="55092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Портрет…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Походит «на средней величины медведя».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«Для довершения сходства фрак на нём был совершенно медвежьего цвета, рукава длинны, ступнями ступал он и вкривь и вкось и наступал беспрестанно на чужие ноги. Цвет лица имел калёный, горячий, какой бывает на медном пятаке».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«Медведь! Совершенный медведь! …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даже звали Михайло Семёновичем»</a:t>
            </a:r>
          </a:p>
          <a:p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210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Образ Собакевича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9D3A8-BE58-40F6-AC05-F47CD9133A05}"/>
              </a:ext>
            </a:extLst>
          </p:cNvPr>
          <p:cNvSpPr txBox="1"/>
          <p:nvPr/>
        </p:nvSpPr>
        <p:spPr>
          <a:xfrm>
            <a:off x="270137" y="980728"/>
            <a:ext cx="8640960" cy="304698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Характеристика…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Помещик – кулак,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отличается грубостью и прямолинейностью,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глаза плохо отзывается обо всех.</a:t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злые характеристики городским чиновникам. Неприветливый, неуклюжий.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F2C449-D4B9-C70B-76EB-C5D2749136B5}"/>
              </a:ext>
            </a:extLst>
          </p:cNvPr>
          <p:cNvSpPr txBox="1"/>
          <p:nvPr/>
        </p:nvSpPr>
        <p:spPr>
          <a:xfrm>
            <a:off x="274253" y="4285069"/>
            <a:ext cx="8640960" cy="230832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домашней обстановки…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имении Собакевича «симметрия» борется 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«удобством». Лишние окна забиты, мешавшая колонна убрана. Мебель груба, но прочна.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предметы словно говорят: «Я тоже Собакевич!»</a:t>
            </a:r>
          </a:p>
        </p:txBody>
      </p:sp>
    </p:spTree>
    <p:extLst>
      <p:ext uri="{BB962C8B-B14F-4D97-AF65-F5344CB8AC3E}">
        <p14:creationId xmlns:p14="http://schemas.microsoft.com/office/powerpoint/2010/main" val="2605951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Наш вернисаж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636E37C-6080-6BB0-85E8-FB30F3C0BB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31327"/>
            <a:ext cx="8640960" cy="576064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44311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21236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Степан Плюшкин</a:t>
            </a:r>
          </a:p>
          <a:p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имени Плюшкина мы узнаём весьма оригинальным образом: по отчеству его дочери Александры Степановны, о которой упоминается лишь вскользь. Напрямую Гоголь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“прореху на человечестве” 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Степаном не именует. </a:t>
            </a:r>
          </a:p>
          <a:p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Правда, приводит весьма колоритную кличку Плюшкина — </a:t>
            </a: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“заплатанной”.</a:t>
            </a:r>
          </a:p>
          <a:p>
            <a:r>
              <a:rPr lang="ru-RU" sz="20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Отчества Плюшкина Гоголь в романе вообще не упоминает.. 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6F93EE-2603-4530-8600-B9A1FCABF245}"/>
              </a:ext>
            </a:extLst>
          </p:cNvPr>
          <p:cNvSpPr txBox="1"/>
          <p:nvPr/>
        </p:nvSpPr>
        <p:spPr>
          <a:xfrm>
            <a:off x="4067944" y="5072597"/>
            <a:ext cx="4773420" cy="156966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имени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обстановки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образа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93E4DE-A0EA-44A5-966E-9A90D2694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123" y="2604314"/>
            <a:ext cx="3075908" cy="307590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3AE14B3-F3E7-039C-A3DE-4815F9364B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52" y="2536808"/>
            <a:ext cx="3566068" cy="4139436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67DA117-6718-EE72-4D84-84F6406330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11203" y="2604313"/>
            <a:ext cx="2468283" cy="246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2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Образ Плюшкина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99D3A8-BE58-40F6-AC05-F47CD9133A05}"/>
              </a:ext>
            </a:extLst>
          </p:cNvPr>
          <p:cNvSpPr txBox="1"/>
          <p:nvPr/>
        </p:nvSpPr>
        <p:spPr>
          <a:xfrm>
            <a:off x="251520" y="1097417"/>
            <a:ext cx="8640960" cy="55092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имени…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Плюшка – символ довольства, избытка.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Фамилия помещика подчёркивает сплющенность, искажённость его души.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«Плюшкин» в русском языке стало нарицательным, применяется по отношению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мелочным, скупым людям, одержимым накопительством ненужных, бесполезных вещей. 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в медицине введён термин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одного из психических заболеваний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«синдром Плюшкина»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52212176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7557</TotalTime>
  <Words>730</Words>
  <Application>Microsoft Office PowerPoint</Application>
  <PresentationFormat>Экран (4:3)</PresentationFormat>
  <Paragraphs>82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Ольга Лазунина</cp:lastModifiedBy>
  <cp:revision>315</cp:revision>
  <dcterms:created xsi:type="dcterms:W3CDTF">2018-03-27T12:09:40Z</dcterms:created>
  <dcterms:modified xsi:type="dcterms:W3CDTF">2022-04-19T06:32:52Z</dcterms:modified>
</cp:coreProperties>
</file>