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3"/>
  </p:notesMasterIdLst>
  <p:sldIdLst>
    <p:sldId id="316" r:id="rId2"/>
    <p:sldId id="335" r:id="rId3"/>
    <p:sldId id="331" r:id="rId4"/>
    <p:sldId id="332" r:id="rId5"/>
    <p:sldId id="333" r:id="rId6"/>
    <p:sldId id="334" r:id="rId7"/>
    <p:sldId id="340" r:id="rId8"/>
    <p:sldId id="337" r:id="rId9"/>
    <p:sldId id="338" r:id="rId10"/>
    <p:sldId id="345" r:id="rId11"/>
    <p:sldId id="339" r:id="rId12"/>
    <p:sldId id="336" r:id="rId13"/>
    <p:sldId id="346" r:id="rId14"/>
    <p:sldId id="343" r:id="rId15"/>
    <p:sldId id="342" r:id="rId16"/>
    <p:sldId id="347" r:id="rId17"/>
    <p:sldId id="348" r:id="rId18"/>
    <p:sldId id="344" r:id="rId19"/>
    <p:sldId id="351" r:id="rId20"/>
    <p:sldId id="354" r:id="rId21"/>
    <p:sldId id="352" r:id="rId22"/>
    <p:sldId id="350" r:id="rId23"/>
    <p:sldId id="355" r:id="rId24"/>
    <p:sldId id="356" r:id="rId25"/>
    <p:sldId id="357" r:id="rId26"/>
    <p:sldId id="358" r:id="rId27"/>
    <p:sldId id="360" r:id="rId28"/>
    <p:sldId id="359" r:id="rId29"/>
    <p:sldId id="361" r:id="rId30"/>
    <p:sldId id="362" r:id="rId31"/>
    <p:sldId id="363" r:id="rId32"/>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53635"/>
    <a:srgbClr val="800000"/>
    <a:srgbClr val="892202"/>
    <a:srgbClr val="CE5631"/>
    <a:srgbClr val="B4A08B"/>
    <a:srgbClr val="F7F1E8"/>
    <a:srgbClr val="E2D4C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71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9D28040-49F3-4E0E-AAD6-8C232E9FC181}" type="datetimeFigureOut">
              <a:rPr lang="ru-RU" smtClean="0"/>
              <a:t>07.01.2024</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1DC54B-6816-4190-BC88-7EB537E22CAD}" type="slidenum">
              <a:rPr lang="ru-RU" smtClean="0"/>
              <a:t>‹#›</a:t>
            </a:fld>
            <a:endParaRPr lang="ru-RU"/>
          </a:p>
        </p:txBody>
      </p:sp>
    </p:spTree>
    <p:extLst>
      <p:ext uri="{BB962C8B-B14F-4D97-AF65-F5344CB8AC3E}">
        <p14:creationId xmlns:p14="http://schemas.microsoft.com/office/powerpoint/2010/main" val="22058766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F257616-2072-40A4-A0FF-4AA343616C1A}"/>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DB66849D-B104-4D4B-A03C-765E3EE22A4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B1BF027F-C779-432D-8CFD-BBA9F74750F6}"/>
              </a:ext>
            </a:extLst>
          </p:cNvPr>
          <p:cNvSpPr>
            <a:spLocks noGrp="1"/>
          </p:cNvSpPr>
          <p:nvPr>
            <p:ph type="dt" sz="half" idx="10"/>
          </p:nvPr>
        </p:nvSpPr>
        <p:spPr/>
        <p:txBody>
          <a:bodyPr/>
          <a:lstStyle/>
          <a:p>
            <a:fld id="{C131FE7A-8F27-4391-9AA6-10B5EDDBEA90}" type="datetimeFigureOut">
              <a:rPr lang="ru-RU" smtClean="0"/>
              <a:t>07.01.2024</a:t>
            </a:fld>
            <a:endParaRPr lang="ru-RU"/>
          </a:p>
        </p:txBody>
      </p:sp>
      <p:sp>
        <p:nvSpPr>
          <p:cNvPr id="5" name="Нижний колонтитул 4">
            <a:extLst>
              <a:ext uri="{FF2B5EF4-FFF2-40B4-BE49-F238E27FC236}">
                <a16:creationId xmlns:a16="http://schemas.microsoft.com/office/drawing/2014/main" id="{6EFB4A1C-2AD2-4C17-88B8-1433175418B4}"/>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A9F232B5-9A09-4D68-BB42-FF473617F87E}"/>
              </a:ext>
            </a:extLst>
          </p:cNvPr>
          <p:cNvSpPr>
            <a:spLocks noGrp="1"/>
          </p:cNvSpPr>
          <p:nvPr>
            <p:ph type="sldNum" sz="quarter" idx="12"/>
          </p:nvPr>
        </p:nvSpPr>
        <p:spPr/>
        <p:txBody>
          <a:bodyPr/>
          <a:lstStyle/>
          <a:p>
            <a:fld id="{3AADD887-ADC7-4E11-BA22-3D711DAD56B3}" type="slidenum">
              <a:rPr lang="ru-RU" smtClean="0"/>
              <a:t>‹#›</a:t>
            </a:fld>
            <a:endParaRPr lang="ru-RU"/>
          </a:p>
        </p:txBody>
      </p:sp>
    </p:spTree>
    <p:extLst>
      <p:ext uri="{BB962C8B-B14F-4D97-AF65-F5344CB8AC3E}">
        <p14:creationId xmlns:p14="http://schemas.microsoft.com/office/powerpoint/2010/main" val="4285718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DAA50D4-EB5D-4347-B844-6432565E964C}"/>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B564E01B-33E9-4DF2-B1E6-5F49E1071DEB}"/>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7906FE62-E71B-452C-8B6B-FD8B92817678}"/>
              </a:ext>
            </a:extLst>
          </p:cNvPr>
          <p:cNvSpPr>
            <a:spLocks noGrp="1"/>
          </p:cNvSpPr>
          <p:nvPr>
            <p:ph type="dt" sz="half" idx="10"/>
          </p:nvPr>
        </p:nvSpPr>
        <p:spPr/>
        <p:txBody>
          <a:bodyPr/>
          <a:lstStyle/>
          <a:p>
            <a:fld id="{C131FE7A-8F27-4391-9AA6-10B5EDDBEA90}" type="datetimeFigureOut">
              <a:rPr lang="ru-RU" smtClean="0"/>
              <a:t>07.01.2024</a:t>
            </a:fld>
            <a:endParaRPr lang="ru-RU"/>
          </a:p>
        </p:txBody>
      </p:sp>
      <p:sp>
        <p:nvSpPr>
          <p:cNvPr id="5" name="Нижний колонтитул 4">
            <a:extLst>
              <a:ext uri="{FF2B5EF4-FFF2-40B4-BE49-F238E27FC236}">
                <a16:creationId xmlns:a16="http://schemas.microsoft.com/office/drawing/2014/main" id="{F6917663-9334-4AF6-A158-989C37D4882B}"/>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A52CC3D6-10FF-47D6-8174-D0B651E0C0AA}"/>
              </a:ext>
            </a:extLst>
          </p:cNvPr>
          <p:cNvSpPr>
            <a:spLocks noGrp="1"/>
          </p:cNvSpPr>
          <p:nvPr>
            <p:ph type="sldNum" sz="quarter" idx="12"/>
          </p:nvPr>
        </p:nvSpPr>
        <p:spPr/>
        <p:txBody>
          <a:bodyPr/>
          <a:lstStyle/>
          <a:p>
            <a:fld id="{3AADD887-ADC7-4E11-BA22-3D711DAD56B3}" type="slidenum">
              <a:rPr lang="ru-RU" smtClean="0"/>
              <a:t>‹#›</a:t>
            </a:fld>
            <a:endParaRPr lang="ru-RU"/>
          </a:p>
        </p:txBody>
      </p:sp>
    </p:spTree>
    <p:extLst>
      <p:ext uri="{BB962C8B-B14F-4D97-AF65-F5344CB8AC3E}">
        <p14:creationId xmlns:p14="http://schemas.microsoft.com/office/powerpoint/2010/main" val="3976454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08D3221D-973E-4419-9D6A-F32896BB0741}"/>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4192AB28-5DE1-4F07-AECA-8FB3298A88FC}"/>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CDC73F6E-C548-4A2F-B6DE-CBBEBBF8D0D7}"/>
              </a:ext>
            </a:extLst>
          </p:cNvPr>
          <p:cNvSpPr>
            <a:spLocks noGrp="1"/>
          </p:cNvSpPr>
          <p:nvPr>
            <p:ph type="dt" sz="half" idx="10"/>
          </p:nvPr>
        </p:nvSpPr>
        <p:spPr/>
        <p:txBody>
          <a:bodyPr/>
          <a:lstStyle/>
          <a:p>
            <a:fld id="{C131FE7A-8F27-4391-9AA6-10B5EDDBEA90}" type="datetimeFigureOut">
              <a:rPr lang="ru-RU" smtClean="0"/>
              <a:t>07.01.2024</a:t>
            </a:fld>
            <a:endParaRPr lang="ru-RU"/>
          </a:p>
        </p:txBody>
      </p:sp>
      <p:sp>
        <p:nvSpPr>
          <p:cNvPr id="5" name="Нижний колонтитул 4">
            <a:extLst>
              <a:ext uri="{FF2B5EF4-FFF2-40B4-BE49-F238E27FC236}">
                <a16:creationId xmlns:a16="http://schemas.microsoft.com/office/drawing/2014/main" id="{4F1AC519-7360-4C25-B117-0D3D28AE8752}"/>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D1D60499-4339-4F0B-89A8-2691C7272553}"/>
              </a:ext>
            </a:extLst>
          </p:cNvPr>
          <p:cNvSpPr>
            <a:spLocks noGrp="1"/>
          </p:cNvSpPr>
          <p:nvPr>
            <p:ph type="sldNum" sz="quarter" idx="12"/>
          </p:nvPr>
        </p:nvSpPr>
        <p:spPr/>
        <p:txBody>
          <a:bodyPr/>
          <a:lstStyle/>
          <a:p>
            <a:fld id="{3AADD887-ADC7-4E11-BA22-3D711DAD56B3}" type="slidenum">
              <a:rPr lang="ru-RU" smtClean="0"/>
              <a:t>‹#›</a:t>
            </a:fld>
            <a:endParaRPr lang="ru-RU"/>
          </a:p>
        </p:txBody>
      </p:sp>
    </p:spTree>
    <p:extLst>
      <p:ext uri="{BB962C8B-B14F-4D97-AF65-F5344CB8AC3E}">
        <p14:creationId xmlns:p14="http://schemas.microsoft.com/office/powerpoint/2010/main" val="23196795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2014630-71FD-44D5-AEFF-B01065AC2D58}"/>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D6E3DA0B-AA36-418F-90F6-429C90E02F37}"/>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18B5A598-7C77-423C-B8D5-423889944E19}"/>
              </a:ext>
            </a:extLst>
          </p:cNvPr>
          <p:cNvSpPr>
            <a:spLocks noGrp="1"/>
          </p:cNvSpPr>
          <p:nvPr>
            <p:ph type="dt" sz="half" idx="10"/>
          </p:nvPr>
        </p:nvSpPr>
        <p:spPr/>
        <p:txBody>
          <a:bodyPr/>
          <a:lstStyle/>
          <a:p>
            <a:fld id="{C131FE7A-8F27-4391-9AA6-10B5EDDBEA90}" type="datetimeFigureOut">
              <a:rPr lang="ru-RU" smtClean="0"/>
              <a:t>07.01.2024</a:t>
            </a:fld>
            <a:endParaRPr lang="ru-RU"/>
          </a:p>
        </p:txBody>
      </p:sp>
      <p:sp>
        <p:nvSpPr>
          <p:cNvPr id="5" name="Нижний колонтитул 4">
            <a:extLst>
              <a:ext uri="{FF2B5EF4-FFF2-40B4-BE49-F238E27FC236}">
                <a16:creationId xmlns:a16="http://schemas.microsoft.com/office/drawing/2014/main" id="{C814DED1-7F66-4E87-A07E-950FABDD7C2E}"/>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A1313D7D-565F-4904-9573-5CDCAF478467}"/>
              </a:ext>
            </a:extLst>
          </p:cNvPr>
          <p:cNvSpPr>
            <a:spLocks noGrp="1"/>
          </p:cNvSpPr>
          <p:nvPr>
            <p:ph type="sldNum" sz="quarter" idx="12"/>
          </p:nvPr>
        </p:nvSpPr>
        <p:spPr/>
        <p:txBody>
          <a:bodyPr/>
          <a:lstStyle/>
          <a:p>
            <a:fld id="{3AADD887-ADC7-4E11-BA22-3D711DAD56B3}" type="slidenum">
              <a:rPr lang="ru-RU" smtClean="0"/>
              <a:t>‹#›</a:t>
            </a:fld>
            <a:endParaRPr lang="ru-RU"/>
          </a:p>
        </p:txBody>
      </p:sp>
    </p:spTree>
    <p:extLst>
      <p:ext uri="{BB962C8B-B14F-4D97-AF65-F5344CB8AC3E}">
        <p14:creationId xmlns:p14="http://schemas.microsoft.com/office/powerpoint/2010/main" val="19083787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755C70F-6148-4F34-B3DF-4F394B6EBBBB}"/>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78BDFA02-03D0-4802-8229-CEA99B7D3B0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4B6BFD04-2BD8-41F1-A1AF-5B4A44275927}"/>
              </a:ext>
            </a:extLst>
          </p:cNvPr>
          <p:cNvSpPr>
            <a:spLocks noGrp="1"/>
          </p:cNvSpPr>
          <p:nvPr>
            <p:ph type="dt" sz="half" idx="10"/>
          </p:nvPr>
        </p:nvSpPr>
        <p:spPr/>
        <p:txBody>
          <a:bodyPr/>
          <a:lstStyle/>
          <a:p>
            <a:fld id="{C131FE7A-8F27-4391-9AA6-10B5EDDBEA90}" type="datetimeFigureOut">
              <a:rPr lang="ru-RU" smtClean="0"/>
              <a:t>07.01.2024</a:t>
            </a:fld>
            <a:endParaRPr lang="ru-RU"/>
          </a:p>
        </p:txBody>
      </p:sp>
      <p:sp>
        <p:nvSpPr>
          <p:cNvPr id="5" name="Нижний колонтитул 4">
            <a:extLst>
              <a:ext uri="{FF2B5EF4-FFF2-40B4-BE49-F238E27FC236}">
                <a16:creationId xmlns:a16="http://schemas.microsoft.com/office/drawing/2014/main" id="{1FE73635-8759-4A2C-BA30-9F905AD4B217}"/>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AAB23390-5833-4B65-8729-56B7DBCE5ACF}"/>
              </a:ext>
            </a:extLst>
          </p:cNvPr>
          <p:cNvSpPr>
            <a:spLocks noGrp="1"/>
          </p:cNvSpPr>
          <p:nvPr>
            <p:ph type="sldNum" sz="quarter" idx="12"/>
          </p:nvPr>
        </p:nvSpPr>
        <p:spPr/>
        <p:txBody>
          <a:bodyPr/>
          <a:lstStyle/>
          <a:p>
            <a:fld id="{3AADD887-ADC7-4E11-BA22-3D711DAD56B3}" type="slidenum">
              <a:rPr lang="ru-RU" smtClean="0"/>
              <a:t>‹#›</a:t>
            </a:fld>
            <a:endParaRPr lang="ru-RU"/>
          </a:p>
        </p:txBody>
      </p:sp>
    </p:spTree>
    <p:extLst>
      <p:ext uri="{BB962C8B-B14F-4D97-AF65-F5344CB8AC3E}">
        <p14:creationId xmlns:p14="http://schemas.microsoft.com/office/powerpoint/2010/main" val="28381844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5CA063E-AD46-4C17-963E-84E1C2865FE8}"/>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88446B16-A909-4314-9E3C-82C702C14E3F}"/>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7899E953-DB3B-4B78-9095-92AA06E49D2F}"/>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FA6C7634-9DFF-4E2D-88EE-71960011FE12}"/>
              </a:ext>
            </a:extLst>
          </p:cNvPr>
          <p:cNvSpPr>
            <a:spLocks noGrp="1"/>
          </p:cNvSpPr>
          <p:nvPr>
            <p:ph type="dt" sz="half" idx="10"/>
          </p:nvPr>
        </p:nvSpPr>
        <p:spPr/>
        <p:txBody>
          <a:bodyPr/>
          <a:lstStyle/>
          <a:p>
            <a:fld id="{C131FE7A-8F27-4391-9AA6-10B5EDDBEA90}" type="datetimeFigureOut">
              <a:rPr lang="ru-RU" smtClean="0"/>
              <a:t>07.01.2024</a:t>
            </a:fld>
            <a:endParaRPr lang="ru-RU"/>
          </a:p>
        </p:txBody>
      </p:sp>
      <p:sp>
        <p:nvSpPr>
          <p:cNvPr id="6" name="Нижний колонтитул 5">
            <a:extLst>
              <a:ext uri="{FF2B5EF4-FFF2-40B4-BE49-F238E27FC236}">
                <a16:creationId xmlns:a16="http://schemas.microsoft.com/office/drawing/2014/main" id="{2D01C447-C105-4433-BD69-D12E8B262738}"/>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A5493DEC-ECC2-4D9E-86BA-35EE749A605B}"/>
              </a:ext>
            </a:extLst>
          </p:cNvPr>
          <p:cNvSpPr>
            <a:spLocks noGrp="1"/>
          </p:cNvSpPr>
          <p:nvPr>
            <p:ph type="sldNum" sz="quarter" idx="12"/>
          </p:nvPr>
        </p:nvSpPr>
        <p:spPr/>
        <p:txBody>
          <a:bodyPr/>
          <a:lstStyle/>
          <a:p>
            <a:fld id="{3AADD887-ADC7-4E11-BA22-3D711DAD56B3}" type="slidenum">
              <a:rPr lang="ru-RU" smtClean="0"/>
              <a:t>‹#›</a:t>
            </a:fld>
            <a:endParaRPr lang="ru-RU"/>
          </a:p>
        </p:txBody>
      </p:sp>
    </p:spTree>
    <p:extLst>
      <p:ext uri="{BB962C8B-B14F-4D97-AF65-F5344CB8AC3E}">
        <p14:creationId xmlns:p14="http://schemas.microsoft.com/office/powerpoint/2010/main" val="36515230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F1BD522-204D-4EA4-866D-861F47BF5F7F}"/>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A3659EAD-0C7F-443F-A955-0300219EE53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6A32637F-FA7E-4BA4-B3EB-C9FA19937B6F}"/>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636EC24B-EEE6-492D-91CF-55CA33C797D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A6AD113E-282F-4F7D-A374-8F1BB1196395}"/>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4E8B77FE-83CC-44A1-8FA8-FD5F1856360D}"/>
              </a:ext>
            </a:extLst>
          </p:cNvPr>
          <p:cNvSpPr>
            <a:spLocks noGrp="1"/>
          </p:cNvSpPr>
          <p:nvPr>
            <p:ph type="dt" sz="half" idx="10"/>
          </p:nvPr>
        </p:nvSpPr>
        <p:spPr/>
        <p:txBody>
          <a:bodyPr/>
          <a:lstStyle/>
          <a:p>
            <a:fld id="{C131FE7A-8F27-4391-9AA6-10B5EDDBEA90}" type="datetimeFigureOut">
              <a:rPr lang="ru-RU" smtClean="0"/>
              <a:t>07.01.2024</a:t>
            </a:fld>
            <a:endParaRPr lang="ru-RU"/>
          </a:p>
        </p:txBody>
      </p:sp>
      <p:sp>
        <p:nvSpPr>
          <p:cNvPr id="8" name="Нижний колонтитул 7">
            <a:extLst>
              <a:ext uri="{FF2B5EF4-FFF2-40B4-BE49-F238E27FC236}">
                <a16:creationId xmlns:a16="http://schemas.microsoft.com/office/drawing/2014/main" id="{F56AB0E3-3584-4B03-AF14-C79EF2D64EC7}"/>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id="{4E9D98DC-9BC0-406B-AED6-A7B74E7D5532}"/>
              </a:ext>
            </a:extLst>
          </p:cNvPr>
          <p:cNvSpPr>
            <a:spLocks noGrp="1"/>
          </p:cNvSpPr>
          <p:nvPr>
            <p:ph type="sldNum" sz="quarter" idx="12"/>
          </p:nvPr>
        </p:nvSpPr>
        <p:spPr/>
        <p:txBody>
          <a:bodyPr/>
          <a:lstStyle/>
          <a:p>
            <a:fld id="{3AADD887-ADC7-4E11-BA22-3D711DAD56B3}" type="slidenum">
              <a:rPr lang="ru-RU" smtClean="0"/>
              <a:t>‹#›</a:t>
            </a:fld>
            <a:endParaRPr lang="ru-RU"/>
          </a:p>
        </p:txBody>
      </p:sp>
    </p:spTree>
    <p:extLst>
      <p:ext uri="{BB962C8B-B14F-4D97-AF65-F5344CB8AC3E}">
        <p14:creationId xmlns:p14="http://schemas.microsoft.com/office/powerpoint/2010/main" val="10160215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62A87BE-4B8C-41F5-8C44-BADFE63D89DF}"/>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41FC619A-8F1D-4059-AEB0-46CB56E4C1D7}"/>
              </a:ext>
            </a:extLst>
          </p:cNvPr>
          <p:cNvSpPr>
            <a:spLocks noGrp="1"/>
          </p:cNvSpPr>
          <p:nvPr>
            <p:ph type="dt" sz="half" idx="10"/>
          </p:nvPr>
        </p:nvSpPr>
        <p:spPr/>
        <p:txBody>
          <a:bodyPr/>
          <a:lstStyle/>
          <a:p>
            <a:fld id="{C131FE7A-8F27-4391-9AA6-10B5EDDBEA90}" type="datetimeFigureOut">
              <a:rPr lang="ru-RU" smtClean="0"/>
              <a:t>07.01.2024</a:t>
            </a:fld>
            <a:endParaRPr lang="ru-RU"/>
          </a:p>
        </p:txBody>
      </p:sp>
      <p:sp>
        <p:nvSpPr>
          <p:cNvPr id="4" name="Нижний колонтитул 3">
            <a:extLst>
              <a:ext uri="{FF2B5EF4-FFF2-40B4-BE49-F238E27FC236}">
                <a16:creationId xmlns:a16="http://schemas.microsoft.com/office/drawing/2014/main" id="{1C98C6C9-D821-4B9D-8CE4-7C47019083C8}"/>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id="{984FCD25-B3B1-401A-AFC7-1DA554D88322}"/>
              </a:ext>
            </a:extLst>
          </p:cNvPr>
          <p:cNvSpPr>
            <a:spLocks noGrp="1"/>
          </p:cNvSpPr>
          <p:nvPr>
            <p:ph type="sldNum" sz="quarter" idx="12"/>
          </p:nvPr>
        </p:nvSpPr>
        <p:spPr/>
        <p:txBody>
          <a:bodyPr/>
          <a:lstStyle/>
          <a:p>
            <a:fld id="{3AADD887-ADC7-4E11-BA22-3D711DAD56B3}" type="slidenum">
              <a:rPr lang="ru-RU" smtClean="0"/>
              <a:t>‹#›</a:t>
            </a:fld>
            <a:endParaRPr lang="ru-RU"/>
          </a:p>
        </p:txBody>
      </p:sp>
    </p:spTree>
    <p:extLst>
      <p:ext uri="{BB962C8B-B14F-4D97-AF65-F5344CB8AC3E}">
        <p14:creationId xmlns:p14="http://schemas.microsoft.com/office/powerpoint/2010/main" val="23347786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B2CDB062-C450-465E-9BAB-C95029B6BFD4}"/>
              </a:ext>
            </a:extLst>
          </p:cNvPr>
          <p:cNvSpPr>
            <a:spLocks noGrp="1"/>
          </p:cNvSpPr>
          <p:nvPr>
            <p:ph type="dt" sz="half" idx="10"/>
          </p:nvPr>
        </p:nvSpPr>
        <p:spPr/>
        <p:txBody>
          <a:bodyPr/>
          <a:lstStyle/>
          <a:p>
            <a:fld id="{C131FE7A-8F27-4391-9AA6-10B5EDDBEA90}" type="datetimeFigureOut">
              <a:rPr lang="ru-RU" smtClean="0"/>
              <a:t>07.01.2024</a:t>
            </a:fld>
            <a:endParaRPr lang="ru-RU"/>
          </a:p>
        </p:txBody>
      </p:sp>
      <p:sp>
        <p:nvSpPr>
          <p:cNvPr id="3" name="Нижний колонтитул 2">
            <a:extLst>
              <a:ext uri="{FF2B5EF4-FFF2-40B4-BE49-F238E27FC236}">
                <a16:creationId xmlns:a16="http://schemas.microsoft.com/office/drawing/2014/main" id="{C1E1011F-43A3-4B66-9E00-E5AC6D2159FF}"/>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id="{AA4B57F4-FD55-4580-853F-5CBD146B69AA}"/>
              </a:ext>
            </a:extLst>
          </p:cNvPr>
          <p:cNvSpPr>
            <a:spLocks noGrp="1"/>
          </p:cNvSpPr>
          <p:nvPr>
            <p:ph type="sldNum" sz="quarter" idx="12"/>
          </p:nvPr>
        </p:nvSpPr>
        <p:spPr/>
        <p:txBody>
          <a:bodyPr/>
          <a:lstStyle/>
          <a:p>
            <a:fld id="{3AADD887-ADC7-4E11-BA22-3D711DAD56B3}" type="slidenum">
              <a:rPr lang="ru-RU" smtClean="0"/>
              <a:t>‹#›</a:t>
            </a:fld>
            <a:endParaRPr lang="ru-RU"/>
          </a:p>
        </p:txBody>
      </p:sp>
    </p:spTree>
    <p:extLst>
      <p:ext uri="{BB962C8B-B14F-4D97-AF65-F5344CB8AC3E}">
        <p14:creationId xmlns:p14="http://schemas.microsoft.com/office/powerpoint/2010/main" val="40179691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6EED916-97C3-437B-8963-126560DE2E0D}"/>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11EACBCF-8CF5-450F-A8C6-DD58C3F6F16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FDB4773E-30C4-4AE3-815D-08B4F4EB071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22FCA304-95B0-40F4-8324-9D52D3935D69}"/>
              </a:ext>
            </a:extLst>
          </p:cNvPr>
          <p:cNvSpPr>
            <a:spLocks noGrp="1"/>
          </p:cNvSpPr>
          <p:nvPr>
            <p:ph type="dt" sz="half" idx="10"/>
          </p:nvPr>
        </p:nvSpPr>
        <p:spPr/>
        <p:txBody>
          <a:bodyPr/>
          <a:lstStyle/>
          <a:p>
            <a:fld id="{C131FE7A-8F27-4391-9AA6-10B5EDDBEA90}" type="datetimeFigureOut">
              <a:rPr lang="ru-RU" smtClean="0"/>
              <a:t>07.01.2024</a:t>
            </a:fld>
            <a:endParaRPr lang="ru-RU"/>
          </a:p>
        </p:txBody>
      </p:sp>
      <p:sp>
        <p:nvSpPr>
          <p:cNvPr id="6" name="Нижний колонтитул 5">
            <a:extLst>
              <a:ext uri="{FF2B5EF4-FFF2-40B4-BE49-F238E27FC236}">
                <a16:creationId xmlns:a16="http://schemas.microsoft.com/office/drawing/2014/main" id="{DF4F9DDB-FF3E-4307-9BBD-B53BDF24F026}"/>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7925A189-D1AF-4A84-99E3-284C1E71B5D5}"/>
              </a:ext>
            </a:extLst>
          </p:cNvPr>
          <p:cNvSpPr>
            <a:spLocks noGrp="1"/>
          </p:cNvSpPr>
          <p:nvPr>
            <p:ph type="sldNum" sz="quarter" idx="12"/>
          </p:nvPr>
        </p:nvSpPr>
        <p:spPr/>
        <p:txBody>
          <a:bodyPr/>
          <a:lstStyle/>
          <a:p>
            <a:fld id="{3AADD887-ADC7-4E11-BA22-3D711DAD56B3}" type="slidenum">
              <a:rPr lang="ru-RU" smtClean="0"/>
              <a:t>‹#›</a:t>
            </a:fld>
            <a:endParaRPr lang="ru-RU"/>
          </a:p>
        </p:txBody>
      </p:sp>
    </p:spTree>
    <p:extLst>
      <p:ext uri="{BB962C8B-B14F-4D97-AF65-F5344CB8AC3E}">
        <p14:creationId xmlns:p14="http://schemas.microsoft.com/office/powerpoint/2010/main" val="23590675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05803BB-36D9-4044-8006-D4ED8CD3C4D1}"/>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AC18BC66-9749-4EF2-9A59-DBB78959E57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p>
        </p:txBody>
      </p:sp>
      <p:sp>
        <p:nvSpPr>
          <p:cNvPr id="4" name="Текст 3">
            <a:extLst>
              <a:ext uri="{FF2B5EF4-FFF2-40B4-BE49-F238E27FC236}">
                <a16:creationId xmlns:a16="http://schemas.microsoft.com/office/drawing/2014/main" id="{D9971A16-531D-46D5-BC8D-67C7CB01908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74E900CB-895C-4F9B-B059-C648E4F37121}"/>
              </a:ext>
            </a:extLst>
          </p:cNvPr>
          <p:cNvSpPr>
            <a:spLocks noGrp="1"/>
          </p:cNvSpPr>
          <p:nvPr>
            <p:ph type="dt" sz="half" idx="10"/>
          </p:nvPr>
        </p:nvSpPr>
        <p:spPr/>
        <p:txBody>
          <a:bodyPr/>
          <a:lstStyle/>
          <a:p>
            <a:fld id="{C131FE7A-8F27-4391-9AA6-10B5EDDBEA90}" type="datetimeFigureOut">
              <a:rPr lang="ru-RU" smtClean="0"/>
              <a:t>07.01.2024</a:t>
            </a:fld>
            <a:endParaRPr lang="ru-RU"/>
          </a:p>
        </p:txBody>
      </p:sp>
      <p:sp>
        <p:nvSpPr>
          <p:cNvPr id="6" name="Нижний колонтитул 5">
            <a:extLst>
              <a:ext uri="{FF2B5EF4-FFF2-40B4-BE49-F238E27FC236}">
                <a16:creationId xmlns:a16="http://schemas.microsoft.com/office/drawing/2014/main" id="{A51BEDE2-6D84-4429-A0CE-B6067CC176B4}"/>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AE3FD049-DEDC-49E7-BE2D-75553E1A62AB}"/>
              </a:ext>
            </a:extLst>
          </p:cNvPr>
          <p:cNvSpPr>
            <a:spLocks noGrp="1"/>
          </p:cNvSpPr>
          <p:nvPr>
            <p:ph type="sldNum" sz="quarter" idx="12"/>
          </p:nvPr>
        </p:nvSpPr>
        <p:spPr/>
        <p:txBody>
          <a:bodyPr/>
          <a:lstStyle/>
          <a:p>
            <a:fld id="{3AADD887-ADC7-4E11-BA22-3D711DAD56B3}" type="slidenum">
              <a:rPr lang="ru-RU" smtClean="0"/>
              <a:t>‹#›</a:t>
            </a:fld>
            <a:endParaRPr lang="ru-RU"/>
          </a:p>
        </p:txBody>
      </p:sp>
    </p:spTree>
    <p:extLst>
      <p:ext uri="{BB962C8B-B14F-4D97-AF65-F5344CB8AC3E}">
        <p14:creationId xmlns:p14="http://schemas.microsoft.com/office/powerpoint/2010/main" val="700777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34000"/>
            <a:lum/>
          </a:blip>
          <a:srcRect/>
          <a:stretch>
            <a:fillRect/>
          </a:stretch>
        </a:blip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5D8B439-3EBF-4113-BCE6-8128C844246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0818CB99-56A7-4580-8520-C200A07782A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D74E2CFB-D64A-47FF-B080-D032BD12C42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131FE7A-8F27-4391-9AA6-10B5EDDBEA90}" type="datetimeFigureOut">
              <a:rPr lang="ru-RU" smtClean="0"/>
              <a:t>07.01.2024</a:t>
            </a:fld>
            <a:endParaRPr lang="ru-RU"/>
          </a:p>
        </p:txBody>
      </p:sp>
      <p:sp>
        <p:nvSpPr>
          <p:cNvPr id="5" name="Нижний колонтитул 4">
            <a:extLst>
              <a:ext uri="{FF2B5EF4-FFF2-40B4-BE49-F238E27FC236}">
                <a16:creationId xmlns:a16="http://schemas.microsoft.com/office/drawing/2014/main" id="{1CD1C8B0-EE40-43D8-A020-C6167A5FCA1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id="{DEB95C02-5A0C-4E02-BF25-75D007C51B1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ADD887-ADC7-4E11-BA22-3D711DAD56B3}" type="slidenum">
              <a:rPr lang="ru-RU" smtClean="0"/>
              <a:t>‹#›</a:t>
            </a:fld>
            <a:endParaRPr lang="ru-RU"/>
          </a:p>
        </p:txBody>
      </p:sp>
    </p:spTree>
    <p:extLst>
      <p:ext uri="{BB962C8B-B14F-4D97-AF65-F5344CB8AC3E}">
        <p14:creationId xmlns:p14="http://schemas.microsoft.com/office/powerpoint/2010/main" val="426991448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7.xml"/><Relationship Id="rId4" Type="http://schemas.microsoft.com/office/2007/relationships/hdphoto" Target="../media/hdphoto6.wdp"/></Relationships>
</file>

<file path=ppt/slides/_rels/slide12.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14.png"/><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15.jpeg"/></Relationships>
</file>

<file path=ppt/slides/_rels/slide14.xml.rels><?xml version="1.0" encoding="UTF-8" standalone="yes"?>
<Relationships xmlns="http://schemas.openxmlformats.org/package/2006/relationships"><Relationship Id="rId3" Type="http://schemas.microsoft.com/office/2007/relationships/hdphoto" Target="../media/hdphoto8.wdp"/><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8.gif"/><Relationship Id="rId5" Type="http://schemas.openxmlformats.org/officeDocument/2006/relationships/image" Target="../media/image17.png"/><Relationship Id="rId4" Type="http://schemas.openxmlformats.org/officeDocument/2006/relationships/image" Target="../media/image15.jpeg"/></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7.xml"/><Relationship Id="rId5" Type="http://schemas.openxmlformats.org/officeDocument/2006/relationships/image" Target="../media/image22.jpeg"/><Relationship Id="rId4" Type="http://schemas.microsoft.com/office/2007/relationships/hdphoto" Target="../media/hdphoto9.wdp"/></Relationships>
</file>

<file path=ppt/slides/_rels/slide16.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23.png"/><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17.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25.png"/><Relationship Id="rId1" Type="http://schemas.openxmlformats.org/officeDocument/2006/relationships/slideLayout" Target="../slideLayouts/slideLayout7.xml"/><Relationship Id="rId5" Type="http://schemas.microsoft.com/office/2007/relationships/hdphoto" Target="../media/hdphoto12.wdp"/><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8" Type="http://schemas.openxmlformats.org/officeDocument/2006/relationships/image" Target="../media/image30.png"/><Relationship Id="rId3" Type="http://schemas.microsoft.com/office/2007/relationships/hdphoto" Target="../media/hdphoto13.wdp"/><Relationship Id="rId7" Type="http://schemas.microsoft.com/office/2007/relationships/hdphoto" Target="../media/hdphoto15.wdp"/><Relationship Id="rId2" Type="http://schemas.openxmlformats.org/officeDocument/2006/relationships/image" Target="../media/image27.png"/><Relationship Id="rId1" Type="http://schemas.openxmlformats.org/officeDocument/2006/relationships/slideLayout" Target="../slideLayouts/slideLayout7.xml"/><Relationship Id="rId6" Type="http://schemas.openxmlformats.org/officeDocument/2006/relationships/image" Target="../media/image29.png"/><Relationship Id="rId5" Type="http://schemas.microsoft.com/office/2007/relationships/hdphoto" Target="../media/hdphoto14.wdp"/><Relationship Id="rId4" Type="http://schemas.openxmlformats.org/officeDocument/2006/relationships/image" Target="../media/image28.png"/><Relationship Id="rId9" Type="http://schemas.microsoft.com/office/2007/relationships/hdphoto" Target="../media/hdphoto16.wdp"/></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5.png"/><Relationship Id="rId5" Type="http://schemas.microsoft.com/office/2007/relationships/hdphoto" Target="../media/hdphoto2.wdp"/><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8" Type="http://schemas.openxmlformats.org/officeDocument/2006/relationships/image" Target="../media/image4.png"/><Relationship Id="rId3" Type="http://schemas.microsoft.com/office/2007/relationships/hdphoto" Target="../media/hdphoto8.wdp"/><Relationship Id="rId7" Type="http://schemas.microsoft.com/office/2007/relationships/hdphoto" Target="../media/hdphoto17.wdp"/><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31.png"/><Relationship Id="rId5" Type="http://schemas.microsoft.com/office/2007/relationships/hdphoto" Target="../media/hdphoto1.wdp"/><Relationship Id="rId4" Type="http://schemas.openxmlformats.org/officeDocument/2006/relationships/image" Target="../media/image3.png"/><Relationship Id="rId9" Type="http://schemas.microsoft.com/office/2007/relationships/hdphoto" Target="../media/hdphoto2.wdp"/></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gif"/><Relationship Id="rId1" Type="http://schemas.openxmlformats.org/officeDocument/2006/relationships/slideLayout" Target="../slideLayouts/slideLayout7.xml"/><Relationship Id="rId4" Type="http://schemas.microsoft.com/office/2007/relationships/hdphoto" Target="../media/hdphoto18.wdp"/></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7.xml"/><Relationship Id="rId5" Type="http://schemas.openxmlformats.org/officeDocument/2006/relationships/image" Target="../media/image36.jpeg"/><Relationship Id="rId4" Type="http://schemas.microsoft.com/office/2007/relationships/hdphoto" Target="../media/hdphoto16.wdp"/></Relationships>
</file>

<file path=ppt/slides/_rels/slide23.xml.rels><?xml version="1.0" encoding="UTF-8" standalone="yes"?>
<Relationships xmlns="http://schemas.openxmlformats.org/package/2006/relationships"><Relationship Id="rId8" Type="http://schemas.openxmlformats.org/officeDocument/2006/relationships/image" Target="../media/image4.png"/><Relationship Id="rId3" Type="http://schemas.microsoft.com/office/2007/relationships/hdphoto" Target="../media/hdphoto19.wdp"/><Relationship Id="rId7" Type="http://schemas.microsoft.com/office/2007/relationships/hdphoto" Target="../media/hdphoto21.wdp"/><Relationship Id="rId2" Type="http://schemas.openxmlformats.org/officeDocument/2006/relationships/image" Target="../media/image37.png"/><Relationship Id="rId1" Type="http://schemas.openxmlformats.org/officeDocument/2006/relationships/slideLayout" Target="../slideLayouts/slideLayout7.xml"/><Relationship Id="rId6" Type="http://schemas.openxmlformats.org/officeDocument/2006/relationships/image" Target="../media/image39.png"/><Relationship Id="rId5" Type="http://schemas.microsoft.com/office/2007/relationships/hdphoto" Target="../media/hdphoto20.wdp"/><Relationship Id="rId4" Type="http://schemas.openxmlformats.org/officeDocument/2006/relationships/image" Target="../media/image38.png"/><Relationship Id="rId9" Type="http://schemas.microsoft.com/office/2007/relationships/hdphoto" Target="../media/hdphoto2.wdp"/></Relationships>
</file>

<file path=ppt/slides/_rels/slide24.xml.rels><?xml version="1.0" encoding="UTF-8" standalone="yes"?>
<Relationships xmlns="http://schemas.openxmlformats.org/package/2006/relationships"><Relationship Id="rId3" Type="http://schemas.microsoft.com/office/2007/relationships/hdphoto" Target="../media/hdphoto22.wdp"/><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microsoft.com/office/2007/relationships/hdphoto" Target="../media/hdphoto23.wdp"/><Relationship Id="rId2" Type="http://schemas.openxmlformats.org/officeDocument/2006/relationships/image" Target="../media/image41.png"/><Relationship Id="rId1" Type="http://schemas.openxmlformats.org/officeDocument/2006/relationships/slideLayout" Target="../slideLayouts/slideLayout7.xml"/><Relationship Id="rId5" Type="http://schemas.microsoft.com/office/2007/relationships/hdphoto" Target="../media/hdphoto24.wdp"/><Relationship Id="rId4" Type="http://schemas.openxmlformats.org/officeDocument/2006/relationships/image" Target="../media/image42.png"/></Relationships>
</file>

<file path=ppt/slides/_rels/slide26.xml.rels><?xml version="1.0" encoding="UTF-8" standalone="yes"?>
<Relationships xmlns="http://schemas.openxmlformats.org/package/2006/relationships"><Relationship Id="rId3" Type="http://schemas.microsoft.com/office/2007/relationships/hdphoto" Target="../media/hdphoto25.wdp"/><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microsoft.com/office/2007/relationships/hdphoto" Target="../media/hdphoto26.wdp"/><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microsoft.com/office/2007/relationships/hdphoto" Target="../media/hdphoto27.wdp"/><Relationship Id="rId7" Type="http://schemas.microsoft.com/office/2007/relationships/hdphoto" Target="../media/hdphoto29.wdp"/><Relationship Id="rId2" Type="http://schemas.openxmlformats.org/officeDocument/2006/relationships/image" Target="../media/image45.png"/><Relationship Id="rId1" Type="http://schemas.openxmlformats.org/officeDocument/2006/relationships/slideLayout" Target="../slideLayouts/slideLayout7.xml"/><Relationship Id="rId6" Type="http://schemas.openxmlformats.org/officeDocument/2006/relationships/image" Target="../media/image47.png"/><Relationship Id="rId5" Type="http://schemas.microsoft.com/office/2007/relationships/hdphoto" Target="../media/hdphoto28.wdp"/><Relationship Id="rId4" Type="http://schemas.openxmlformats.org/officeDocument/2006/relationships/image" Target="../media/image46.png"/></Relationships>
</file>

<file path=ppt/slides/_rels/slide29.xml.rels><?xml version="1.0" encoding="UTF-8" standalone="yes"?>
<Relationships xmlns="http://schemas.openxmlformats.org/package/2006/relationships"><Relationship Id="rId3" Type="http://schemas.microsoft.com/office/2007/relationships/hdphoto" Target="../media/hdphoto30.wdp"/><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microsoft.com/office/2007/relationships/hdphoto" Target="../media/hdphoto31.wdp"/><Relationship Id="rId2" Type="http://schemas.openxmlformats.org/officeDocument/2006/relationships/image" Target="../media/image49.png"/><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3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7.xml"/><Relationship Id="rId4" Type="http://schemas.openxmlformats.org/officeDocument/2006/relationships/image" Target="../media/image5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hyperlink" Target="https://armystandard.ru/news/202210171438-6Mzcz.html" TargetMode="External"/><Relationship Id="rId5" Type="http://schemas.microsoft.com/office/2007/relationships/hdphoto" Target="../media/hdphoto4.wdp"/><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D2F25ADB-2B15-478B-8E85-4555E695863A}"/>
              </a:ext>
            </a:extLst>
          </p:cNvPr>
          <p:cNvSpPr/>
          <p:nvPr/>
        </p:nvSpPr>
        <p:spPr>
          <a:xfrm>
            <a:off x="204801" y="202586"/>
            <a:ext cx="7507183" cy="2862322"/>
          </a:xfrm>
          <a:prstGeom prst="rect">
            <a:avLst/>
          </a:prstGeom>
        </p:spPr>
        <p:txBody>
          <a:bodyPr wrap="none">
            <a:spAutoFit/>
          </a:bodyPr>
          <a:lstStyle/>
          <a:p>
            <a:pPr algn="ctr"/>
            <a:r>
              <a:rPr lang="ru-RU" sz="6000" b="1" cap="all" dirty="0">
                <a:ln>
                  <a:solidFill>
                    <a:srgbClr val="800000"/>
                  </a:solidFill>
                </a:ln>
                <a:solidFill>
                  <a:srgbClr val="800000"/>
                </a:solidFill>
                <a:latin typeface="Times New Roman" panose="02020603050405020304" pitchFamily="18" charset="0"/>
                <a:ea typeface="Times New Roman" panose="02020603050405020304" pitchFamily="18" charset="0"/>
              </a:rPr>
              <a:t>подготовка </a:t>
            </a:r>
          </a:p>
          <a:p>
            <a:pPr algn="ctr"/>
            <a:r>
              <a:rPr lang="ru-RU" sz="6000" b="1" cap="all" dirty="0">
                <a:ln>
                  <a:solidFill>
                    <a:srgbClr val="800000"/>
                  </a:solidFill>
                </a:ln>
                <a:solidFill>
                  <a:srgbClr val="800000"/>
                </a:solidFill>
                <a:latin typeface="Times New Roman" panose="02020603050405020304" pitchFamily="18" charset="0"/>
                <a:ea typeface="Times New Roman" panose="02020603050405020304" pitchFamily="18" charset="0"/>
              </a:rPr>
              <a:t>к сочинению </a:t>
            </a:r>
          </a:p>
          <a:p>
            <a:pPr algn="ctr"/>
            <a:r>
              <a:rPr lang="ru-RU" sz="6000" b="1" cap="all" dirty="0">
                <a:ln>
                  <a:solidFill>
                    <a:srgbClr val="800000"/>
                  </a:solidFill>
                </a:ln>
                <a:solidFill>
                  <a:srgbClr val="800000"/>
                </a:solidFill>
                <a:latin typeface="Times New Roman" panose="02020603050405020304" pitchFamily="18" charset="0"/>
                <a:ea typeface="Times New Roman" panose="02020603050405020304" pitchFamily="18" charset="0"/>
              </a:rPr>
              <a:t>о Тарасе Бульбе</a:t>
            </a:r>
            <a:endParaRPr lang="ru-RU" sz="6000" dirty="0">
              <a:ln>
                <a:solidFill>
                  <a:srgbClr val="800000"/>
                </a:solidFill>
              </a:ln>
              <a:solidFill>
                <a:srgbClr val="800000"/>
              </a:solidFill>
            </a:endParaRPr>
          </a:p>
        </p:txBody>
      </p:sp>
    </p:spTree>
    <p:extLst>
      <p:ext uri="{BB962C8B-B14F-4D97-AF65-F5344CB8AC3E}">
        <p14:creationId xmlns:p14="http://schemas.microsoft.com/office/powerpoint/2010/main" val="7330776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A5129FAE-BBC9-422C-90F0-89151244CF88}"/>
              </a:ext>
            </a:extLst>
          </p:cNvPr>
          <p:cNvSpPr/>
          <p:nvPr/>
        </p:nvSpPr>
        <p:spPr>
          <a:xfrm>
            <a:off x="516554" y="481836"/>
            <a:ext cx="7299159" cy="4616648"/>
          </a:xfrm>
          <a:prstGeom prst="rect">
            <a:avLst/>
          </a:prstGeom>
        </p:spPr>
        <p:txBody>
          <a:bodyPr wrap="square">
            <a:spAutoFit/>
          </a:bodyPr>
          <a:lstStyle/>
          <a:p>
            <a:pPr fontAlgn="base"/>
            <a:r>
              <a:rPr lang="ru-RU" sz="2100" i="1" dirty="0">
                <a:ln>
                  <a:solidFill>
                    <a:srgbClr val="253635"/>
                  </a:solidFill>
                </a:ln>
                <a:solidFill>
                  <a:srgbClr val="253635"/>
                </a:solidFill>
                <a:latin typeface="Times New Roman" panose="02020603050405020304" pitchFamily="18" charset="0"/>
                <a:cs typeface="Times New Roman" panose="02020603050405020304" pitchFamily="18" charset="0"/>
              </a:rPr>
              <a:t>      Автор очень тщательно и придирчиво вычитывал написанный текст, стремясь создать то уникальное сочетание, которое раскрывает его талант как писателя, проникает в глубины характеров персонажей, показывает уникальное самосознание всего украинского народа в целом. Чтобы понять и передать в своем произведении идеалы описываемой им эпохи, Гоголь с большим увлечением и энтузиазмом изучал самые разнообразные источники, в которых описывалась история Украины.</a:t>
            </a:r>
          </a:p>
          <a:p>
            <a:pPr fontAlgn="base"/>
            <a:r>
              <a:rPr lang="ru-RU" sz="2100" i="1" dirty="0">
                <a:ln>
                  <a:solidFill>
                    <a:srgbClr val="253635"/>
                  </a:solidFill>
                </a:ln>
                <a:solidFill>
                  <a:srgbClr val="253635"/>
                </a:solidFill>
                <a:latin typeface="Times New Roman" panose="02020603050405020304" pitchFamily="18" charset="0"/>
                <a:cs typeface="Times New Roman" panose="02020603050405020304" pitchFamily="18" charset="0"/>
              </a:rPr>
              <a:t>      Для придания повести особенного национального колорита, который ярко проявлялся в описании быта, характеров персонажей, в эпитетах и сравнениях, писатель использовал произведения украинского фольклора (думы, песни).</a:t>
            </a:r>
          </a:p>
        </p:txBody>
      </p:sp>
      <p:pic>
        <p:nvPicPr>
          <p:cNvPr id="8194" name="Picture 2" descr="https://d2zofuu73zurgl.cloudfront.net/knigrazval/cloned-images/122549/1/a_ignore_q_80_w_400_h_400_c_fit_1.jpg">
            <a:extLst>
              <a:ext uri="{FF2B5EF4-FFF2-40B4-BE49-F238E27FC236}">
                <a16:creationId xmlns:a16="http://schemas.microsoft.com/office/drawing/2014/main" id="{3B5AF401-DCD9-48F7-96AF-85D083AEF09A}"/>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colorTemperature colorTemp="7200"/>
                    </a14:imgEffect>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rot="893096">
            <a:off x="7734246" y="430216"/>
            <a:ext cx="3903876" cy="424334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3" name="Прямоугольник 2">
            <a:extLst>
              <a:ext uri="{FF2B5EF4-FFF2-40B4-BE49-F238E27FC236}">
                <a16:creationId xmlns:a16="http://schemas.microsoft.com/office/drawing/2014/main" id="{4D243DB4-E863-49C1-9D8B-A9942F77CDC2}"/>
              </a:ext>
            </a:extLst>
          </p:cNvPr>
          <p:cNvSpPr/>
          <p:nvPr/>
        </p:nvSpPr>
        <p:spPr>
          <a:xfrm>
            <a:off x="516554" y="4962294"/>
            <a:ext cx="10889382" cy="1384995"/>
          </a:xfrm>
          <a:prstGeom prst="rect">
            <a:avLst/>
          </a:prstGeom>
        </p:spPr>
        <p:txBody>
          <a:bodyPr wrap="square">
            <a:spAutoFit/>
          </a:bodyPr>
          <a:lstStyle/>
          <a:p>
            <a:pPr lvl="0" fontAlgn="base"/>
            <a:r>
              <a:rPr lang="ru-RU" sz="2100" i="1" dirty="0">
                <a:ln>
                  <a:solidFill>
                    <a:srgbClr val="253635"/>
                  </a:solidFill>
                </a:ln>
                <a:solidFill>
                  <a:srgbClr val="253635"/>
                </a:solidFill>
                <a:latin typeface="Times New Roman" panose="02020603050405020304" pitchFamily="18" charset="0"/>
                <a:cs typeface="Times New Roman" panose="02020603050405020304" pitchFamily="18" charset="0"/>
              </a:rPr>
              <a:t>     Однако при создании произведения он опирался не только на народные сказания, но и на реальные исторические события. Николай Васильевич изучил множество исторических книг и документов. В основу сюжета повести легла история казацкого восстания 1637—1638 годов, направленного против господства поляков.</a:t>
            </a:r>
          </a:p>
        </p:txBody>
      </p:sp>
    </p:spTree>
    <p:extLst>
      <p:ext uri="{BB962C8B-B14F-4D97-AF65-F5344CB8AC3E}">
        <p14:creationId xmlns:p14="http://schemas.microsoft.com/office/powerpoint/2010/main" val="11863795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E15C9FBC-BDFB-4458-B969-41EFD4066D27}"/>
              </a:ext>
            </a:extLst>
          </p:cNvPr>
          <p:cNvSpPr/>
          <p:nvPr/>
        </p:nvSpPr>
        <p:spPr>
          <a:xfrm>
            <a:off x="619476" y="490856"/>
            <a:ext cx="6096000" cy="3816429"/>
          </a:xfrm>
          <a:prstGeom prst="rect">
            <a:avLst/>
          </a:prstGeom>
        </p:spPr>
        <p:txBody>
          <a:bodyPr>
            <a:spAutoFit/>
          </a:bodyPr>
          <a:lstStyle/>
          <a:p>
            <a:pPr fontAlgn="base"/>
            <a:r>
              <a:rPr lang="ru-RU" sz="2200" b="1" dirty="0">
                <a:ln>
                  <a:solidFill>
                    <a:srgbClr val="800000"/>
                  </a:solidFill>
                </a:ln>
                <a:solidFill>
                  <a:srgbClr val="800000"/>
                </a:solidFill>
                <a:latin typeface="Times New Roman" panose="02020603050405020304" pitchFamily="18" charset="0"/>
                <a:cs typeface="Times New Roman" panose="02020603050405020304" pitchFamily="18" charset="0"/>
              </a:rPr>
              <a:t>ИНТЕРЕСНЫЕ ФАКТЫ:</a:t>
            </a:r>
          </a:p>
          <a:p>
            <a:pPr fontAlgn="base">
              <a:buFont typeface="Arial" panose="020B0604020202020204" pitchFamily="34" charset="0"/>
              <a:buChar char="•"/>
            </a:pPr>
            <a:r>
              <a:rPr lang="ru-RU" sz="2200" i="1" dirty="0">
                <a:ln>
                  <a:solidFill>
                    <a:srgbClr val="253635"/>
                  </a:solidFill>
                </a:ln>
                <a:solidFill>
                  <a:srgbClr val="253635"/>
                </a:solidFill>
                <a:latin typeface="Times New Roman" panose="02020603050405020304" pitchFamily="18" charset="0"/>
                <a:cs typeface="Times New Roman" panose="02020603050405020304" pitchFamily="18" charset="0"/>
              </a:rPr>
              <a:t>Прототип главного героя известен. Образ Тараса Бульбы был вдохновлён куренным атаманом Войска Запорожского Охрим Макуха, который был ярым сторонником Богдана Хмельницкого и противником Речи Посполитой.</a:t>
            </a:r>
          </a:p>
          <a:p>
            <a:pPr fontAlgn="base">
              <a:buFont typeface="Arial" panose="020B0604020202020204" pitchFamily="34" charset="0"/>
              <a:buChar char="•"/>
            </a:pPr>
            <a:r>
              <a:rPr lang="ru-RU" sz="2200" i="1" dirty="0">
                <a:ln>
                  <a:solidFill>
                    <a:srgbClr val="253635"/>
                  </a:solidFill>
                </a:ln>
                <a:solidFill>
                  <a:srgbClr val="253635"/>
                </a:solidFill>
                <a:latin typeface="Times New Roman" panose="02020603050405020304" pitchFamily="18" charset="0"/>
                <a:cs typeface="Times New Roman" panose="02020603050405020304" pitchFamily="18" charset="0"/>
              </a:rPr>
              <a:t>Прототипами сыновей Бульбы послужили сыновья Охрима, один из которых также перешёл на сторону поляков из-за любви.</a:t>
            </a:r>
          </a:p>
          <a:p>
            <a:pPr fontAlgn="base">
              <a:buFont typeface="Arial" panose="020B0604020202020204" pitchFamily="34" charset="0"/>
              <a:buChar char="•"/>
            </a:pPr>
            <a:r>
              <a:rPr lang="ru-RU" sz="2200" i="1" dirty="0">
                <a:ln>
                  <a:solidFill>
                    <a:srgbClr val="253635"/>
                  </a:solidFill>
                </a:ln>
                <a:solidFill>
                  <a:srgbClr val="253635"/>
                </a:solidFill>
                <a:latin typeface="Times New Roman" panose="02020603050405020304" pitchFamily="18" charset="0"/>
                <a:cs typeface="Times New Roman" panose="02020603050405020304" pitchFamily="18" charset="0"/>
              </a:rPr>
              <a:t>Автор работал над рукописью в течение 10 лет и переписывал текст 8 раз.</a:t>
            </a:r>
          </a:p>
        </p:txBody>
      </p:sp>
      <p:pic>
        <p:nvPicPr>
          <p:cNvPr id="9218" name="Picture 2" descr="https://i.ytimg.com/vi/ryJ-k1Vw-0A/hqdefault.jpg">
            <a:extLst>
              <a:ext uri="{FF2B5EF4-FFF2-40B4-BE49-F238E27FC236}">
                <a16:creationId xmlns:a16="http://schemas.microsoft.com/office/drawing/2014/main" id="{60C028C9-04DA-4948-82EE-EB1CAEE4C66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2666" r="13439"/>
          <a:stretch/>
        </p:blipFill>
        <p:spPr bwMode="auto">
          <a:xfrm>
            <a:off x="6720288" y="0"/>
            <a:ext cx="3859229" cy="391695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9222" name="Picture 6" descr="https://i.ytimg.com/vi/BE1Hm44BXWM/hqdefault.jpg">
            <a:extLst>
              <a:ext uri="{FF2B5EF4-FFF2-40B4-BE49-F238E27FC236}">
                <a16:creationId xmlns:a16="http://schemas.microsoft.com/office/drawing/2014/main" id="{70351D82-254B-4E5B-9C2B-3F7348DCAB2F}"/>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colorTemperature colorTemp="7200"/>
                    </a14:imgEffect>
                  </a14:imgLayer>
                </a14:imgProps>
              </a:ext>
              <a:ext uri="{28A0092B-C50C-407E-A947-70E740481C1C}">
                <a14:useLocalDpi xmlns:a14="http://schemas.microsoft.com/office/drawing/2010/main" val="0"/>
              </a:ext>
            </a:extLst>
          </a:blip>
          <a:srcRect t="4737" b="7384"/>
          <a:stretch/>
        </p:blipFill>
        <p:spPr bwMode="auto">
          <a:xfrm>
            <a:off x="7620000" y="3844616"/>
            <a:ext cx="4572000" cy="301338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3" name="Прямоугольник 2">
            <a:extLst>
              <a:ext uri="{FF2B5EF4-FFF2-40B4-BE49-F238E27FC236}">
                <a16:creationId xmlns:a16="http://schemas.microsoft.com/office/drawing/2014/main" id="{81C32481-7542-4982-B7D6-4A2874A5D06F}"/>
              </a:ext>
            </a:extLst>
          </p:cNvPr>
          <p:cNvSpPr/>
          <p:nvPr/>
        </p:nvSpPr>
        <p:spPr>
          <a:xfrm>
            <a:off x="563329" y="4207311"/>
            <a:ext cx="7056671" cy="2123658"/>
          </a:xfrm>
          <a:prstGeom prst="rect">
            <a:avLst/>
          </a:prstGeom>
        </p:spPr>
        <p:txBody>
          <a:bodyPr wrap="square">
            <a:spAutoFit/>
          </a:bodyPr>
          <a:lstStyle/>
          <a:p>
            <a:pPr lvl="0" fontAlgn="base">
              <a:buFont typeface="Arial" panose="020B0604020202020204" pitchFamily="34" charset="0"/>
              <a:buChar char="•"/>
            </a:pPr>
            <a:r>
              <a:rPr lang="ru-RU" sz="2200" i="1" dirty="0">
                <a:ln>
                  <a:solidFill>
                    <a:srgbClr val="253635"/>
                  </a:solidFill>
                </a:ln>
                <a:solidFill>
                  <a:srgbClr val="253635"/>
                </a:solidFill>
                <a:latin typeface="Times New Roman" panose="02020603050405020304" pitchFamily="18" charset="0"/>
                <a:cs typeface="Times New Roman" panose="02020603050405020304" pitchFamily="18" charset="0"/>
              </a:rPr>
              <a:t>Гоголь давал объявление в газеты, чтобы собрать по крупицам исторический материал для повести. Он просил людей присылать ему любые упоминания о бунте 1637 года.</a:t>
            </a:r>
          </a:p>
          <a:p>
            <a:pPr lvl="0" fontAlgn="base">
              <a:buFont typeface="Arial" panose="020B0604020202020204" pitchFamily="34" charset="0"/>
              <a:buChar char="•"/>
            </a:pPr>
            <a:r>
              <a:rPr lang="ru-RU" sz="2200" i="1" dirty="0">
                <a:ln>
                  <a:solidFill>
                    <a:srgbClr val="253635"/>
                  </a:solidFill>
                </a:ln>
                <a:solidFill>
                  <a:srgbClr val="253635"/>
                </a:solidFill>
                <a:latin typeface="Times New Roman" panose="02020603050405020304" pitchFamily="18" charset="0"/>
                <a:cs typeface="Times New Roman" panose="02020603050405020304" pitchFamily="18" charset="0"/>
              </a:rPr>
              <a:t>Даже окончательный вариант повести не устроил писателя. Он намеревался переписать его, но не успел.</a:t>
            </a:r>
          </a:p>
        </p:txBody>
      </p:sp>
    </p:spTree>
    <p:extLst>
      <p:ext uri="{BB962C8B-B14F-4D97-AF65-F5344CB8AC3E}">
        <p14:creationId xmlns:p14="http://schemas.microsoft.com/office/powerpoint/2010/main" val="12727799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a:extLst>
              <a:ext uri="{FF2B5EF4-FFF2-40B4-BE49-F238E27FC236}">
                <a16:creationId xmlns:a16="http://schemas.microsoft.com/office/drawing/2014/main" id="{A2B29287-F973-4351-A5B6-85C2EA0BDE10}"/>
              </a:ext>
            </a:extLst>
          </p:cNvPr>
          <p:cNvSpPr/>
          <p:nvPr/>
        </p:nvSpPr>
        <p:spPr>
          <a:xfrm>
            <a:off x="6349468" y="371563"/>
            <a:ext cx="5605109" cy="5909310"/>
          </a:xfrm>
          <a:prstGeom prst="rect">
            <a:avLst/>
          </a:prstGeom>
        </p:spPr>
        <p:txBody>
          <a:bodyPr wrap="square">
            <a:spAutoFit/>
          </a:bodyPr>
          <a:lstStyle/>
          <a:p>
            <a:pPr algn="ctr" fontAlgn="base"/>
            <a:r>
              <a:rPr lang="ru-RU" sz="2100" b="1" i="1" dirty="0">
                <a:ln>
                  <a:solidFill>
                    <a:srgbClr val="800000"/>
                  </a:solidFill>
                </a:ln>
                <a:solidFill>
                  <a:srgbClr val="800000"/>
                </a:solidFill>
                <a:latin typeface="Times New Roman" panose="02020603050405020304" pitchFamily="18" charset="0"/>
                <a:cs typeface="Times New Roman" panose="02020603050405020304" pitchFamily="18" charset="0"/>
              </a:rPr>
              <a:t>ЖАНР</a:t>
            </a:r>
          </a:p>
          <a:p>
            <a:pPr algn="ctr" fontAlgn="base"/>
            <a:r>
              <a:rPr lang="ru-RU" sz="2100" i="1" dirty="0">
                <a:ln>
                  <a:solidFill>
                    <a:srgbClr val="253635"/>
                  </a:solidFill>
                </a:ln>
                <a:solidFill>
                  <a:srgbClr val="253635"/>
                </a:solidFill>
                <a:latin typeface="Times New Roman" panose="02020603050405020304" pitchFamily="18" charset="0"/>
                <a:cs typeface="Times New Roman" panose="02020603050405020304" pitchFamily="18" charset="0"/>
              </a:rPr>
              <a:t>«Тарас Бульба» принадлежит к реалистической литературе. По жанровой принадлежности «Тарас Бульба» – историческая повесть, с огромным количеством действующих лиц. Повествование приближается к эпическому. </a:t>
            </a:r>
          </a:p>
          <a:p>
            <a:pPr algn="ctr" fontAlgn="base"/>
            <a:r>
              <a:rPr lang="ru-RU" sz="2100" i="1" dirty="0">
                <a:ln>
                  <a:solidFill>
                    <a:srgbClr val="253635"/>
                  </a:solidFill>
                </a:ln>
                <a:solidFill>
                  <a:srgbClr val="253635"/>
                </a:solidFill>
                <a:latin typeface="Times New Roman" panose="02020603050405020304" pitchFamily="18" charset="0"/>
                <a:cs typeface="Times New Roman" panose="02020603050405020304" pitchFamily="18" charset="0"/>
              </a:rPr>
              <a:t>Гоголь пытается изобразить надежды, мечтания народа, его талант, широту души, завершенность образа. Украинский народ в произведении борется с чужестранными захватчиками, посягнувшими на свободу казаков.</a:t>
            </a:r>
          </a:p>
          <a:p>
            <a:pPr algn="ctr" fontAlgn="base"/>
            <a:r>
              <a:rPr lang="ru-RU" sz="2100" i="1" dirty="0">
                <a:ln>
                  <a:solidFill>
                    <a:srgbClr val="253635"/>
                  </a:solidFill>
                </a:ln>
                <a:solidFill>
                  <a:srgbClr val="253635"/>
                </a:solidFill>
                <a:latin typeface="Times New Roman" panose="02020603050405020304" pitchFamily="18" charset="0"/>
                <a:cs typeface="Times New Roman" panose="02020603050405020304" pitchFamily="18" charset="0"/>
              </a:rPr>
              <a:t>В повести тесно переплетаются понятия русского и украинского народа. Они связаны неразрывно, по мнению автора, и разъединить их – означает убить многовековую культуру, развивающуюся испокон веков.</a:t>
            </a:r>
          </a:p>
        </p:txBody>
      </p:sp>
      <p:pic>
        <p:nvPicPr>
          <p:cNvPr id="11266" name="Picture 2" descr="https://sun9-60.userapi.com/c627123/u189954493/video/y_3ca17e5b.jpg">
            <a:extLst>
              <a:ext uri="{FF2B5EF4-FFF2-40B4-BE49-F238E27FC236}">
                <a16:creationId xmlns:a16="http://schemas.microsoft.com/office/drawing/2014/main" id="{05A0083B-DDEB-4FDF-8492-73CD38076BF6}"/>
              </a:ext>
            </a:extLst>
          </p:cNvPr>
          <p:cNvPicPr>
            <a:picLocks noChangeAspect="1" noChangeArrowheads="1"/>
          </p:cNvPicPr>
          <p:nvPr/>
        </p:nvPicPr>
        <p:blipFill rotWithShape="1">
          <a:blip r:embed="rId2">
            <a:extLst>
              <a:ext uri="{BEBA8EAE-BF5A-486C-A8C5-ECC9F3942E4B}">
                <a14:imgProps xmlns:a14="http://schemas.microsoft.com/office/drawing/2010/main">
                  <a14:imgLayer r:embed="rId3">
                    <a14:imgEffect>
                      <a14:saturation sat="66000"/>
                    </a14:imgEffect>
                    <a14:imgEffect>
                      <a14:brightnessContrast bright="20000"/>
                    </a14:imgEffect>
                  </a14:imgLayer>
                </a14:imgProps>
              </a:ext>
              <a:ext uri="{28A0092B-C50C-407E-A947-70E740481C1C}">
                <a14:useLocalDpi xmlns:a14="http://schemas.microsoft.com/office/drawing/2010/main" val="0"/>
              </a:ext>
            </a:extLst>
          </a:blip>
          <a:srcRect t="7385" b="6720"/>
          <a:stretch/>
        </p:blipFill>
        <p:spPr bwMode="auto">
          <a:xfrm>
            <a:off x="237423" y="371563"/>
            <a:ext cx="6096000" cy="392710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4" name="Прямоугольник 3">
            <a:extLst>
              <a:ext uri="{FF2B5EF4-FFF2-40B4-BE49-F238E27FC236}">
                <a16:creationId xmlns:a16="http://schemas.microsoft.com/office/drawing/2014/main" id="{91A446D0-AB57-445B-8AAB-DB8C77FD6E5F}"/>
              </a:ext>
            </a:extLst>
          </p:cNvPr>
          <p:cNvSpPr/>
          <p:nvPr/>
        </p:nvSpPr>
        <p:spPr>
          <a:xfrm>
            <a:off x="362550" y="4417004"/>
            <a:ext cx="5479985" cy="1708160"/>
          </a:xfrm>
          <a:prstGeom prst="rect">
            <a:avLst/>
          </a:prstGeom>
        </p:spPr>
        <p:txBody>
          <a:bodyPr wrap="square">
            <a:spAutoFit/>
          </a:bodyPr>
          <a:lstStyle/>
          <a:p>
            <a:pPr algn="ctr" fontAlgn="base"/>
            <a:r>
              <a:rPr lang="ru-RU" sz="2100" b="1" i="1" dirty="0">
                <a:ln>
                  <a:solidFill>
                    <a:srgbClr val="800000"/>
                  </a:solidFill>
                </a:ln>
                <a:solidFill>
                  <a:srgbClr val="800000"/>
                </a:solidFill>
                <a:latin typeface="Times New Roman" panose="02020603050405020304" pitchFamily="18" charset="0"/>
                <a:cs typeface="Times New Roman" panose="02020603050405020304" pitchFamily="18" charset="0"/>
              </a:rPr>
              <a:t>ТЕМА</a:t>
            </a:r>
          </a:p>
          <a:p>
            <a:pPr algn="ctr" fontAlgn="base"/>
            <a:r>
              <a:rPr lang="ru-RU" sz="2100" i="1" dirty="0">
                <a:ln>
                  <a:solidFill>
                    <a:srgbClr val="253635"/>
                  </a:solidFill>
                </a:ln>
                <a:solidFill>
                  <a:srgbClr val="253635"/>
                </a:solidFill>
                <a:latin typeface="Times New Roman" panose="02020603050405020304" pitchFamily="18" charset="0"/>
                <a:cs typeface="Times New Roman" panose="02020603050405020304" pitchFamily="18" charset="0"/>
              </a:rPr>
              <a:t>Беззаветная любовь к своей родине, земле, где ты родился и вырос. Особенно полно она раскрывается через призму взаимоотношений Тараса и его сыновей.</a:t>
            </a:r>
          </a:p>
        </p:txBody>
      </p:sp>
    </p:spTree>
    <p:extLst>
      <p:ext uri="{BB962C8B-B14F-4D97-AF65-F5344CB8AC3E}">
        <p14:creationId xmlns:p14="http://schemas.microsoft.com/office/powerpoint/2010/main" val="34845906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s://static.tildacdn.com/tild3932-3830-4439-a464-653638653532/-/resize/504x/1556.png">
            <a:extLst>
              <a:ext uri="{FF2B5EF4-FFF2-40B4-BE49-F238E27FC236}">
                <a16:creationId xmlns:a16="http://schemas.microsoft.com/office/drawing/2014/main" id="{F865F04B-98B3-4557-A574-21B3B0165E8A}"/>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saturation sat="33000"/>
                    </a14:imgEffect>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4417997" y="2393805"/>
            <a:ext cx="3426592" cy="1764309"/>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a:extLst>
              <a:ext uri="{FF2B5EF4-FFF2-40B4-BE49-F238E27FC236}">
                <a16:creationId xmlns:a16="http://schemas.microsoft.com/office/drawing/2014/main" id="{346D6D24-B2FB-440C-94E5-279F30E91008}"/>
              </a:ext>
            </a:extLst>
          </p:cNvPr>
          <p:cNvSpPr/>
          <p:nvPr/>
        </p:nvSpPr>
        <p:spPr>
          <a:xfrm>
            <a:off x="4695867" y="2511170"/>
            <a:ext cx="2870851" cy="769441"/>
          </a:xfrm>
          <a:prstGeom prst="rect">
            <a:avLst/>
          </a:prstGeom>
        </p:spPr>
        <p:txBody>
          <a:bodyPr wrap="none">
            <a:spAutoFit/>
          </a:bodyPr>
          <a:lstStyle/>
          <a:p>
            <a:pPr algn="ctr"/>
            <a:r>
              <a:rPr lang="ru-RU" sz="2000" dirty="0">
                <a:ln>
                  <a:solidFill>
                    <a:srgbClr val="800000"/>
                  </a:solidFill>
                </a:ln>
                <a:solidFill>
                  <a:srgbClr val="800000"/>
                </a:solidFill>
                <a:latin typeface="Times New Roman" panose="02020603050405020304" pitchFamily="18" charset="0"/>
                <a:ea typeface="Times New Roman" panose="02020603050405020304" pitchFamily="18" charset="0"/>
                <a:cs typeface="Times New Roman" panose="02020603050405020304" pitchFamily="18" charset="0"/>
              </a:rPr>
              <a:t>Тематика в повести </a:t>
            </a:r>
          </a:p>
          <a:p>
            <a:pPr algn="ctr"/>
            <a:r>
              <a:rPr lang="ru-RU" sz="2400" b="1" dirty="0">
                <a:ln>
                  <a:solidFill>
                    <a:srgbClr val="800000"/>
                  </a:solidFill>
                </a:ln>
                <a:solidFill>
                  <a:srgbClr val="800000"/>
                </a:solidFill>
                <a:latin typeface="Times New Roman" panose="02020603050405020304" pitchFamily="18" charset="0"/>
                <a:ea typeface="Times New Roman" panose="02020603050405020304" pitchFamily="18" charset="0"/>
                <a:cs typeface="Times New Roman" panose="02020603050405020304" pitchFamily="18" charset="0"/>
              </a:rPr>
              <a:t>«ТАРАС БУЛЬБА» </a:t>
            </a:r>
            <a:endParaRPr lang="ru-RU" sz="2400" b="1" dirty="0">
              <a:ln>
                <a:solidFill>
                  <a:srgbClr val="800000"/>
                </a:solidFill>
              </a:ln>
              <a:solidFill>
                <a:srgbClr val="800000"/>
              </a:solidFill>
              <a:latin typeface="Times New Roman" panose="02020603050405020304" pitchFamily="18" charset="0"/>
              <a:cs typeface="Times New Roman" panose="02020603050405020304" pitchFamily="18" charset="0"/>
            </a:endParaRPr>
          </a:p>
        </p:txBody>
      </p:sp>
      <p:pic>
        <p:nvPicPr>
          <p:cNvPr id="12290" name="Picture 2" descr="https://avatars.steamstatic.com/f7d75da9c447ef45c8ac6355d2ac5bc5906da6ea_medium.jpg">
            <a:extLst>
              <a:ext uri="{FF2B5EF4-FFF2-40B4-BE49-F238E27FC236}">
                <a16:creationId xmlns:a16="http://schemas.microsoft.com/office/drawing/2014/main" id="{0C0D37D0-A96C-4A9B-9F94-5E1AF041414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04572" y="3186541"/>
            <a:ext cx="769441" cy="769441"/>
          </a:xfrm>
          <a:prstGeom prst="rect">
            <a:avLst/>
          </a:prstGeom>
          <a:noFill/>
          <a:extLst>
            <a:ext uri="{909E8E84-426E-40DD-AFC4-6F175D3DCCD1}">
              <a14:hiddenFill xmlns:a14="http://schemas.microsoft.com/office/drawing/2010/main">
                <a:solidFill>
                  <a:srgbClr val="FFFFFF"/>
                </a:solidFill>
              </a14:hiddenFill>
            </a:ext>
          </a:extLst>
        </p:spPr>
      </p:pic>
      <p:grpSp>
        <p:nvGrpSpPr>
          <p:cNvPr id="16" name="Группа 15">
            <a:extLst>
              <a:ext uri="{FF2B5EF4-FFF2-40B4-BE49-F238E27FC236}">
                <a16:creationId xmlns:a16="http://schemas.microsoft.com/office/drawing/2014/main" id="{E189C037-70F9-41BE-976F-F52099177626}"/>
              </a:ext>
            </a:extLst>
          </p:cNvPr>
          <p:cNvGrpSpPr/>
          <p:nvPr/>
        </p:nvGrpSpPr>
        <p:grpSpPr>
          <a:xfrm>
            <a:off x="1846131" y="1120665"/>
            <a:ext cx="2088682" cy="814779"/>
            <a:chOff x="866275" y="818631"/>
            <a:chExt cx="2088682" cy="814779"/>
          </a:xfrm>
        </p:grpSpPr>
        <p:sp>
          <p:nvSpPr>
            <p:cNvPr id="3" name="Облачко с текстом: прямоугольное со скругленными углами 2">
              <a:extLst>
                <a:ext uri="{FF2B5EF4-FFF2-40B4-BE49-F238E27FC236}">
                  <a16:creationId xmlns:a16="http://schemas.microsoft.com/office/drawing/2014/main" id="{633285B1-121B-4BCF-85F5-92D63AA11527}"/>
                </a:ext>
              </a:extLst>
            </p:cNvPr>
            <p:cNvSpPr/>
            <p:nvPr/>
          </p:nvSpPr>
          <p:spPr>
            <a:xfrm>
              <a:off x="866275" y="818631"/>
              <a:ext cx="2088682" cy="814779"/>
            </a:xfrm>
            <a:prstGeom prst="wedgeRoundRectCallout">
              <a:avLst>
                <a:gd name="adj1" fmla="val 84168"/>
                <a:gd name="adj2" fmla="val 115551"/>
                <a:gd name="adj3" fmla="val 16667"/>
              </a:avLst>
            </a:prstGeom>
            <a:solidFill>
              <a:srgbClr val="F7F1E8"/>
            </a:solidFill>
            <a:ln w="28575">
              <a:solidFill>
                <a:srgbClr val="B4A08B"/>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Прямоугольник 4">
              <a:extLst>
                <a:ext uri="{FF2B5EF4-FFF2-40B4-BE49-F238E27FC236}">
                  <a16:creationId xmlns:a16="http://schemas.microsoft.com/office/drawing/2014/main" id="{9F107421-0091-42BB-B2B9-DDFAEC4A6486}"/>
                </a:ext>
              </a:extLst>
            </p:cNvPr>
            <p:cNvSpPr/>
            <p:nvPr/>
          </p:nvSpPr>
          <p:spPr>
            <a:xfrm>
              <a:off x="1147964" y="982944"/>
              <a:ext cx="1506053" cy="460895"/>
            </a:xfrm>
            <a:prstGeom prst="rect">
              <a:avLst/>
            </a:prstGeom>
          </p:spPr>
          <p:txBody>
            <a:bodyPr wrap="none">
              <a:spAutoFit/>
            </a:bodyPr>
            <a:lstStyle/>
            <a:p>
              <a:pPr lvl="0" algn="just" fontAlgn="base">
                <a:lnSpc>
                  <a:spcPct val="107000"/>
                </a:lnSpc>
                <a:spcAft>
                  <a:spcPts val="0"/>
                </a:spcAft>
                <a:buSzPts val="1000"/>
                <a:tabLst>
                  <a:tab pos="457200" algn="l"/>
                </a:tabLst>
              </a:pPr>
              <a:r>
                <a:rPr lang="ru-RU" sz="2400" b="1" dirty="0">
                  <a:ln>
                    <a:solidFill>
                      <a:srgbClr val="002060"/>
                    </a:solidFill>
                  </a:ln>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РОДИНА</a:t>
              </a:r>
              <a:endParaRPr lang="ru-RU" dirty="0">
                <a:ln>
                  <a:solidFill>
                    <a:srgbClr val="002060"/>
                  </a:solidFill>
                </a:ln>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grpSp>
      <p:grpSp>
        <p:nvGrpSpPr>
          <p:cNvPr id="15" name="Группа 14">
            <a:extLst>
              <a:ext uri="{FF2B5EF4-FFF2-40B4-BE49-F238E27FC236}">
                <a16:creationId xmlns:a16="http://schemas.microsoft.com/office/drawing/2014/main" id="{924108BD-08C1-4793-AD06-B210ACD68AA7}"/>
              </a:ext>
            </a:extLst>
          </p:cNvPr>
          <p:cNvGrpSpPr/>
          <p:nvPr/>
        </p:nvGrpSpPr>
        <p:grpSpPr>
          <a:xfrm>
            <a:off x="489898" y="2488500"/>
            <a:ext cx="2465059" cy="814779"/>
            <a:chOff x="489898" y="2488500"/>
            <a:chExt cx="2465059" cy="814779"/>
          </a:xfrm>
        </p:grpSpPr>
        <p:sp>
          <p:nvSpPr>
            <p:cNvPr id="8" name="Облачко с текстом: прямоугольное со скругленными углами 7">
              <a:extLst>
                <a:ext uri="{FF2B5EF4-FFF2-40B4-BE49-F238E27FC236}">
                  <a16:creationId xmlns:a16="http://schemas.microsoft.com/office/drawing/2014/main" id="{1BD4F5E2-5265-4308-B955-5511530D9ECA}"/>
                </a:ext>
              </a:extLst>
            </p:cNvPr>
            <p:cNvSpPr/>
            <p:nvPr/>
          </p:nvSpPr>
          <p:spPr>
            <a:xfrm>
              <a:off x="489898" y="2488500"/>
              <a:ext cx="2465059" cy="814779"/>
            </a:xfrm>
            <a:prstGeom prst="wedgeRoundRectCallout">
              <a:avLst>
                <a:gd name="adj1" fmla="val 103994"/>
                <a:gd name="adj2" fmla="val 51759"/>
                <a:gd name="adj3" fmla="val 16667"/>
              </a:avLst>
            </a:prstGeom>
            <a:solidFill>
              <a:srgbClr val="F7F1E8"/>
            </a:solidFill>
            <a:ln w="28575">
              <a:solidFill>
                <a:srgbClr val="B4A08B"/>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Прямоугольник 13">
              <a:extLst>
                <a:ext uri="{FF2B5EF4-FFF2-40B4-BE49-F238E27FC236}">
                  <a16:creationId xmlns:a16="http://schemas.microsoft.com/office/drawing/2014/main" id="{6B840444-5ADD-4C1E-97EB-7743CBFA3765}"/>
                </a:ext>
              </a:extLst>
            </p:cNvPr>
            <p:cNvSpPr/>
            <p:nvPr/>
          </p:nvSpPr>
          <p:spPr>
            <a:xfrm>
              <a:off x="537738" y="2609324"/>
              <a:ext cx="2385781" cy="468077"/>
            </a:xfrm>
            <a:prstGeom prst="rect">
              <a:avLst/>
            </a:prstGeom>
          </p:spPr>
          <p:txBody>
            <a:bodyPr wrap="none">
              <a:spAutoFit/>
            </a:bodyPr>
            <a:lstStyle/>
            <a:p>
              <a:pPr lvl="0" algn="just" fontAlgn="base">
                <a:lnSpc>
                  <a:spcPct val="107000"/>
                </a:lnSpc>
                <a:spcAft>
                  <a:spcPts val="0"/>
                </a:spcAft>
                <a:buSzPts val="1000"/>
                <a:tabLst>
                  <a:tab pos="457200" algn="l"/>
                </a:tabLst>
              </a:pPr>
              <a:r>
                <a:rPr lang="ru-RU" sz="2400" b="1" dirty="0">
                  <a:ln>
                    <a:solidFill>
                      <a:srgbClr val="002060"/>
                    </a:solidFill>
                  </a:ln>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ПАТРИОТИЗМ</a:t>
              </a:r>
              <a:endParaRPr lang="ru-RU" dirty="0">
                <a:ln>
                  <a:solidFill>
                    <a:srgbClr val="002060"/>
                  </a:solidFill>
                </a:ln>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p:txBody>
        </p:sp>
      </p:grpSp>
      <p:grpSp>
        <p:nvGrpSpPr>
          <p:cNvPr id="18" name="Группа 17">
            <a:extLst>
              <a:ext uri="{FF2B5EF4-FFF2-40B4-BE49-F238E27FC236}">
                <a16:creationId xmlns:a16="http://schemas.microsoft.com/office/drawing/2014/main" id="{A3781C95-B40A-41D4-8D11-7498883C8948}"/>
              </a:ext>
            </a:extLst>
          </p:cNvPr>
          <p:cNvGrpSpPr/>
          <p:nvPr/>
        </p:nvGrpSpPr>
        <p:grpSpPr>
          <a:xfrm>
            <a:off x="866275" y="3992917"/>
            <a:ext cx="2088682" cy="814779"/>
            <a:chOff x="866275" y="3992917"/>
            <a:chExt cx="2088682" cy="814779"/>
          </a:xfrm>
        </p:grpSpPr>
        <p:sp>
          <p:nvSpPr>
            <p:cNvPr id="10" name="Облачко с текстом: прямоугольное со скругленными углами 9">
              <a:extLst>
                <a:ext uri="{FF2B5EF4-FFF2-40B4-BE49-F238E27FC236}">
                  <a16:creationId xmlns:a16="http://schemas.microsoft.com/office/drawing/2014/main" id="{D4014731-1B70-48AA-A261-077EE4C2809F}"/>
                </a:ext>
              </a:extLst>
            </p:cNvPr>
            <p:cNvSpPr/>
            <p:nvPr/>
          </p:nvSpPr>
          <p:spPr>
            <a:xfrm>
              <a:off x="866275" y="3992917"/>
              <a:ext cx="2088682" cy="814779"/>
            </a:xfrm>
            <a:prstGeom prst="wedgeRoundRectCallout">
              <a:avLst>
                <a:gd name="adj1" fmla="val 117809"/>
                <a:gd name="adj2" fmla="val -69919"/>
                <a:gd name="adj3" fmla="val 16667"/>
              </a:avLst>
            </a:prstGeom>
            <a:solidFill>
              <a:srgbClr val="F7F1E8"/>
            </a:solidFill>
            <a:ln w="28575">
              <a:solidFill>
                <a:srgbClr val="B4A08B"/>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Прямоугольник 16">
              <a:extLst>
                <a:ext uri="{FF2B5EF4-FFF2-40B4-BE49-F238E27FC236}">
                  <a16:creationId xmlns:a16="http://schemas.microsoft.com/office/drawing/2014/main" id="{08E0F548-D0C4-425A-9377-85AECC3ED331}"/>
                </a:ext>
              </a:extLst>
            </p:cNvPr>
            <p:cNvSpPr/>
            <p:nvPr/>
          </p:nvSpPr>
          <p:spPr>
            <a:xfrm>
              <a:off x="1363114" y="4158114"/>
              <a:ext cx="966034" cy="468077"/>
            </a:xfrm>
            <a:prstGeom prst="rect">
              <a:avLst/>
            </a:prstGeom>
          </p:spPr>
          <p:txBody>
            <a:bodyPr wrap="none">
              <a:spAutoFit/>
            </a:bodyPr>
            <a:lstStyle/>
            <a:p>
              <a:pPr lvl="0" algn="just" fontAlgn="base">
                <a:lnSpc>
                  <a:spcPct val="107000"/>
                </a:lnSpc>
                <a:spcAft>
                  <a:spcPts val="0"/>
                </a:spcAft>
                <a:buSzPts val="1000"/>
                <a:tabLst>
                  <a:tab pos="457200" algn="l"/>
                </a:tabLst>
              </a:pPr>
              <a:r>
                <a:rPr lang="ru-RU" sz="2400" b="1" dirty="0">
                  <a:ln>
                    <a:solidFill>
                      <a:srgbClr val="002060"/>
                    </a:solidFill>
                  </a:ln>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ВЕРА</a:t>
              </a:r>
              <a:endParaRPr lang="ru-RU" dirty="0">
                <a:ln>
                  <a:solidFill>
                    <a:srgbClr val="002060"/>
                  </a:solidFill>
                </a:ln>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p:txBody>
        </p:sp>
      </p:grpSp>
      <p:pic>
        <p:nvPicPr>
          <p:cNvPr id="20" name="Picture 8" descr="https://img-fotki.yandex.ru/get/371487/200418627.222/0_1bc63b_2fc1e3af_M.png">
            <a:extLst>
              <a:ext uri="{FF2B5EF4-FFF2-40B4-BE49-F238E27FC236}">
                <a16:creationId xmlns:a16="http://schemas.microsoft.com/office/drawing/2014/main" id="{CB68C53F-39F7-48D6-836E-D5D734484FA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0625" y="5258211"/>
            <a:ext cx="2179982" cy="1409722"/>
          </a:xfrm>
          <a:prstGeom prst="rect">
            <a:avLst/>
          </a:prstGeom>
          <a:noFill/>
          <a:extLst>
            <a:ext uri="{909E8E84-426E-40DD-AFC4-6F175D3DCCD1}">
              <a14:hiddenFill xmlns:a14="http://schemas.microsoft.com/office/drawing/2010/main">
                <a:solidFill>
                  <a:srgbClr val="FFFFFF"/>
                </a:solidFill>
              </a14:hiddenFill>
            </a:ext>
          </a:extLst>
        </p:spPr>
      </p:pic>
      <p:grpSp>
        <p:nvGrpSpPr>
          <p:cNvPr id="21" name="Группа 20">
            <a:extLst>
              <a:ext uri="{FF2B5EF4-FFF2-40B4-BE49-F238E27FC236}">
                <a16:creationId xmlns:a16="http://schemas.microsoft.com/office/drawing/2014/main" id="{104CB669-751F-4F87-8C0A-8FD4E4E7E6B4}"/>
              </a:ext>
            </a:extLst>
          </p:cNvPr>
          <p:cNvGrpSpPr/>
          <p:nvPr/>
        </p:nvGrpSpPr>
        <p:grpSpPr>
          <a:xfrm>
            <a:off x="3373656" y="5264225"/>
            <a:ext cx="2088682" cy="814779"/>
            <a:chOff x="3373656" y="5264225"/>
            <a:chExt cx="2088682" cy="814779"/>
          </a:xfrm>
        </p:grpSpPr>
        <p:sp>
          <p:nvSpPr>
            <p:cNvPr id="11" name="Облачко с текстом: прямоугольное со скругленными углами 10">
              <a:extLst>
                <a:ext uri="{FF2B5EF4-FFF2-40B4-BE49-F238E27FC236}">
                  <a16:creationId xmlns:a16="http://schemas.microsoft.com/office/drawing/2014/main" id="{7516E555-92BF-470A-A87E-33AD20E7ED20}"/>
                </a:ext>
              </a:extLst>
            </p:cNvPr>
            <p:cNvSpPr/>
            <p:nvPr/>
          </p:nvSpPr>
          <p:spPr>
            <a:xfrm>
              <a:off x="3373656" y="5264225"/>
              <a:ext cx="2088682" cy="814779"/>
            </a:xfrm>
            <a:prstGeom prst="wedgeRoundRectCallout">
              <a:avLst>
                <a:gd name="adj1" fmla="val 36703"/>
                <a:gd name="adj2" fmla="val -192777"/>
                <a:gd name="adj3" fmla="val 16667"/>
              </a:avLst>
            </a:prstGeom>
            <a:solidFill>
              <a:srgbClr val="F7F1E8"/>
            </a:solidFill>
            <a:ln w="28575">
              <a:solidFill>
                <a:srgbClr val="B4A08B"/>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 name="Прямоугольник 18">
              <a:extLst>
                <a:ext uri="{FF2B5EF4-FFF2-40B4-BE49-F238E27FC236}">
                  <a16:creationId xmlns:a16="http://schemas.microsoft.com/office/drawing/2014/main" id="{DB665F18-F9A5-4A56-9A4C-D263E5D0D08A}"/>
                </a:ext>
              </a:extLst>
            </p:cNvPr>
            <p:cNvSpPr/>
            <p:nvPr/>
          </p:nvSpPr>
          <p:spPr>
            <a:xfrm>
              <a:off x="3761567" y="5433683"/>
              <a:ext cx="1312860" cy="468077"/>
            </a:xfrm>
            <a:prstGeom prst="rect">
              <a:avLst/>
            </a:prstGeom>
          </p:spPr>
          <p:txBody>
            <a:bodyPr wrap="none">
              <a:spAutoFit/>
            </a:bodyPr>
            <a:lstStyle/>
            <a:p>
              <a:pPr lvl="0" algn="just" fontAlgn="base">
                <a:lnSpc>
                  <a:spcPct val="107000"/>
                </a:lnSpc>
                <a:spcAft>
                  <a:spcPts val="0"/>
                </a:spcAft>
                <a:buSzPts val="1000"/>
                <a:tabLst>
                  <a:tab pos="457200" algn="l"/>
                </a:tabLst>
              </a:pPr>
              <a:r>
                <a:rPr lang="ru-RU" sz="2400" b="1" dirty="0">
                  <a:ln>
                    <a:solidFill>
                      <a:srgbClr val="002060"/>
                    </a:solidFill>
                  </a:ln>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СЕМЬЯ</a:t>
              </a:r>
              <a:endParaRPr lang="ru-RU" dirty="0">
                <a:ln>
                  <a:solidFill>
                    <a:srgbClr val="002060"/>
                  </a:solidFill>
                </a:ln>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p:txBody>
        </p:sp>
      </p:grpSp>
      <p:grpSp>
        <p:nvGrpSpPr>
          <p:cNvPr id="23" name="Группа 22">
            <a:extLst>
              <a:ext uri="{FF2B5EF4-FFF2-40B4-BE49-F238E27FC236}">
                <a16:creationId xmlns:a16="http://schemas.microsoft.com/office/drawing/2014/main" id="{909AB70B-5561-4769-8BF1-5286B24BE908}"/>
              </a:ext>
            </a:extLst>
          </p:cNvPr>
          <p:cNvGrpSpPr/>
          <p:nvPr/>
        </p:nvGrpSpPr>
        <p:grpSpPr>
          <a:xfrm>
            <a:off x="6729664" y="5258211"/>
            <a:ext cx="2088682" cy="814779"/>
            <a:chOff x="6729664" y="5258211"/>
            <a:chExt cx="2088682" cy="814779"/>
          </a:xfrm>
        </p:grpSpPr>
        <p:sp>
          <p:nvSpPr>
            <p:cNvPr id="6" name="Облачко с текстом: прямоугольное со скругленными углами 5">
              <a:extLst>
                <a:ext uri="{FF2B5EF4-FFF2-40B4-BE49-F238E27FC236}">
                  <a16:creationId xmlns:a16="http://schemas.microsoft.com/office/drawing/2014/main" id="{D01D8209-4CE5-4DCF-8C04-6699F6BF172E}"/>
                </a:ext>
              </a:extLst>
            </p:cNvPr>
            <p:cNvSpPr/>
            <p:nvPr/>
          </p:nvSpPr>
          <p:spPr>
            <a:xfrm>
              <a:off x="6729664" y="5258211"/>
              <a:ext cx="2088682" cy="814779"/>
            </a:xfrm>
            <a:prstGeom prst="wedgeRoundRectCallout">
              <a:avLst>
                <a:gd name="adj1" fmla="val -37952"/>
                <a:gd name="adj2" fmla="val -193959"/>
                <a:gd name="adj3" fmla="val 16667"/>
              </a:avLst>
            </a:prstGeom>
            <a:solidFill>
              <a:srgbClr val="F7F1E8"/>
            </a:solidFill>
            <a:ln w="28575">
              <a:solidFill>
                <a:srgbClr val="B4A08B"/>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2" name="Прямоугольник 21">
              <a:extLst>
                <a:ext uri="{FF2B5EF4-FFF2-40B4-BE49-F238E27FC236}">
                  <a16:creationId xmlns:a16="http://schemas.microsoft.com/office/drawing/2014/main" id="{9FF8D469-7DB0-45EE-AC0A-56695798780E}"/>
                </a:ext>
              </a:extLst>
            </p:cNvPr>
            <p:cNvSpPr/>
            <p:nvPr/>
          </p:nvSpPr>
          <p:spPr>
            <a:xfrm>
              <a:off x="6969393" y="5431561"/>
              <a:ext cx="1609223" cy="468077"/>
            </a:xfrm>
            <a:prstGeom prst="rect">
              <a:avLst/>
            </a:prstGeom>
          </p:spPr>
          <p:txBody>
            <a:bodyPr wrap="none">
              <a:spAutoFit/>
            </a:bodyPr>
            <a:lstStyle/>
            <a:p>
              <a:pPr lvl="0" algn="just" fontAlgn="base">
                <a:lnSpc>
                  <a:spcPct val="107000"/>
                </a:lnSpc>
                <a:spcAft>
                  <a:spcPts val="0"/>
                </a:spcAft>
                <a:buSzPts val="1000"/>
                <a:tabLst>
                  <a:tab pos="457200" algn="l"/>
                </a:tabLst>
              </a:pPr>
              <a:r>
                <a:rPr lang="ru-RU" sz="2400" b="1" dirty="0">
                  <a:ln>
                    <a:solidFill>
                      <a:srgbClr val="002060"/>
                    </a:solidFill>
                  </a:ln>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ЛЮБОВЬ</a:t>
              </a:r>
              <a:endParaRPr lang="ru-RU" dirty="0">
                <a:ln>
                  <a:solidFill>
                    <a:srgbClr val="002060"/>
                  </a:solidFill>
                </a:ln>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p:txBody>
        </p:sp>
      </p:grpSp>
      <p:grpSp>
        <p:nvGrpSpPr>
          <p:cNvPr id="25" name="Группа 24">
            <a:extLst>
              <a:ext uri="{FF2B5EF4-FFF2-40B4-BE49-F238E27FC236}">
                <a16:creationId xmlns:a16="http://schemas.microsoft.com/office/drawing/2014/main" id="{742C9382-E7B4-44F9-A7EA-90808F211650}"/>
              </a:ext>
            </a:extLst>
          </p:cNvPr>
          <p:cNvGrpSpPr/>
          <p:nvPr/>
        </p:nvGrpSpPr>
        <p:grpSpPr>
          <a:xfrm>
            <a:off x="9150416" y="4158114"/>
            <a:ext cx="2088682" cy="814779"/>
            <a:chOff x="9150416" y="4158114"/>
            <a:chExt cx="2088682" cy="814779"/>
          </a:xfrm>
        </p:grpSpPr>
        <p:sp>
          <p:nvSpPr>
            <p:cNvPr id="12" name="Облачко с текстом: прямоугольное со скругленными углами 11">
              <a:extLst>
                <a:ext uri="{FF2B5EF4-FFF2-40B4-BE49-F238E27FC236}">
                  <a16:creationId xmlns:a16="http://schemas.microsoft.com/office/drawing/2014/main" id="{6088A24E-10F9-4C50-8681-37B37E7979D7}"/>
                </a:ext>
              </a:extLst>
            </p:cNvPr>
            <p:cNvSpPr/>
            <p:nvPr/>
          </p:nvSpPr>
          <p:spPr>
            <a:xfrm>
              <a:off x="9150416" y="4158114"/>
              <a:ext cx="2088682" cy="814779"/>
            </a:xfrm>
            <a:prstGeom prst="wedgeRoundRectCallout">
              <a:avLst>
                <a:gd name="adj1" fmla="val -110301"/>
                <a:gd name="adj2" fmla="val -72281"/>
                <a:gd name="adj3" fmla="val 16667"/>
              </a:avLst>
            </a:prstGeom>
            <a:solidFill>
              <a:srgbClr val="F7F1E8"/>
            </a:solidFill>
            <a:ln w="28575">
              <a:solidFill>
                <a:srgbClr val="B4A08B"/>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4" name="Прямоугольник 23">
              <a:extLst>
                <a:ext uri="{FF2B5EF4-FFF2-40B4-BE49-F238E27FC236}">
                  <a16:creationId xmlns:a16="http://schemas.microsoft.com/office/drawing/2014/main" id="{75964F1C-80ED-41A5-84F2-E02BB4B8FDB4}"/>
                </a:ext>
              </a:extLst>
            </p:cNvPr>
            <p:cNvSpPr/>
            <p:nvPr/>
          </p:nvSpPr>
          <p:spPr>
            <a:xfrm>
              <a:off x="9347954" y="4331464"/>
              <a:ext cx="1693605" cy="468077"/>
            </a:xfrm>
            <a:prstGeom prst="rect">
              <a:avLst/>
            </a:prstGeom>
          </p:spPr>
          <p:txBody>
            <a:bodyPr wrap="none">
              <a:spAutoFit/>
            </a:bodyPr>
            <a:lstStyle/>
            <a:p>
              <a:pPr lvl="0" algn="just" fontAlgn="base">
                <a:lnSpc>
                  <a:spcPct val="107000"/>
                </a:lnSpc>
                <a:spcAft>
                  <a:spcPts val="0"/>
                </a:spcAft>
                <a:buSzPts val="1000"/>
                <a:tabLst>
                  <a:tab pos="457200" algn="l"/>
                </a:tabLst>
              </a:pPr>
              <a:r>
                <a:rPr lang="ru-RU" sz="2400" b="1" dirty="0">
                  <a:ln>
                    <a:solidFill>
                      <a:srgbClr val="002060"/>
                    </a:solidFill>
                  </a:ln>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ПРИРОДА</a:t>
              </a:r>
              <a:endParaRPr lang="ru-RU" dirty="0">
                <a:ln>
                  <a:solidFill>
                    <a:srgbClr val="002060"/>
                  </a:solidFill>
                </a:ln>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p:txBody>
        </p:sp>
      </p:grpSp>
      <p:grpSp>
        <p:nvGrpSpPr>
          <p:cNvPr id="27" name="Группа 26">
            <a:extLst>
              <a:ext uri="{FF2B5EF4-FFF2-40B4-BE49-F238E27FC236}">
                <a16:creationId xmlns:a16="http://schemas.microsoft.com/office/drawing/2014/main" id="{55C1AE9B-30F1-42FB-9974-B2F1C0F33C15}"/>
              </a:ext>
            </a:extLst>
          </p:cNvPr>
          <p:cNvGrpSpPr/>
          <p:nvPr/>
        </p:nvGrpSpPr>
        <p:grpSpPr>
          <a:xfrm>
            <a:off x="9131164" y="2507260"/>
            <a:ext cx="2088682" cy="814779"/>
            <a:chOff x="9131164" y="2507260"/>
            <a:chExt cx="2088682" cy="814779"/>
          </a:xfrm>
        </p:grpSpPr>
        <p:sp>
          <p:nvSpPr>
            <p:cNvPr id="13" name="Облачко с текстом: прямоугольное со скругленными углами 12">
              <a:extLst>
                <a:ext uri="{FF2B5EF4-FFF2-40B4-BE49-F238E27FC236}">
                  <a16:creationId xmlns:a16="http://schemas.microsoft.com/office/drawing/2014/main" id="{7C1C58CD-FC03-4C24-B44B-80A616DA3D6C}"/>
                </a:ext>
              </a:extLst>
            </p:cNvPr>
            <p:cNvSpPr/>
            <p:nvPr/>
          </p:nvSpPr>
          <p:spPr>
            <a:xfrm>
              <a:off x="9131164" y="2507260"/>
              <a:ext cx="2088682" cy="814779"/>
            </a:xfrm>
            <a:prstGeom prst="wedgeRoundRectCallout">
              <a:avLst>
                <a:gd name="adj1" fmla="val -103390"/>
                <a:gd name="adj2" fmla="val 63573"/>
                <a:gd name="adj3" fmla="val 16667"/>
              </a:avLst>
            </a:prstGeom>
            <a:solidFill>
              <a:srgbClr val="F7F1E8"/>
            </a:solidFill>
            <a:ln w="28575">
              <a:solidFill>
                <a:srgbClr val="B4A08B"/>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 name="Прямоугольник 25">
              <a:extLst>
                <a:ext uri="{FF2B5EF4-FFF2-40B4-BE49-F238E27FC236}">
                  <a16:creationId xmlns:a16="http://schemas.microsoft.com/office/drawing/2014/main" id="{74D6693E-42D0-405F-82FE-294BC8EF3283}"/>
                </a:ext>
              </a:extLst>
            </p:cNvPr>
            <p:cNvSpPr/>
            <p:nvPr/>
          </p:nvSpPr>
          <p:spPr>
            <a:xfrm>
              <a:off x="9501736" y="2682779"/>
              <a:ext cx="1247457" cy="468077"/>
            </a:xfrm>
            <a:prstGeom prst="rect">
              <a:avLst/>
            </a:prstGeom>
          </p:spPr>
          <p:txBody>
            <a:bodyPr wrap="none">
              <a:spAutoFit/>
            </a:bodyPr>
            <a:lstStyle/>
            <a:p>
              <a:pPr lvl="0" algn="just" fontAlgn="base">
                <a:lnSpc>
                  <a:spcPct val="107000"/>
                </a:lnSpc>
                <a:spcAft>
                  <a:spcPts val="0"/>
                </a:spcAft>
                <a:buSzPts val="1000"/>
                <a:tabLst>
                  <a:tab pos="457200" algn="l"/>
                </a:tabLst>
              </a:pPr>
              <a:r>
                <a:rPr lang="ru-RU" sz="2400" b="1" dirty="0">
                  <a:ln>
                    <a:solidFill>
                      <a:srgbClr val="002060"/>
                    </a:solidFill>
                  </a:ln>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ЧЕСТЬ</a:t>
              </a:r>
              <a:endParaRPr lang="ru-RU" dirty="0">
                <a:ln>
                  <a:solidFill>
                    <a:srgbClr val="002060"/>
                  </a:solidFill>
                </a:ln>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p:txBody>
        </p:sp>
      </p:grpSp>
      <p:grpSp>
        <p:nvGrpSpPr>
          <p:cNvPr id="29" name="Группа 28">
            <a:extLst>
              <a:ext uri="{FF2B5EF4-FFF2-40B4-BE49-F238E27FC236}">
                <a16:creationId xmlns:a16="http://schemas.microsoft.com/office/drawing/2014/main" id="{D9D14DC1-08B9-4154-9245-C72C53561910}"/>
              </a:ext>
            </a:extLst>
          </p:cNvPr>
          <p:cNvGrpSpPr/>
          <p:nvPr/>
        </p:nvGrpSpPr>
        <p:grpSpPr>
          <a:xfrm>
            <a:off x="8399645" y="1086982"/>
            <a:ext cx="2505778" cy="814779"/>
            <a:chOff x="8399645" y="1086982"/>
            <a:chExt cx="2505778" cy="814779"/>
          </a:xfrm>
        </p:grpSpPr>
        <p:sp>
          <p:nvSpPr>
            <p:cNvPr id="9" name="Облачко с текстом: прямоугольное со скругленными углами 8">
              <a:extLst>
                <a:ext uri="{FF2B5EF4-FFF2-40B4-BE49-F238E27FC236}">
                  <a16:creationId xmlns:a16="http://schemas.microsoft.com/office/drawing/2014/main" id="{E7EDEAB9-AEF1-4DDB-908C-52DEF4C97C57}"/>
                </a:ext>
              </a:extLst>
            </p:cNvPr>
            <p:cNvSpPr/>
            <p:nvPr/>
          </p:nvSpPr>
          <p:spPr>
            <a:xfrm>
              <a:off x="8399645" y="1086982"/>
              <a:ext cx="2505778" cy="814779"/>
            </a:xfrm>
            <a:prstGeom prst="wedgeRoundRectCallout">
              <a:avLst>
                <a:gd name="adj1" fmla="val -71592"/>
                <a:gd name="adj2" fmla="val 125002"/>
                <a:gd name="adj3" fmla="val 16667"/>
              </a:avLst>
            </a:prstGeom>
            <a:solidFill>
              <a:srgbClr val="F7F1E8"/>
            </a:solidFill>
            <a:ln w="28575">
              <a:solidFill>
                <a:srgbClr val="B4A08B"/>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 name="Прямоугольник 27">
              <a:extLst>
                <a:ext uri="{FF2B5EF4-FFF2-40B4-BE49-F238E27FC236}">
                  <a16:creationId xmlns:a16="http://schemas.microsoft.com/office/drawing/2014/main" id="{A069A239-3432-4596-8CAA-B29F0801090E}"/>
                </a:ext>
              </a:extLst>
            </p:cNvPr>
            <p:cNvSpPr/>
            <p:nvPr/>
          </p:nvSpPr>
          <p:spPr>
            <a:xfrm>
              <a:off x="8444435" y="1203108"/>
              <a:ext cx="2407134" cy="468077"/>
            </a:xfrm>
            <a:prstGeom prst="rect">
              <a:avLst/>
            </a:prstGeom>
          </p:spPr>
          <p:txBody>
            <a:bodyPr wrap="none">
              <a:spAutoFit/>
            </a:bodyPr>
            <a:lstStyle/>
            <a:p>
              <a:pPr lvl="0" algn="just" fontAlgn="base">
                <a:lnSpc>
                  <a:spcPct val="107000"/>
                </a:lnSpc>
                <a:spcAft>
                  <a:spcPts val="0"/>
                </a:spcAft>
                <a:buSzPts val="1000"/>
                <a:tabLst>
                  <a:tab pos="457200" algn="l"/>
                </a:tabLst>
              </a:pPr>
              <a:r>
                <a:rPr lang="ru-RU" sz="2400" b="1" dirty="0">
                  <a:ln>
                    <a:solidFill>
                      <a:srgbClr val="002060"/>
                    </a:solidFill>
                  </a:ln>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БЫТ И НРАВЫ</a:t>
              </a:r>
              <a:endParaRPr lang="ru-RU" dirty="0">
                <a:ln>
                  <a:solidFill>
                    <a:srgbClr val="002060"/>
                  </a:solidFill>
                </a:ln>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p:txBody>
        </p:sp>
      </p:grpSp>
      <p:grpSp>
        <p:nvGrpSpPr>
          <p:cNvPr id="31" name="Группа 30">
            <a:extLst>
              <a:ext uri="{FF2B5EF4-FFF2-40B4-BE49-F238E27FC236}">
                <a16:creationId xmlns:a16="http://schemas.microsoft.com/office/drawing/2014/main" id="{AD96D496-D5DD-49E1-B5C8-02EA67ECD734}"/>
              </a:ext>
            </a:extLst>
          </p:cNvPr>
          <p:cNvGrpSpPr/>
          <p:nvPr/>
        </p:nvGrpSpPr>
        <p:grpSpPr>
          <a:xfrm>
            <a:off x="4514248" y="401320"/>
            <a:ext cx="3238094" cy="886375"/>
            <a:chOff x="4514248" y="401320"/>
            <a:chExt cx="3238094" cy="886375"/>
          </a:xfrm>
        </p:grpSpPr>
        <p:sp>
          <p:nvSpPr>
            <p:cNvPr id="7" name="Облачко с текстом: прямоугольное со скругленными углами 6">
              <a:extLst>
                <a:ext uri="{FF2B5EF4-FFF2-40B4-BE49-F238E27FC236}">
                  <a16:creationId xmlns:a16="http://schemas.microsoft.com/office/drawing/2014/main" id="{D0C4B4DA-5645-4E92-BD00-4DE67206EED9}"/>
                </a:ext>
              </a:extLst>
            </p:cNvPr>
            <p:cNvSpPr/>
            <p:nvPr/>
          </p:nvSpPr>
          <p:spPr>
            <a:xfrm>
              <a:off x="4514248" y="401321"/>
              <a:ext cx="3238094" cy="886374"/>
            </a:xfrm>
            <a:prstGeom prst="wedgeRoundRectCallout">
              <a:avLst>
                <a:gd name="adj1" fmla="val 1219"/>
                <a:gd name="adj2" fmla="val 193519"/>
                <a:gd name="adj3" fmla="val 16667"/>
              </a:avLst>
            </a:prstGeom>
            <a:solidFill>
              <a:srgbClr val="F7F1E8"/>
            </a:solidFill>
            <a:ln w="28575">
              <a:solidFill>
                <a:srgbClr val="B4A08B"/>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 name="Прямоугольник 29">
              <a:extLst>
                <a:ext uri="{FF2B5EF4-FFF2-40B4-BE49-F238E27FC236}">
                  <a16:creationId xmlns:a16="http://schemas.microsoft.com/office/drawing/2014/main" id="{AC867B7B-E6B4-4757-8E35-CA8B947BC2E8}"/>
                </a:ext>
              </a:extLst>
            </p:cNvPr>
            <p:cNvSpPr/>
            <p:nvPr/>
          </p:nvSpPr>
          <p:spPr>
            <a:xfrm>
              <a:off x="4582115" y="401320"/>
              <a:ext cx="3170227" cy="863250"/>
            </a:xfrm>
            <a:prstGeom prst="rect">
              <a:avLst/>
            </a:prstGeom>
          </p:spPr>
          <p:txBody>
            <a:bodyPr wrap="none">
              <a:spAutoFit/>
            </a:bodyPr>
            <a:lstStyle/>
            <a:p>
              <a:pPr algn="ctr" fontAlgn="base">
                <a:lnSpc>
                  <a:spcPct val="107000"/>
                </a:lnSpc>
                <a:spcAft>
                  <a:spcPts val="0"/>
                </a:spcAft>
              </a:pPr>
              <a:r>
                <a:rPr lang="ru-RU" sz="2400" b="1" dirty="0">
                  <a:ln>
                    <a:solidFill>
                      <a:srgbClr val="002060"/>
                    </a:solidFill>
                  </a:ln>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ВРЕМЯ И </a:t>
              </a:r>
            </a:p>
            <a:p>
              <a:pPr algn="ctr" fontAlgn="base">
                <a:lnSpc>
                  <a:spcPct val="107000"/>
                </a:lnSpc>
                <a:spcAft>
                  <a:spcPts val="0"/>
                </a:spcAft>
              </a:pPr>
              <a:r>
                <a:rPr lang="ru-RU" sz="2400" b="1" dirty="0">
                  <a:ln>
                    <a:solidFill>
                      <a:srgbClr val="002060"/>
                    </a:solidFill>
                  </a:ln>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МЕСТО ДЕЙСТВИЯ</a:t>
              </a:r>
              <a:endParaRPr lang="ru-RU" sz="1600" dirty="0">
                <a:ln>
                  <a:solidFill>
                    <a:srgbClr val="002060"/>
                  </a:solidFill>
                </a:ln>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p:txBody>
        </p:sp>
      </p:grpSp>
    </p:spTree>
    <p:extLst>
      <p:ext uri="{BB962C8B-B14F-4D97-AF65-F5344CB8AC3E}">
        <p14:creationId xmlns:p14="http://schemas.microsoft.com/office/powerpoint/2010/main" val="1155459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randombar(horizontal)">
                                      <p:cBhvr>
                                        <p:cTn id="11" dur="500"/>
                                        <p:tgtEl>
                                          <p:spTgt spid="15"/>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randombar(horizontal)">
                                      <p:cBhvr>
                                        <p:cTn id="15" dur="500"/>
                                        <p:tgtEl>
                                          <p:spTgt spid="27"/>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randombar(horizontal)">
                                      <p:cBhvr>
                                        <p:cTn id="19" dur="500"/>
                                        <p:tgtEl>
                                          <p:spTgt spid="18"/>
                                        </p:tgtEl>
                                      </p:cBhvr>
                                    </p:animEffect>
                                  </p:childTnLst>
                                </p:cTn>
                              </p:par>
                            </p:childTnLst>
                          </p:cTn>
                        </p:par>
                        <p:par>
                          <p:cTn id="20" fill="hold">
                            <p:stCondLst>
                              <p:cond delay="2000"/>
                            </p:stCondLst>
                            <p:childTnLst>
                              <p:par>
                                <p:cTn id="21" presetID="14" presetClass="entr" presetSubtype="10"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randombar(horizontal)">
                                      <p:cBhvr>
                                        <p:cTn id="23" dur="500"/>
                                        <p:tgtEl>
                                          <p:spTgt spid="23"/>
                                        </p:tgtEl>
                                      </p:cBhvr>
                                    </p:animEffect>
                                  </p:childTnLst>
                                </p:cTn>
                              </p:par>
                            </p:childTnLst>
                          </p:cTn>
                        </p:par>
                        <p:par>
                          <p:cTn id="24" fill="hold">
                            <p:stCondLst>
                              <p:cond delay="2500"/>
                            </p:stCondLst>
                            <p:childTnLst>
                              <p:par>
                                <p:cTn id="25" presetID="14" presetClass="entr" presetSubtype="10" fill="hold"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randombar(horizontal)">
                                      <p:cBhvr>
                                        <p:cTn id="27" dur="500"/>
                                        <p:tgtEl>
                                          <p:spTgt spid="29"/>
                                        </p:tgtEl>
                                      </p:cBhvr>
                                    </p:animEffect>
                                  </p:childTnLst>
                                </p:cTn>
                              </p:par>
                            </p:childTnLst>
                          </p:cTn>
                        </p:par>
                        <p:par>
                          <p:cTn id="28" fill="hold">
                            <p:stCondLst>
                              <p:cond delay="3000"/>
                            </p:stCondLst>
                            <p:childTnLst>
                              <p:par>
                                <p:cTn id="29" presetID="14" presetClass="entr" presetSubtype="10"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randombar(horizontal)">
                                      <p:cBhvr>
                                        <p:cTn id="31" dur="500"/>
                                        <p:tgtEl>
                                          <p:spTgt spid="21"/>
                                        </p:tgtEl>
                                      </p:cBhvr>
                                    </p:animEffect>
                                  </p:childTnLst>
                                </p:cTn>
                              </p:par>
                            </p:childTnLst>
                          </p:cTn>
                        </p:par>
                        <p:par>
                          <p:cTn id="32" fill="hold">
                            <p:stCondLst>
                              <p:cond delay="3500"/>
                            </p:stCondLst>
                            <p:childTnLst>
                              <p:par>
                                <p:cTn id="33" presetID="14" presetClass="entr" presetSubtype="10" fill="hold"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randombar(horizontal)">
                                      <p:cBhvr>
                                        <p:cTn id="35" dur="500"/>
                                        <p:tgtEl>
                                          <p:spTgt spid="25"/>
                                        </p:tgtEl>
                                      </p:cBhvr>
                                    </p:animEffect>
                                  </p:childTnLst>
                                </p:cTn>
                              </p:par>
                            </p:childTnLst>
                          </p:cTn>
                        </p:par>
                        <p:par>
                          <p:cTn id="36" fill="hold">
                            <p:stCondLst>
                              <p:cond delay="4000"/>
                            </p:stCondLst>
                            <p:childTnLst>
                              <p:par>
                                <p:cTn id="37" presetID="14" presetClass="entr" presetSubtype="10" fill="hold" nodeType="after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randombar(horizontal)">
                                      <p:cBhvr>
                                        <p:cTn id="3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s://static.tildacdn.com/tild3932-3830-4439-a464-653638653532/-/resize/504x/1556.png">
            <a:extLst>
              <a:ext uri="{FF2B5EF4-FFF2-40B4-BE49-F238E27FC236}">
                <a16:creationId xmlns:a16="http://schemas.microsoft.com/office/drawing/2014/main" id="{5B914C54-24B9-453D-9DEE-A6443F19A0F3}"/>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saturation sat="33000"/>
                    </a14:imgEffect>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4417997" y="2393805"/>
            <a:ext cx="3426592" cy="1764309"/>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a:extLst>
              <a:ext uri="{FF2B5EF4-FFF2-40B4-BE49-F238E27FC236}">
                <a16:creationId xmlns:a16="http://schemas.microsoft.com/office/drawing/2014/main" id="{50027A75-0D97-4E1D-A999-B893FD66991A}"/>
              </a:ext>
            </a:extLst>
          </p:cNvPr>
          <p:cNvSpPr/>
          <p:nvPr/>
        </p:nvSpPr>
        <p:spPr>
          <a:xfrm>
            <a:off x="4666469" y="2511170"/>
            <a:ext cx="2929648" cy="769441"/>
          </a:xfrm>
          <a:prstGeom prst="rect">
            <a:avLst/>
          </a:prstGeom>
        </p:spPr>
        <p:txBody>
          <a:bodyPr wrap="none">
            <a:spAutoFit/>
          </a:bodyPr>
          <a:lstStyle/>
          <a:p>
            <a:pPr algn="ctr"/>
            <a:r>
              <a:rPr lang="ru-RU" sz="2000" dirty="0">
                <a:ln>
                  <a:solidFill>
                    <a:srgbClr val="800000"/>
                  </a:solidFill>
                </a:ln>
                <a:solidFill>
                  <a:srgbClr val="800000"/>
                </a:solidFill>
                <a:latin typeface="Times New Roman" panose="02020603050405020304" pitchFamily="18" charset="0"/>
                <a:ea typeface="Times New Roman" panose="02020603050405020304" pitchFamily="18" charset="0"/>
                <a:cs typeface="Times New Roman" panose="02020603050405020304" pitchFamily="18" charset="0"/>
              </a:rPr>
              <a:t>Проблематика в повести </a:t>
            </a:r>
          </a:p>
          <a:p>
            <a:pPr algn="ctr"/>
            <a:r>
              <a:rPr lang="ru-RU" sz="2400" b="1" dirty="0">
                <a:ln>
                  <a:solidFill>
                    <a:srgbClr val="800000"/>
                  </a:solidFill>
                </a:ln>
                <a:solidFill>
                  <a:srgbClr val="800000"/>
                </a:solidFill>
                <a:latin typeface="Times New Roman" panose="02020603050405020304" pitchFamily="18" charset="0"/>
                <a:ea typeface="Times New Roman" panose="02020603050405020304" pitchFamily="18" charset="0"/>
                <a:cs typeface="Times New Roman" panose="02020603050405020304" pitchFamily="18" charset="0"/>
              </a:rPr>
              <a:t>«ТАРАС БУЛЬБА» </a:t>
            </a:r>
            <a:endParaRPr lang="ru-RU" sz="2400" b="1" dirty="0">
              <a:ln>
                <a:solidFill>
                  <a:srgbClr val="800000"/>
                </a:solidFill>
              </a:ln>
              <a:solidFill>
                <a:srgbClr val="800000"/>
              </a:solidFill>
              <a:latin typeface="Times New Roman" panose="02020603050405020304" pitchFamily="18" charset="0"/>
              <a:cs typeface="Times New Roman" panose="02020603050405020304" pitchFamily="18" charset="0"/>
            </a:endParaRPr>
          </a:p>
        </p:txBody>
      </p:sp>
      <p:pic>
        <p:nvPicPr>
          <p:cNvPr id="5" name="Picture 2" descr="https://avatars.steamstatic.com/f7d75da9c447ef45c8ac6355d2ac5bc5906da6ea_medium.jpg">
            <a:extLst>
              <a:ext uri="{FF2B5EF4-FFF2-40B4-BE49-F238E27FC236}">
                <a16:creationId xmlns:a16="http://schemas.microsoft.com/office/drawing/2014/main" id="{7860C516-F887-41C6-8610-4D35CCF9430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04572" y="3186541"/>
            <a:ext cx="769441" cy="769441"/>
          </a:xfrm>
          <a:prstGeom prst="rect">
            <a:avLst/>
          </a:prstGeom>
          <a:noFill/>
          <a:extLst>
            <a:ext uri="{909E8E84-426E-40DD-AFC4-6F175D3DCCD1}">
              <a14:hiddenFill xmlns:a14="http://schemas.microsoft.com/office/drawing/2010/main">
                <a:solidFill>
                  <a:srgbClr val="FFFFFF"/>
                </a:solidFill>
              </a14:hiddenFill>
            </a:ext>
          </a:extLst>
        </p:spPr>
      </p:pic>
      <p:grpSp>
        <p:nvGrpSpPr>
          <p:cNvPr id="18" name="Группа 17">
            <a:extLst>
              <a:ext uri="{FF2B5EF4-FFF2-40B4-BE49-F238E27FC236}">
                <a16:creationId xmlns:a16="http://schemas.microsoft.com/office/drawing/2014/main" id="{E13576CD-91A0-496F-987E-A9CB88B35C0E}"/>
              </a:ext>
            </a:extLst>
          </p:cNvPr>
          <p:cNvGrpSpPr/>
          <p:nvPr/>
        </p:nvGrpSpPr>
        <p:grpSpPr>
          <a:xfrm>
            <a:off x="1771048" y="836440"/>
            <a:ext cx="2895421" cy="845999"/>
            <a:chOff x="1771048" y="836440"/>
            <a:chExt cx="2895421" cy="845999"/>
          </a:xfrm>
        </p:grpSpPr>
        <p:sp>
          <p:nvSpPr>
            <p:cNvPr id="8" name="Облачко с текстом: овальное 7">
              <a:extLst>
                <a:ext uri="{FF2B5EF4-FFF2-40B4-BE49-F238E27FC236}">
                  <a16:creationId xmlns:a16="http://schemas.microsoft.com/office/drawing/2014/main" id="{87A2F91A-E5BD-4D4C-88FD-2D91C2567907}"/>
                </a:ext>
              </a:extLst>
            </p:cNvPr>
            <p:cNvSpPr/>
            <p:nvPr/>
          </p:nvSpPr>
          <p:spPr>
            <a:xfrm>
              <a:off x="1771048" y="836440"/>
              <a:ext cx="2895421" cy="845999"/>
            </a:xfrm>
            <a:prstGeom prst="wedgeEllipseCallout">
              <a:avLst>
                <a:gd name="adj1" fmla="val 54722"/>
                <a:gd name="adj2" fmla="val 138510"/>
              </a:avLst>
            </a:prstGeom>
            <a:solidFill>
              <a:srgbClr val="F7F1E8"/>
            </a:solidFill>
            <a:ln w="28575">
              <a:solidFill>
                <a:srgbClr val="B4A08B"/>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Прямоугольник 16">
              <a:extLst>
                <a:ext uri="{FF2B5EF4-FFF2-40B4-BE49-F238E27FC236}">
                  <a16:creationId xmlns:a16="http://schemas.microsoft.com/office/drawing/2014/main" id="{6D6F5B66-91E6-41CC-9845-D6FE1A6839FF}"/>
                </a:ext>
              </a:extLst>
            </p:cNvPr>
            <p:cNvSpPr/>
            <p:nvPr/>
          </p:nvSpPr>
          <p:spPr>
            <a:xfrm>
              <a:off x="2002857" y="950040"/>
              <a:ext cx="2477794" cy="707886"/>
            </a:xfrm>
            <a:prstGeom prst="rect">
              <a:avLst/>
            </a:prstGeom>
          </p:spPr>
          <p:txBody>
            <a:bodyPr wrap="none">
              <a:spAutoFit/>
            </a:bodyPr>
            <a:lstStyle/>
            <a:p>
              <a:pPr algn="ctr"/>
              <a:r>
                <a:rPr lang="ru-RU" sz="2000" b="1" dirty="0">
                  <a:ln>
                    <a:solidFill>
                      <a:srgbClr val="002060"/>
                    </a:solidFill>
                  </a:ln>
                  <a:solidFill>
                    <a:srgbClr val="002060"/>
                  </a:solidFill>
                  <a:latin typeface="Times New Roman" panose="02020603050405020304" pitchFamily="18" charset="0"/>
                  <a:ea typeface="Times New Roman" panose="02020603050405020304" pitchFamily="18" charset="0"/>
                </a:rPr>
                <a:t>НРАВСТВЕННЫЙ </a:t>
              </a:r>
            </a:p>
            <a:p>
              <a:pPr algn="ctr"/>
              <a:r>
                <a:rPr lang="ru-RU" sz="2000" b="1" dirty="0">
                  <a:ln>
                    <a:solidFill>
                      <a:srgbClr val="002060"/>
                    </a:solidFill>
                  </a:ln>
                  <a:solidFill>
                    <a:srgbClr val="002060"/>
                  </a:solidFill>
                  <a:latin typeface="Times New Roman" panose="02020603050405020304" pitchFamily="18" charset="0"/>
                  <a:ea typeface="Times New Roman" panose="02020603050405020304" pitchFamily="18" charset="0"/>
                </a:rPr>
                <a:t>ВЫБОР</a:t>
              </a:r>
              <a:endParaRPr lang="ru-RU" sz="2000" dirty="0">
                <a:ln>
                  <a:solidFill>
                    <a:srgbClr val="002060"/>
                  </a:solidFill>
                </a:ln>
                <a:solidFill>
                  <a:srgbClr val="002060"/>
                </a:solidFill>
              </a:endParaRPr>
            </a:p>
          </p:txBody>
        </p:sp>
      </p:grpSp>
      <p:grpSp>
        <p:nvGrpSpPr>
          <p:cNvPr id="20" name="Группа 19">
            <a:extLst>
              <a:ext uri="{FF2B5EF4-FFF2-40B4-BE49-F238E27FC236}">
                <a16:creationId xmlns:a16="http://schemas.microsoft.com/office/drawing/2014/main" id="{037949BC-8D77-4074-8056-A6B2423D75F9}"/>
              </a:ext>
            </a:extLst>
          </p:cNvPr>
          <p:cNvGrpSpPr/>
          <p:nvPr/>
        </p:nvGrpSpPr>
        <p:grpSpPr>
          <a:xfrm>
            <a:off x="909589" y="1896534"/>
            <a:ext cx="2156058" cy="845999"/>
            <a:chOff x="909589" y="1896534"/>
            <a:chExt cx="2156058" cy="845999"/>
          </a:xfrm>
        </p:grpSpPr>
        <p:sp>
          <p:nvSpPr>
            <p:cNvPr id="6" name="Облачко с текстом: овальное 5">
              <a:extLst>
                <a:ext uri="{FF2B5EF4-FFF2-40B4-BE49-F238E27FC236}">
                  <a16:creationId xmlns:a16="http://schemas.microsoft.com/office/drawing/2014/main" id="{61443521-55C2-4030-A48D-C3399ABAC258}"/>
                </a:ext>
              </a:extLst>
            </p:cNvPr>
            <p:cNvSpPr/>
            <p:nvPr/>
          </p:nvSpPr>
          <p:spPr>
            <a:xfrm>
              <a:off x="909589" y="1896534"/>
              <a:ext cx="2156058" cy="845999"/>
            </a:xfrm>
            <a:prstGeom prst="wedgeEllipseCallout">
              <a:avLst>
                <a:gd name="adj1" fmla="val 111807"/>
                <a:gd name="adj2" fmla="val 75934"/>
              </a:avLst>
            </a:prstGeom>
            <a:solidFill>
              <a:srgbClr val="F7F1E8"/>
            </a:solidFill>
            <a:ln w="28575">
              <a:solidFill>
                <a:srgbClr val="B4A08B"/>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 name="Прямоугольник 18">
              <a:extLst>
                <a:ext uri="{FF2B5EF4-FFF2-40B4-BE49-F238E27FC236}">
                  <a16:creationId xmlns:a16="http://schemas.microsoft.com/office/drawing/2014/main" id="{FF7E6318-67B3-4BDC-8AD5-CEE2043BFEA8}"/>
                </a:ext>
              </a:extLst>
            </p:cNvPr>
            <p:cNvSpPr/>
            <p:nvPr/>
          </p:nvSpPr>
          <p:spPr>
            <a:xfrm>
              <a:off x="1124988" y="1988145"/>
              <a:ext cx="1755737" cy="707886"/>
            </a:xfrm>
            <a:prstGeom prst="rect">
              <a:avLst/>
            </a:prstGeom>
          </p:spPr>
          <p:txBody>
            <a:bodyPr wrap="none">
              <a:spAutoFit/>
            </a:bodyPr>
            <a:lstStyle/>
            <a:p>
              <a:pPr algn="ctr"/>
              <a:r>
                <a:rPr lang="ru-RU" sz="2000" b="1" dirty="0">
                  <a:ln>
                    <a:solidFill>
                      <a:srgbClr val="002060"/>
                    </a:solidFill>
                  </a:ln>
                  <a:solidFill>
                    <a:srgbClr val="002060"/>
                  </a:solidFill>
                  <a:latin typeface="Times New Roman" panose="02020603050405020304" pitchFamily="18" charset="0"/>
                  <a:ea typeface="Times New Roman" panose="02020603050405020304" pitchFamily="18" charset="0"/>
                </a:rPr>
                <a:t>ПРОБЛЕМА </a:t>
              </a:r>
            </a:p>
            <a:p>
              <a:pPr algn="ctr"/>
              <a:r>
                <a:rPr lang="ru-RU" sz="2000" b="1" dirty="0">
                  <a:ln>
                    <a:solidFill>
                      <a:srgbClr val="002060"/>
                    </a:solidFill>
                  </a:ln>
                  <a:solidFill>
                    <a:srgbClr val="002060"/>
                  </a:solidFill>
                  <a:latin typeface="Times New Roman" panose="02020603050405020304" pitchFamily="18" charset="0"/>
                  <a:ea typeface="Times New Roman" panose="02020603050405020304" pitchFamily="18" charset="0"/>
                </a:rPr>
                <a:t>ВЕРЫ</a:t>
              </a:r>
              <a:endParaRPr lang="ru-RU" sz="2000" dirty="0">
                <a:ln>
                  <a:solidFill>
                    <a:srgbClr val="002060"/>
                  </a:solidFill>
                </a:ln>
                <a:solidFill>
                  <a:srgbClr val="002060"/>
                </a:solidFill>
              </a:endParaRPr>
            </a:p>
          </p:txBody>
        </p:sp>
      </p:grpSp>
      <p:grpSp>
        <p:nvGrpSpPr>
          <p:cNvPr id="22" name="Группа 21">
            <a:extLst>
              <a:ext uri="{FF2B5EF4-FFF2-40B4-BE49-F238E27FC236}">
                <a16:creationId xmlns:a16="http://schemas.microsoft.com/office/drawing/2014/main" id="{B246D519-8F49-4F76-8B9B-CB487789051A}"/>
              </a:ext>
            </a:extLst>
          </p:cNvPr>
          <p:cNvGrpSpPr/>
          <p:nvPr/>
        </p:nvGrpSpPr>
        <p:grpSpPr>
          <a:xfrm>
            <a:off x="1414914" y="3170722"/>
            <a:ext cx="2526632" cy="845999"/>
            <a:chOff x="1414914" y="3170722"/>
            <a:chExt cx="2526632" cy="845999"/>
          </a:xfrm>
        </p:grpSpPr>
        <p:sp>
          <p:nvSpPr>
            <p:cNvPr id="9" name="Облачко с текстом: овальное 8">
              <a:extLst>
                <a:ext uri="{FF2B5EF4-FFF2-40B4-BE49-F238E27FC236}">
                  <a16:creationId xmlns:a16="http://schemas.microsoft.com/office/drawing/2014/main" id="{2A015AD8-4216-421D-83EC-3A9D6FFAD5B6}"/>
                </a:ext>
              </a:extLst>
            </p:cNvPr>
            <p:cNvSpPr/>
            <p:nvPr/>
          </p:nvSpPr>
          <p:spPr>
            <a:xfrm>
              <a:off x="1414914" y="3170722"/>
              <a:ext cx="2526632" cy="845999"/>
            </a:xfrm>
            <a:prstGeom prst="wedgeEllipseCallout">
              <a:avLst>
                <a:gd name="adj1" fmla="val 70700"/>
                <a:gd name="adj2" fmla="val 11083"/>
              </a:avLst>
            </a:prstGeom>
            <a:solidFill>
              <a:srgbClr val="F7F1E8"/>
            </a:solidFill>
            <a:ln w="28575">
              <a:solidFill>
                <a:srgbClr val="B4A08B"/>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 name="Прямоугольник 20">
              <a:extLst>
                <a:ext uri="{FF2B5EF4-FFF2-40B4-BE49-F238E27FC236}">
                  <a16:creationId xmlns:a16="http://schemas.microsoft.com/office/drawing/2014/main" id="{7A8EB781-F241-4330-95D9-6466383C9528}"/>
                </a:ext>
              </a:extLst>
            </p:cNvPr>
            <p:cNvSpPr/>
            <p:nvPr/>
          </p:nvSpPr>
          <p:spPr>
            <a:xfrm>
              <a:off x="1708374" y="3184293"/>
              <a:ext cx="2066336" cy="707886"/>
            </a:xfrm>
            <a:prstGeom prst="rect">
              <a:avLst/>
            </a:prstGeom>
          </p:spPr>
          <p:txBody>
            <a:bodyPr wrap="none">
              <a:spAutoFit/>
            </a:bodyPr>
            <a:lstStyle/>
            <a:p>
              <a:pPr algn="ctr"/>
              <a:r>
                <a:rPr lang="ru-RU" sz="2000" b="1" dirty="0">
                  <a:ln>
                    <a:solidFill>
                      <a:srgbClr val="002060"/>
                    </a:solidFill>
                  </a:ln>
                  <a:solidFill>
                    <a:srgbClr val="002060"/>
                  </a:solidFill>
                  <a:latin typeface="Times New Roman" panose="02020603050405020304" pitchFamily="18" charset="0"/>
                  <a:ea typeface="Times New Roman" panose="02020603050405020304" pitchFamily="18" charset="0"/>
                </a:rPr>
                <a:t>ПРОБЛЕМА </a:t>
              </a:r>
            </a:p>
            <a:p>
              <a:pPr algn="ctr"/>
              <a:r>
                <a:rPr lang="ru-RU" sz="2000" b="1" dirty="0">
                  <a:ln>
                    <a:solidFill>
                      <a:srgbClr val="002060"/>
                    </a:solidFill>
                  </a:ln>
                  <a:solidFill>
                    <a:srgbClr val="002060"/>
                  </a:solidFill>
                  <a:latin typeface="Times New Roman" panose="02020603050405020304" pitchFamily="18" charset="0"/>
                  <a:ea typeface="Times New Roman" panose="02020603050405020304" pitchFamily="18" charset="0"/>
                </a:rPr>
                <a:t>МИЛОСЕРДИЯ</a:t>
              </a:r>
              <a:endParaRPr lang="ru-RU" sz="2000" dirty="0">
                <a:ln>
                  <a:solidFill>
                    <a:srgbClr val="002060"/>
                  </a:solidFill>
                </a:ln>
                <a:solidFill>
                  <a:srgbClr val="002060"/>
                </a:solidFill>
              </a:endParaRPr>
            </a:p>
          </p:txBody>
        </p:sp>
      </p:grpSp>
      <p:grpSp>
        <p:nvGrpSpPr>
          <p:cNvPr id="26" name="Группа 25">
            <a:extLst>
              <a:ext uri="{FF2B5EF4-FFF2-40B4-BE49-F238E27FC236}">
                <a16:creationId xmlns:a16="http://schemas.microsoft.com/office/drawing/2014/main" id="{43D78A19-5181-4167-87B2-8E32680A4F01}"/>
              </a:ext>
            </a:extLst>
          </p:cNvPr>
          <p:cNvGrpSpPr/>
          <p:nvPr/>
        </p:nvGrpSpPr>
        <p:grpSpPr>
          <a:xfrm>
            <a:off x="658530" y="4394667"/>
            <a:ext cx="3412956" cy="845999"/>
            <a:chOff x="658530" y="4394667"/>
            <a:chExt cx="3412956" cy="845999"/>
          </a:xfrm>
        </p:grpSpPr>
        <p:sp>
          <p:nvSpPr>
            <p:cNvPr id="10" name="Облачко с текстом: овальное 9">
              <a:extLst>
                <a:ext uri="{FF2B5EF4-FFF2-40B4-BE49-F238E27FC236}">
                  <a16:creationId xmlns:a16="http://schemas.microsoft.com/office/drawing/2014/main" id="{47E2C729-76F7-4E3E-837B-60DC31ADD66E}"/>
                </a:ext>
              </a:extLst>
            </p:cNvPr>
            <p:cNvSpPr/>
            <p:nvPr/>
          </p:nvSpPr>
          <p:spPr>
            <a:xfrm>
              <a:off x="658530" y="4394667"/>
              <a:ext cx="3412956" cy="845999"/>
            </a:xfrm>
            <a:prstGeom prst="wedgeEllipseCallout">
              <a:avLst>
                <a:gd name="adj1" fmla="val 65238"/>
                <a:gd name="adj2" fmla="val -78798"/>
              </a:avLst>
            </a:prstGeom>
            <a:solidFill>
              <a:srgbClr val="F7F1E8"/>
            </a:solidFill>
            <a:ln w="28575">
              <a:solidFill>
                <a:srgbClr val="B4A08B"/>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 name="Прямоугольник 22">
              <a:extLst>
                <a:ext uri="{FF2B5EF4-FFF2-40B4-BE49-F238E27FC236}">
                  <a16:creationId xmlns:a16="http://schemas.microsoft.com/office/drawing/2014/main" id="{8C958E59-3999-4158-A259-95E10A236C8E}"/>
                </a:ext>
              </a:extLst>
            </p:cNvPr>
            <p:cNvSpPr/>
            <p:nvPr/>
          </p:nvSpPr>
          <p:spPr>
            <a:xfrm>
              <a:off x="938464" y="4513750"/>
              <a:ext cx="2738122" cy="646331"/>
            </a:xfrm>
            <a:prstGeom prst="rect">
              <a:avLst/>
            </a:prstGeom>
          </p:spPr>
          <p:txBody>
            <a:bodyPr wrap="none">
              <a:spAutoFit/>
            </a:bodyPr>
            <a:lstStyle/>
            <a:p>
              <a:pPr algn="ctr"/>
              <a:r>
                <a:rPr lang="ru-RU" b="1" dirty="0">
                  <a:ln>
                    <a:solidFill>
                      <a:srgbClr val="002060"/>
                    </a:solidFill>
                  </a:ln>
                  <a:solidFill>
                    <a:srgbClr val="002060"/>
                  </a:solidFill>
                  <a:latin typeface="Times New Roman" panose="02020603050405020304" pitchFamily="18" charset="0"/>
                  <a:ea typeface="Times New Roman" panose="02020603050405020304" pitchFamily="18" charset="0"/>
                </a:rPr>
                <a:t>ЛЮБОВЬ, УВАЖЕНИЕ</a:t>
              </a:r>
            </a:p>
            <a:p>
              <a:pPr algn="ctr"/>
              <a:r>
                <a:rPr lang="ru-RU" b="1" dirty="0">
                  <a:ln>
                    <a:solidFill>
                      <a:srgbClr val="002060"/>
                    </a:solidFill>
                  </a:ln>
                  <a:solidFill>
                    <a:srgbClr val="002060"/>
                  </a:solidFill>
                  <a:latin typeface="Times New Roman" panose="02020603050405020304" pitchFamily="18" charset="0"/>
                  <a:ea typeface="Times New Roman" panose="02020603050405020304" pitchFamily="18" charset="0"/>
                </a:rPr>
                <a:t> К ОТЧИЗНЕ</a:t>
              </a:r>
              <a:endParaRPr lang="ru-RU" dirty="0">
                <a:ln>
                  <a:solidFill>
                    <a:srgbClr val="002060"/>
                  </a:solidFill>
                </a:ln>
                <a:solidFill>
                  <a:srgbClr val="002060"/>
                </a:solidFill>
              </a:endParaRPr>
            </a:p>
          </p:txBody>
        </p:sp>
      </p:grpSp>
      <p:grpSp>
        <p:nvGrpSpPr>
          <p:cNvPr id="25" name="Группа 24">
            <a:extLst>
              <a:ext uri="{FF2B5EF4-FFF2-40B4-BE49-F238E27FC236}">
                <a16:creationId xmlns:a16="http://schemas.microsoft.com/office/drawing/2014/main" id="{657E65EF-65E5-40BF-B559-A0AC0FEDB910}"/>
              </a:ext>
            </a:extLst>
          </p:cNvPr>
          <p:cNvGrpSpPr/>
          <p:nvPr/>
        </p:nvGrpSpPr>
        <p:grpSpPr>
          <a:xfrm>
            <a:off x="3595834" y="5223397"/>
            <a:ext cx="2156058" cy="845999"/>
            <a:chOff x="3595834" y="5223397"/>
            <a:chExt cx="2156058" cy="845999"/>
          </a:xfrm>
        </p:grpSpPr>
        <p:sp>
          <p:nvSpPr>
            <p:cNvPr id="14" name="Облачко с текстом: овальное 13">
              <a:extLst>
                <a:ext uri="{FF2B5EF4-FFF2-40B4-BE49-F238E27FC236}">
                  <a16:creationId xmlns:a16="http://schemas.microsoft.com/office/drawing/2014/main" id="{57B268FE-DE50-488A-B795-3CCDCC001CF6}"/>
                </a:ext>
              </a:extLst>
            </p:cNvPr>
            <p:cNvSpPr/>
            <p:nvPr/>
          </p:nvSpPr>
          <p:spPr>
            <a:xfrm>
              <a:off x="3595834" y="5223397"/>
              <a:ext cx="2156058" cy="845999"/>
            </a:xfrm>
            <a:prstGeom prst="wedgeEllipseCallout">
              <a:avLst>
                <a:gd name="adj1" fmla="val 29664"/>
                <a:gd name="adj2" fmla="val -175506"/>
              </a:avLst>
            </a:prstGeom>
            <a:solidFill>
              <a:srgbClr val="F7F1E8"/>
            </a:solidFill>
            <a:ln w="28575">
              <a:solidFill>
                <a:srgbClr val="B4A08B"/>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4" name="Прямоугольник 23">
              <a:extLst>
                <a:ext uri="{FF2B5EF4-FFF2-40B4-BE49-F238E27FC236}">
                  <a16:creationId xmlns:a16="http://schemas.microsoft.com/office/drawing/2014/main" id="{1BE8D237-94C2-4244-A186-4C365E26C6ED}"/>
                </a:ext>
              </a:extLst>
            </p:cNvPr>
            <p:cNvSpPr/>
            <p:nvPr/>
          </p:nvSpPr>
          <p:spPr>
            <a:xfrm>
              <a:off x="3965824" y="5272213"/>
              <a:ext cx="1478290" cy="707886"/>
            </a:xfrm>
            <a:prstGeom prst="rect">
              <a:avLst/>
            </a:prstGeom>
          </p:spPr>
          <p:txBody>
            <a:bodyPr wrap="none">
              <a:spAutoFit/>
            </a:bodyPr>
            <a:lstStyle/>
            <a:p>
              <a:pPr algn="ctr"/>
              <a:r>
                <a:rPr lang="ru-RU" sz="2000" b="1" dirty="0">
                  <a:ln>
                    <a:solidFill>
                      <a:srgbClr val="002060"/>
                    </a:solidFill>
                  </a:ln>
                  <a:solidFill>
                    <a:srgbClr val="002060"/>
                  </a:solidFill>
                  <a:latin typeface="Times New Roman" panose="02020603050405020304" pitchFamily="18" charset="0"/>
                  <a:ea typeface="Times New Roman" panose="02020603050405020304" pitchFamily="18" charset="0"/>
                </a:rPr>
                <a:t>РАЗНИЦА </a:t>
              </a:r>
            </a:p>
            <a:p>
              <a:pPr algn="ctr"/>
              <a:r>
                <a:rPr lang="ru-RU" sz="2000" b="1" dirty="0">
                  <a:ln>
                    <a:solidFill>
                      <a:srgbClr val="002060"/>
                    </a:solidFill>
                  </a:ln>
                  <a:solidFill>
                    <a:srgbClr val="002060"/>
                  </a:solidFill>
                  <a:latin typeface="Times New Roman" panose="02020603050405020304" pitchFamily="18" charset="0"/>
                  <a:ea typeface="Times New Roman" panose="02020603050405020304" pitchFamily="18" charset="0"/>
                </a:rPr>
                <a:t>ИДЕАЛОВ</a:t>
              </a:r>
              <a:endParaRPr lang="ru-RU" sz="2000" dirty="0">
                <a:ln>
                  <a:solidFill>
                    <a:srgbClr val="002060"/>
                  </a:solidFill>
                </a:ln>
                <a:solidFill>
                  <a:srgbClr val="002060"/>
                </a:solidFill>
              </a:endParaRPr>
            </a:p>
          </p:txBody>
        </p:sp>
      </p:grpSp>
      <p:grpSp>
        <p:nvGrpSpPr>
          <p:cNvPr id="28" name="Группа 27">
            <a:extLst>
              <a:ext uri="{FF2B5EF4-FFF2-40B4-BE49-F238E27FC236}">
                <a16:creationId xmlns:a16="http://schemas.microsoft.com/office/drawing/2014/main" id="{46660DC6-A18D-41E4-9E79-561F5A3343D3}"/>
              </a:ext>
            </a:extLst>
          </p:cNvPr>
          <p:cNvGrpSpPr/>
          <p:nvPr/>
        </p:nvGrpSpPr>
        <p:grpSpPr>
          <a:xfrm>
            <a:off x="6067166" y="4951743"/>
            <a:ext cx="2658460" cy="845999"/>
            <a:chOff x="6014442" y="4951743"/>
            <a:chExt cx="2658460" cy="845999"/>
          </a:xfrm>
        </p:grpSpPr>
        <p:sp>
          <p:nvSpPr>
            <p:cNvPr id="15" name="Облачко с текстом: овальное 14">
              <a:extLst>
                <a:ext uri="{FF2B5EF4-FFF2-40B4-BE49-F238E27FC236}">
                  <a16:creationId xmlns:a16="http://schemas.microsoft.com/office/drawing/2014/main" id="{57D2F89B-697D-4A43-9844-B9F3185FF905}"/>
                </a:ext>
              </a:extLst>
            </p:cNvPr>
            <p:cNvSpPr/>
            <p:nvPr/>
          </p:nvSpPr>
          <p:spPr>
            <a:xfrm>
              <a:off x="6014442" y="4951743"/>
              <a:ext cx="2658460" cy="845999"/>
            </a:xfrm>
            <a:prstGeom prst="wedgeEllipseCallout">
              <a:avLst>
                <a:gd name="adj1" fmla="val -15143"/>
                <a:gd name="adj2" fmla="val -149338"/>
              </a:avLst>
            </a:prstGeom>
            <a:solidFill>
              <a:srgbClr val="F7F1E8"/>
            </a:solidFill>
            <a:ln w="28575">
              <a:solidFill>
                <a:srgbClr val="B4A08B"/>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 name="Прямоугольник 26">
              <a:extLst>
                <a:ext uri="{FF2B5EF4-FFF2-40B4-BE49-F238E27FC236}">
                  <a16:creationId xmlns:a16="http://schemas.microsoft.com/office/drawing/2014/main" id="{6AC94D13-55A0-4E96-98B0-11FFAE61755F}"/>
                </a:ext>
              </a:extLst>
            </p:cNvPr>
            <p:cNvSpPr/>
            <p:nvPr/>
          </p:nvSpPr>
          <p:spPr>
            <a:xfrm>
              <a:off x="6134630" y="5150767"/>
              <a:ext cx="2473434" cy="400110"/>
            </a:xfrm>
            <a:prstGeom prst="rect">
              <a:avLst/>
            </a:prstGeom>
          </p:spPr>
          <p:txBody>
            <a:bodyPr wrap="none">
              <a:spAutoFit/>
            </a:bodyPr>
            <a:lstStyle/>
            <a:p>
              <a:r>
                <a:rPr lang="ru-RU" sz="2000" b="1" dirty="0">
                  <a:ln>
                    <a:solidFill>
                      <a:srgbClr val="002060"/>
                    </a:solidFill>
                  </a:ln>
                  <a:solidFill>
                    <a:srgbClr val="002060"/>
                  </a:solidFill>
                  <a:latin typeface="Times New Roman" panose="02020603050405020304" pitchFamily="18" charset="0"/>
                  <a:ea typeface="Times New Roman" panose="02020603050405020304" pitchFamily="18" charset="0"/>
                </a:rPr>
                <a:t>ПРЕДАТЕЛЬСТВО</a:t>
              </a:r>
              <a:endParaRPr lang="ru-RU" sz="2000" dirty="0">
                <a:ln>
                  <a:solidFill>
                    <a:srgbClr val="002060"/>
                  </a:solidFill>
                </a:ln>
                <a:solidFill>
                  <a:srgbClr val="002060"/>
                </a:solidFill>
              </a:endParaRPr>
            </a:p>
          </p:txBody>
        </p:sp>
      </p:grpSp>
      <p:grpSp>
        <p:nvGrpSpPr>
          <p:cNvPr id="30" name="Группа 29">
            <a:extLst>
              <a:ext uri="{FF2B5EF4-FFF2-40B4-BE49-F238E27FC236}">
                <a16:creationId xmlns:a16="http://schemas.microsoft.com/office/drawing/2014/main" id="{086C49C8-6004-4F9B-AA3D-9FE9A730CEA1}"/>
              </a:ext>
            </a:extLst>
          </p:cNvPr>
          <p:cNvGrpSpPr/>
          <p:nvPr/>
        </p:nvGrpSpPr>
        <p:grpSpPr>
          <a:xfrm>
            <a:off x="9067802" y="4700624"/>
            <a:ext cx="2156058" cy="845999"/>
            <a:chOff x="9067802" y="4700624"/>
            <a:chExt cx="2156058" cy="845999"/>
          </a:xfrm>
        </p:grpSpPr>
        <p:sp>
          <p:nvSpPr>
            <p:cNvPr id="16" name="Облачко с текстом: овальное 15">
              <a:extLst>
                <a:ext uri="{FF2B5EF4-FFF2-40B4-BE49-F238E27FC236}">
                  <a16:creationId xmlns:a16="http://schemas.microsoft.com/office/drawing/2014/main" id="{AF6AA2DA-29C8-4D73-9910-F12C47B10853}"/>
                </a:ext>
              </a:extLst>
            </p:cNvPr>
            <p:cNvSpPr/>
            <p:nvPr/>
          </p:nvSpPr>
          <p:spPr>
            <a:xfrm>
              <a:off x="9067802" y="4700624"/>
              <a:ext cx="2156058" cy="845999"/>
            </a:xfrm>
            <a:prstGeom prst="wedgeEllipseCallout">
              <a:avLst>
                <a:gd name="adj1" fmla="val -107389"/>
                <a:gd name="adj2" fmla="val -107242"/>
              </a:avLst>
            </a:prstGeom>
            <a:solidFill>
              <a:srgbClr val="F7F1E8"/>
            </a:solidFill>
            <a:ln w="28575">
              <a:solidFill>
                <a:srgbClr val="B4A08B"/>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 name="Прямоугольник 28">
              <a:extLst>
                <a:ext uri="{FF2B5EF4-FFF2-40B4-BE49-F238E27FC236}">
                  <a16:creationId xmlns:a16="http://schemas.microsoft.com/office/drawing/2014/main" id="{2F3E387F-28B6-42A9-808D-4AC151F6AE8F}"/>
                </a:ext>
              </a:extLst>
            </p:cNvPr>
            <p:cNvSpPr/>
            <p:nvPr/>
          </p:nvSpPr>
          <p:spPr>
            <a:xfrm>
              <a:off x="9120550" y="4900978"/>
              <a:ext cx="2050561" cy="400110"/>
            </a:xfrm>
            <a:prstGeom prst="rect">
              <a:avLst/>
            </a:prstGeom>
          </p:spPr>
          <p:txBody>
            <a:bodyPr wrap="none">
              <a:spAutoFit/>
            </a:bodyPr>
            <a:lstStyle/>
            <a:p>
              <a:r>
                <a:rPr lang="ru-RU" sz="2000" b="1" dirty="0">
                  <a:ln>
                    <a:solidFill>
                      <a:srgbClr val="002060"/>
                    </a:solidFill>
                  </a:ln>
                  <a:solidFill>
                    <a:srgbClr val="002060"/>
                  </a:solidFill>
                  <a:latin typeface="Times New Roman" panose="02020603050405020304" pitchFamily="18" charset="0"/>
                  <a:ea typeface="Times New Roman" panose="02020603050405020304" pitchFamily="18" charset="0"/>
                </a:rPr>
                <a:t>ОТЦЫ И ДЕТИ</a:t>
              </a:r>
              <a:endParaRPr lang="ru-RU" sz="2000" dirty="0">
                <a:ln>
                  <a:solidFill>
                    <a:srgbClr val="002060"/>
                  </a:solidFill>
                </a:ln>
                <a:solidFill>
                  <a:srgbClr val="002060"/>
                </a:solidFill>
              </a:endParaRPr>
            </a:p>
          </p:txBody>
        </p:sp>
      </p:grpSp>
      <p:grpSp>
        <p:nvGrpSpPr>
          <p:cNvPr id="32" name="Группа 31">
            <a:extLst>
              <a:ext uri="{FF2B5EF4-FFF2-40B4-BE49-F238E27FC236}">
                <a16:creationId xmlns:a16="http://schemas.microsoft.com/office/drawing/2014/main" id="{AA2CA323-B8FB-43DF-8036-023D2FC35CB4}"/>
              </a:ext>
            </a:extLst>
          </p:cNvPr>
          <p:cNvGrpSpPr/>
          <p:nvPr/>
        </p:nvGrpSpPr>
        <p:grpSpPr>
          <a:xfrm>
            <a:off x="8487875" y="3286096"/>
            <a:ext cx="2658459" cy="845999"/>
            <a:chOff x="8487875" y="3286096"/>
            <a:chExt cx="2658459" cy="845999"/>
          </a:xfrm>
        </p:grpSpPr>
        <p:sp>
          <p:nvSpPr>
            <p:cNvPr id="13" name="Облачко с текстом: овальное 12">
              <a:extLst>
                <a:ext uri="{FF2B5EF4-FFF2-40B4-BE49-F238E27FC236}">
                  <a16:creationId xmlns:a16="http://schemas.microsoft.com/office/drawing/2014/main" id="{C0CA7C83-4A7A-4893-8456-9A46756BDECA}"/>
                </a:ext>
              </a:extLst>
            </p:cNvPr>
            <p:cNvSpPr/>
            <p:nvPr/>
          </p:nvSpPr>
          <p:spPr>
            <a:xfrm>
              <a:off x="8487875" y="3286096"/>
              <a:ext cx="2658459" cy="845999"/>
            </a:xfrm>
            <a:prstGeom prst="wedgeEllipseCallout">
              <a:avLst>
                <a:gd name="adj1" fmla="val -70412"/>
                <a:gd name="adj2" fmla="val -11501"/>
              </a:avLst>
            </a:prstGeom>
            <a:solidFill>
              <a:srgbClr val="F7F1E8"/>
            </a:solidFill>
            <a:ln w="28575">
              <a:solidFill>
                <a:srgbClr val="B4A08B"/>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 name="Прямоугольник 30">
              <a:extLst>
                <a:ext uri="{FF2B5EF4-FFF2-40B4-BE49-F238E27FC236}">
                  <a16:creationId xmlns:a16="http://schemas.microsoft.com/office/drawing/2014/main" id="{595BD28C-4FA8-4ACA-B550-61C80C0247E6}"/>
                </a:ext>
              </a:extLst>
            </p:cNvPr>
            <p:cNvSpPr/>
            <p:nvPr/>
          </p:nvSpPr>
          <p:spPr>
            <a:xfrm>
              <a:off x="8590371" y="3487601"/>
              <a:ext cx="2430152" cy="400110"/>
            </a:xfrm>
            <a:prstGeom prst="rect">
              <a:avLst/>
            </a:prstGeom>
          </p:spPr>
          <p:txBody>
            <a:bodyPr wrap="none">
              <a:spAutoFit/>
            </a:bodyPr>
            <a:lstStyle/>
            <a:p>
              <a:r>
                <a:rPr lang="ru-RU" sz="2000" b="1" dirty="0">
                  <a:ln>
                    <a:solidFill>
                      <a:srgbClr val="002060"/>
                    </a:solidFill>
                  </a:ln>
                  <a:solidFill>
                    <a:srgbClr val="002060"/>
                  </a:solidFill>
                  <a:latin typeface="Times New Roman" panose="02020603050405020304" pitchFamily="18" charset="0"/>
                  <a:ea typeface="Times New Roman" panose="02020603050405020304" pitchFamily="18" charset="0"/>
                </a:rPr>
                <a:t>ТОВАРИЩЕСТВО</a:t>
              </a:r>
              <a:endParaRPr lang="ru-RU" sz="2000" dirty="0">
                <a:ln>
                  <a:solidFill>
                    <a:srgbClr val="002060"/>
                  </a:solidFill>
                </a:ln>
                <a:solidFill>
                  <a:srgbClr val="002060"/>
                </a:solidFill>
              </a:endParaRPr>
            </a:p>
          </p:txBody>
        </p:sp>
      </p:grpSp>
      <p:grpSp>
        <p:nvGrpSpPr>
          <p:cNvPr id="34" name="Группа 33">
            <a:extLst>
              <a:ext uri="{FF2B5EF4-FFF2-40B4-BE49-F238E27FC236}">
                <a16:creationId xmlns:a16="http://schemas.microsoft.com/office/drawing/2014/main" id="{7F10EBCB-C239-4AF9-B509-3A930759D4A0}"/>
              </a:ext>
            </a:extLst>
          </p:cNvPr>
          <p:cNvGrpSpPr/>
          <p:nvPr/>
        </p:nvGrpSpPr>
        <p:grpSpPr>
          <a:xfrm>
            <a:off x="8321040" y="1871568"/>
            <a:ext cx="2156058" cy="845999"/>
            <a:chOff x="8321040" y="1871568"/>
            <a:chExt cx="2156058" cy="845999"/>
          </a:xfrm>
        </p:grpSpPr>
        <p:sp>
          <p:nvSpPr>
            <p:cNvPr id="12" name="Облачко с текстом: овальное 11">
              <a:extLst>
                <a:ext uri="{FF2B5EF4-FFF2-40B4-BE49-F238E27FC236}">
                  <a16:creationId xmlns:a16="http://schemas.microsoft.com/office/drawing/2014/main" id="{D87C71CD-3F8F-43E6-A12D-425E10419F78}"/>
                </a:ext>
              </a:extLst>
            </p:cNvPr>
            <p:cNvSpPr/>
            <p:nvPr/>
          </p:nvSpPr>
          <p:spPr>
            <a:xfrm>
              <a:off x="8321040" y="1871568"/>
              <a:ext cx="2156058" cy="845999"/>
            </a:xfrm>
            <a:prstGeom prst="wedgeEllipseCallout">
              <a:avLst>
                <a:gd name="adj1" fmla="val -67501"/>
                <a:gd name="adj2" fmla="val 80372"/>
              </a:avLst>
            </a:prstGeom>
            <a:solidFill>
              <a:srgbClr val="F7F1E8"/>
            </a:solidFill>
            <a:ln w="28575">
              <a:solidFill>
                <a:srgbClr val="B4A08B"/>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 name="Прямоугольник 32">
              <a:extLst>
                <a:ext uri="{FF2B5EF4-FFF2-40B4-BE49-F238E27FC236}">
                  <a16:creationId xmlns:a16="http://schemas.microsoft.com/office/drawing/2014/main" id="{025167ED-B29F-4021-95BB-BF165F385DA5}"/>
                </a:ext>
              </a:extLst>
            </p:cNvPr>
            <p:cNvSpPr/>
            <p:nvPr/>
          </p:nvSpPr>
          <p:spPr>
            <a:xfrm>
              <a:off x="8734464" y="2063734"/>
              <a:ext cx="1329210" cy="461665"/>
            </a:xfrm>
            <a:prstGeom prst="rect">
              <a:avLst/>
            </a:prstGeom>
          </p:spPr>
          <p:txBody>
            <a:bodyPr wrap="none">
              <a:spAutoFit/>
            </a:bodyPr>
            <a:lstStyle/>
            <a:p>
              <a:r>
                <a:rPr lang="ru-RU" sz="2400" b="1" dirty="0">
                  <a:ln>
                    <a:solidFill>
                      <a:srgbClr val="002060"/>
                    </a:solidFill>
                  </a:ln>
                  <a:solidFill>
                    <a:srgbClr val="002060"/>
                  </a:solidFill>
                  <a:latin typeface="Times New Roman" panose="02020603050405020304" pitchFamily="18" charset="0"/>
                  <a:ea typeface="Times New Roman" panose="02020603050405020304" pitchFamily="18" charset="0"/>
                </a:rPr>
                <a:t>ВОЙНА</a:t>
              </a:r>
              <a:endParaRPr lang="ru-RU" sz="2400" dirty="0">
                <a:ln>
                  <a:solidFill>
                    <a:srgbClr val="002060"/>
                  </a:solidFill>
                </a:ln>
                <a:solidFill>
                  <a:srgbClr val="002060"/>
                </a:solidFill>
              </a:endParaRPr>
            </a:p>
          </p:txBody>
        </p:sp>
      </p:grpSp>
      <p:grpSp>
        <p:nvGrpSpPr>
          <p:cNvPr id="36" name="Группа 35">
            <a:extLst>
              <a:ext uri="{FF2B5EF4-FFF2-40B4-BE49-F238E27FC236}">
                <a16:creationId xmlns:a16="http://schemas.microsoft.com/office/drawing/2014/main" id="{FDFF5616-EDC3-4948-8782-3F4DC36FAE00}"/>
              </a:ext>
            </a:extLst>
          </p:cNvPr>
          <p:cNvGrpSpPr/>
          <p:nvPr/>
        </p:nvGrpSpPr>
        <p:grpSpPr>
          <a:xfrm>
            <a:off x="8542421" y="598337"/>
            <a:ext cx="2156058" cy="958575"/>
            <a:chOff x="8542421" y="598337"/>
            <a:chExt cx="2156058" cy="958575"/>
          </a:xfrm>
        </p:grpSpPr>
        <p:sp>
          <p:nvSpPr>
            <p:cNvPr id="7" name="Облачко с текстом: овальное 6">
              <a:extLst>
                <a:ext uri="{FF2B5EF4-FFF2-40B4-BE49-F238E27FC236}">
                  <a16:creationId xmlns:a16="http://schemas.microsoft.com/office/drawing/2014/main" id="{F5CAD301-011B-4240-8979-8893B73D1164}"/>
                </a:ext>
              </a:extLst>
            </p:cNvPr>
            <p:cNvSpPr/>
            <p:nvPr/>
          </p:nvSpPr>
          <p:spPr>
            <a:xfrm>
              <a:off x="8542421" y="598337"/>
              <a:ext cx="2156058" cy="958575"/>
            </a:xfrm>
            <a:prstGeom prst="wedgeEllipseCallout">
              <a:avLst>
                <a:gd name="adj1" fmla="val -84465"/>
                <a:gd name="adj2" fmla="val 125906"/>
              </a:avLst>
            </a:prstGeom>
            <a:solidFill>
              <a:srgbClr val="F7F1E8"/>
            </a:solidFill>
            <a:ln w="28575">
              <a:solidFill>
                <a:srgbClr val="B4A08B"/>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5" name="Прямоугольник 34">
              <a:extLst>
                <a:ext uri="{FF2B5EF4-FFF2-40B4-BE49-F238E27FC236}">
                  <a16:creationId xmlns:a16="http://schemas.microsoft.com/office/drawing/2014/main" id="{3096E858-1906-41F2-AD52-C328F1E88D1E}"/>
                </a:ext>
              </a:extLst>
            </p:cNvPr>
            <p:cNvSpPr/>
            <p:nvPr/>
          </p:nvSpPr>
          <p:spPr>
            <a:xfrm>
              <a:off x="8590371" y="717641"/>
              <a:ext cx="1989647" cy="707886"/>
            </a:xfrm>
            <a:prstGeom prst="rect">
              <a:avLst/>
            </a:prstGeom>
          </p:spPr>
          <p:txBody>
            <a:bodyPr wrap="none">
              <a:spAutoFit/>
            </a:bodyPr>
            <a:lstStyle/>
            <a:p>
              <a:pPr algn="ctr"/>
              <a:r>
                <a:rPr lang="ru-RU" sz="2000" b="1" dirty="0">
                  <a:ln>
                    <a:solidFill>
                      <a:srgbClr val="002060"/>
                    </a:solidFill>
                  </a:ln>
                  <a:solidFill>
                    <a:srgbClr val="002060"/>
                  </a:solidFill>
                  <a:latin typeface="Times New Roman" panose="02020603050405020304" pitchFamily="18" charset="0"/>
                  <a:ea typeface="Times New Roman" panose="02020603050405020304" pitchFamily="18" charset="0"/>
                </a:rPr>
                <a:t>ОТНОШЕНИЯ</a:t>
              </a:r>
            </a:p>
            <a:p>
              <a:pPr algn="ctr"/>
              <a:r>
                <a:rPr lang="ru-RU" sz="2000" b="1" dirty="0">
                  <a:ln>
                    <a:solidFill>
                      <a:srgbClr val="002060"/>
                    </a:solidFill>
                  </a:ln>
                  <a:solidFill>
                    <a:srgbClr val="002060"/>
                  </a:solidFill>
                  <a:latin typeface="Times New Roman" panose="02020603050405020304" pitchFamily="18" charset="0"/>
                  <a:ea typeface="Times New Roman" panose="02020603050405020304" pitchFamily="18" charset="0"/>
                </a:rPr>
                <a:t> В СЕМЬЕ</a:t>
              </a:r>
              <a:endParaRPr lang="ru-RU" sz="2000" dirty="0">
                <a:ln>
                  <a:solidFill>
                    <a:srgbClr val="002060"/>
                  </a:solidFill>
                </a:ln>
                <a:solidFill>
                  <a:srgbClr val="002060"/>
                </a:solidFill>
              </a:endParaRPr>
            </a:p>
          </p:txBody>
        </p:sp>
      </p:grpSp>
      <p:grpSp>
        <p:nvGrpSpPr>
          <p:cNvPr id="38" name="Группа 37">
            <a:extLst>
              <a:ext uri="{FF2B5EF4-FFF2-40B4-BE49-F238E27FC236}">
                <a16:creationId xmlns:a16="http://schemas.microsoft.com/office/drawing/2014/main" id="{2D68AA6A-BA93-4BB4-9E3E-A3F36E1B27F5}"/>
              </a:ext>
            </a:extLst>
          </p:cNvPr>
          <p:cNvGrpSpPr/>
          <p:nvPr/>
        </p:nvGrpSpPr>
        <p:grpSpPr>
          <a:xfrm>
            <a:off x="5011262" y="502920"/>
            <a:ext cx="2477673" cy="1560814"/>
            <a:chOff x="5011262" y="502920"/>
            <a:chExt cx="2477673" cy="1560814"/>
          </a:xfrm>
        </p:grpSpPr>
        <p:sp>
          <p:nvSpPr>
            <p:cNvPr id="11" name="Облачко с текстом: овальное 10">
              <a:extLst>
                <a:ext uri="{FF2B5EF4-FFF2-40B4-BE49-F238E27FC236}">
                  <a16:creationId xmlns:a16="http://schemas.microsoft.com/office/drawing/2014/main" id="{72B860D4-103A-4E2A-B4F8-EAAEF3A4EEA1}"/>
                </a:ext>
              </a:extLst>
            </p:cNvPr>
            <p:cNvSpPr/>
            <p:nvPr/>
          </p:nvSpPr>
          <p:spPr>
            <a:xfrm>
              <a:off x="5011262" y="502920"/>
              <a:ext cx="2477673" cy="1560814"/>
            </a:xfrm>
            <a:prstGeom prst="wedgeEllipseCallout">
              <a:avLst>
                <a:gd name="adj1" fmla="val -2254"/>
                <a:gd name="adj2" fmla="val 74695"/>
              </a:avLst>
            </a:prstGeom>
            <a:solidFill>
              <a:srgbClr val="F7F1E8"/>
            </a:solidFill>
            <a:ln w="28575">
              <a:solidFill>
                <a:srgbClr val="B4A08B"/>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7" name="Прямоугольник 36">
              <a:extLst>
                <a:ext uri="{FF2B5EF4-FFF2-40B4-BE49-F238E27FC236}">
                  <a16:creationId xmlns:a16="http://schemas.microsoft.com/office/drawing/2014/main" id="{440E314C-2E2C-4DE6-AABC-EEB6FDE78F8A}"/>
                </a:ext>
              </a:extLst>
            </p:cNvPr>
            <p:cNvSpPr/>
            <p:nvPr/>
          </p:nvSpPr>
          <p:spPr>
            <a:xfrm>
              <a:off x="5052502" y="702786"/>
              <a:ext cx="2343894" cy="1200329"/>
            </a:xfrm>
            <a:prstGeom prst="rect">
              <a:avLst/>
            </a:prstGeom>
          </p:spPr>
          <p:txBody>
            <a:bodyPr wrap="square">
              <a:spAutoFit/>
            </a:bodyPr>
            <a:lstStyle/>
            <a:p>
              <a:pPr algn="ctr"/>
              <a:r>
                <a:rPr lang="ru-RU" b="1" dirty="0">
                  <a:ln>
                    <a:solidFill>
                      <a:srgbClr val="002060"/>
                    </a:solidFill>
                  </a:ln>
                  <a:solidFill>
                    <a:srgbClr val="002060"/>
                  </a:solidFill>
                  <a:latin typeface="Times New Roman" panose="02020603050405020304" pitchFamily="18" charset="0"/>
                  <a:ea typeface="Times New Roman" panose="02020603050405020304" pitchFamily="18" charset="0"/>
                </a:rPr>
                <a:t>РОЛЬ ВЕКА В</a:t>
              </a:r>
            </a:p>
            <a:p>
              <a:pPr algn="ctr"/>
              <a:r>
                <a:rPr lang="ru-RU" b="1" dirty="0">
                  <a:ln>
                    <a:solidFill>
                      <a:srgbClr val="002060"/>
                    </a:solidFill>
                  </a:ln>
                  <a:solidFill>
                    <a:srgbClr val="002060"/>
                  </a:solidFill>
                  <a:latin typeface="Times New Roman" panose="02020603050405020304" pitchFamily="18" charset="0"/>
                  <a:ea typeface="Times New Roman" panose="02020603050405020304" pitchFamily="18" charset="0"/>
                </a:rPr>
                <a:t> ФОРМИРОВАНИИ </a:t>
              </a:r>
            </a:p>
            <a:p>
              <a:pPr algn="ctr"/>
              <a:r>
                <a:rPr lang="ru-RU" b="1" dirty="0">
                  <a:ln>
                    <a:solidFill>
                      <a:srgbClr val="002060"/>
                    </a:solidFill>
                  </a:ln>
                  <a:solidFill>
                    <a:srgbClr val="002060"/>
                  </a:solidFill>
                  <a:latin typeface="Times New Roman" panose="02020603050405020304" pitchFamily="18" charset="0"/>
                  <a:ea typeface="Times New Roman" panose="02020603050405020304" pitchFamily="18" charset="0"/>
                </a:rPr>
                <a:t>ХАРАКТЕРА </a:t>
              </a:r>
            </a:p>
            <a:p>
              <a:pPr algn="ctr"/>
              <a:r>
                <a:rPr lang="ru-RU" b="1" dirty="0">
                  <a:ln>
                    <a:solidFill>
                      <a:srgbClr val="002060"/>
                    </a:solidFill>
                  </a:ln>
                  <a:solidFill>
                    <a:srgbClr val="002060"/>
                  </a:solidFill>
                  <a:latin typeface="Times New Roman" panose="02020603050405020304" pitchFamily="18" charset="0"/>
                  <a:ea typeface="Times New Roman" panose="02020603050405020304" pitchFamily="18" charset="0"/>
                </a:rPr>
                <a:t>ЧЕЛОВЕКА</a:t>
              </a:r>
              <a:endParaRPr lang="ru-RU" dirty="0">
                <a:ln>
                  <a:solidFill>
                    <a:srgbClr val="002060"/>
                  </a:solidFill>
                </a:ln>
                <a:solidFill>
                  <a:srgbClr val="002060"/>
                </a:solidFill>
              </a:endParaRPr>
            </a:p>
          </p:txBody>
        </p:sp>
      </p:grpSp>
      <p:pic>
        <p:nvPicPr>
          <p:cNvPr id="39" name="Рисунок 38">
            <a:extLst>
              <a:ext uri="{FF2B5EF4-FFF2-40B4-BE49-F238E27FC236}">
                <a16:creationId xmlns:a16="http://schemas.microsoft.com/office/drawing/2014/main" id="{F84967EA-EC33-4A5B-91F0-42C418AD3CBC}"/>
              </a:ext>
            </a:extLst>
          </p:cNvPr>
          <p:cNvPicPr>
            <a:picLocks noChangeAspect="1"/>
          </p:cNvPicPr>
          <p:nvPr/>
        </p:nvPicPr>
        <p:blipFill>
          <a:blip r:embed="rId5"/>
          <a:stretch>
            <a:fillRect/>
          </a:stretch>
        </p:blipFill>
        <p:spPr>
          <a:xfrm>
            <a:off x="10365318" y="1884497"/>
            <a:ext cx="1717084" cy="1477818"/>
          </a:xfrm>
          <a:prstGeom prst="rect">
            <a:avLst/>
          </a:prstGeom>
        </p:spPr>
      </p:pic>
      <p:pic>
        <p:nvPicPr>
          <p:cNvPr id="40" name="Picture 12" descr="https://xn--d1atac5a.xn--p1ai/f/1c/import_files/2d/2d994e18-8ead-11e5-acef-000c292c96e8_b8d1dd84-2a86-11e8-1b91-00259029c3d6.gif">
            <a:extLst>
              <a:ext uri="{FF2B5EF4-FFF2-40B4-BE49-F238E27FC236}">
                <a16:creationId xmlns:a16="http://schemas.microsoft.com/office/drawing/2014/main" id="{F3EC6CE7-9A2E-4598-BBE8-C6D9E2A7C96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69873" y="5626156"/>
            <a:ext cx="1109152" cy="1151450"/>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4" descr="https://papik.pro/grafic/uploads/posts/2023-04/thumbs/1682332077_papik-pro-p-stiker-slavyansk-na-kubani-vektor-43.png">
            <a:extLst>
              <a:ext uri="{FF2B5EF4-FFF2-40B4-BE49-F238E27FC236}">
                <a16:creationId xmlns:a16="http://schemas.microsoft.com/office/drawing/2014/main" id="{409925BB-9ECF-401E-9FCF-714835AC7C13}"/>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43477" t="4113" b="6737"/>
          <a:stretch/>
        </p:blipFill>
        <p:spPr bwMode="auto">
          <a:xfrm>
            <a:off x="394006" y="282219"/>
            <a:ext cx="1261138" cy="14918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0868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randombar(horizontal)">
                                      <p:cBhvr>
                                        <p:cTn id="7" dur="500"/>
                                        <p:tgtEl>
                                          <p:spTgt spid="18"/>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randombar(horizontal)">
                                      <p:cBhvr>
                                        <p:cTn id="11" dur="500"/>
                                        <p:tgtEl>
                                          <p:spTgt spid="20"/>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randombar(horizontal)">
                                      <p:cBhvr>
                                        <p:cTn id="15" dur="500"/>
                                        <p:tgtEl>
                                          <p:spTgt spid="22"/>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randombar(horizontal)">
                                      <p:cBhvr>
                                        <p:cTn id="19" dur="500"/>
                                        <p:tgtEl>
                                          <p:spTgt spid="26"/>
                                        </p:tgtEl>
                                      </p:cBhvr>
                                    </p:animEffect>
                                  </p:childTnLst>
                                </p:cTn>
                              </p:par>
                            </p:childTnLst>
                          </p:cTn>
                        </p:par>
                        <p:par>
                          <p:cTn id="20" fill="hold">
                            <p:stCondLst>
                              <p:cond delay="2000"/>
                            </p:stCondLst>
                            <p:childTnLst>
                              <p:par>
                                <p:cTn id="21" presetID="14" presetClass="entr" presetSubtype="10"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randombar(horizontal)">
                                      <p:cBhvr>
                                        <p:cTn id="23" dur="500"/>
                                        <p:tgtEl>
                                          <p:spTgt spid="25"/>
                                        </p:tgtEl>
                                      </p:cBhvr>
                                    </p:animEffect>
                                  </p:childTnLst>
                                </p:cTn>
                              </p:par>
                            </p:childTnLst>
                          </p:cTn>
                        </p:par>
                        <p:par>
                          <p:cTn id="24" fill="hold">
                            <p:stCondLst>
                              <p:cond delay="2500"/>
                            </p:stCondLst>
                            <p:childTnLst>
                              <p:par>
                                <p:cTn id="25" presetID="14" presetClass="entr" presetSubtype="10" fill="hold"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randombar(horizontal)">
                                      <p:cBhvr>
                                        <p:cTn id="27" dur="500"/>
                                        <p:tgtEl>
                                          <p:spTgt spid="28"/>
                                        </p:tgtEl>
                                      </p:cBhvr>
                                    </p:animEffect>
                                  </p:childTnLst>
                                </p:cTn>
                              </p:par>
                            </p:childTnLst>
                          </p:cTn>
                        </p:par>
                        <p:par>
                          <p:cTn id="28" fill="hold">
                            <p:stCondLst>
                              <p:cond delay="3000"/>
                            </p:stCondLst>
                            <p:childTnLst>
                              <p:par>
                                <p:cTn id="29" presetID="14" presetClass="entr" presetSubtype="10" fill="hold"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randombar(horizontal)">
                                      <p:cBhvr>
                                        <p:cTn id="31" dur="500"/>
                                        <p:tgtEl>
                                          <p:spTgt spid="30"/>
                                        </p:tgtEl>
                                      </p:cBhvr>
                                    </p:animEffect>
                                  </p:childTnLst>
                                </p:cTn>
                              </p:par>
                            </p:childTnLst>
                          </p:cTn>
                        </p:par>
                        <p:par>
                          <p:cTn id="32" fill="hold">
                            <p:stCondLst>
                              <p:cond delay="3500"/>
                            </p:stCondLst>
                            <p:childTnLst>
                              <p:par>
                                <p:cTn id="33" presetID="14" presetClass="entr" presetSubtype="10" fill="hold" nodeType="after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randombar(horizontal)">
                                      <p:cBhvr>
                                        <p:cTn id="35" dur="500"/>
                                        <p:tgtEl>
                                          <p:spTgt spid="32"/>
                                        </p:tgtEl>
                                      </p:cBhvr>
                                    </p:animEffect>
                                  </p:childTnLst>
                                </p:cTn>
                              </p:par>
                            </p:childTnLst>
                          </p:cTn>
                        </p:par>
                        <p:par>
                          <p:cTn id="36" fill="hold">
                            <p:stCondLst>
                              <p:cond delay="4000"/>
                            </p:stCondLst>
                            <p:childTnLst>
                              <p:par>
                                <p:cTn id="37" presetID="14" presetClass="entr" presetSubtype="10" fill="hold" nodeType="after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randombar(horizontal)">
                                      <p:cBhvr>
                                        <p:cTn id="39" dur="500"/>
                                        <p:tgtEl>
                                          <p:spTgt spid="34"/>
                                        </p:tgtEl>
                                      </p:cBhvr>
                                    </p:animEffect>
                                  </p:childTnLst>
                                </p:cTn>
                              </p:par>
                            </p:childTnLst>
                          </p:cTn>
                        </p:par>
                        <p:par>
                          <p:cTn id="40" fill="hold">
                            <p:stCondLst>
                              <p:cond delay="4500"/>
                            </p:stCondLst>
                            <p:childTnLst>
                              <p:par>
                                <p:cTn id="41" presetID="14" presetClass="entr" presetSubtype="10" fill="hold"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randombar(horizontal)">
                                      <p:cBhvr>
                                        <p:cTn id="43" dur="500"/>
                                        <p:tgtEl>
                                          <p:spTgt spid="36"/>
                                        </p:tgtEl>
                                      </p:cBhvr>
                                    </p:animEffect>
                                  </p:childTnLst>
                                </p:cTn>
                              </p:par>
                            </p:childTnLst>
                          </p:cTn>
                        </p:par>
                        <p:par>
                          <p:cTn id="44" fill="hold">
                            <p:stCondLst>
                              <p:cond delay="5000"/>
                            </p:stCondLst>
                            <p:childTnLst>
                              <p:par>
                                <p:cTn id="45" presetID="31" presetClass="entr" presetSubtype="0" fill="hold" nodeType="afterEffect">
                                  <p:stCondLst>
                                    <p:cond delay="0"/>
                                  </p:stCondLst>
                                  <p:childTnLst>
                                    <p:set>
                                      <p:cBhvr>
                                        <p:cTn id="46" dur="1" fill="hold">
                                          <p:stCondLst>
                                            <p:cond delay="0"/>
                                          </p:stCondLst>
                                        </p:cTn>
                                        <p:tgtEl>
                                          <p:spTgt spid="38"/>
                                        </p:tgtEl>
                                        <p:attrNameLst>
                                          <p:attrName>style.visibility</p:attrName>
                                        </p:attrNameLst>
                                      </p:cBhvr>
                                      <p:to>
                                        <p:strVal val="visible"/>
                                      </p:to>
                                    </p:set>
                                    <p:anim calcmode="lin" valueType="num">
                                      <p:cBhvr>
                                        <p:cTn id="47" dur="1000" fill="hold"/>
                                        <p:tgtEl>
                                          <p:spTgt spid="38"/>
                                        </p:tgtEl>
                                        <p:attrNameLst>
                                          <p:attrName>ppt_w</p:attrName>
                                        </p:attrNameLst>
                                      </p:cBhvr>
                                      <p:tavLst>
                                        <p:tav tm="0">
                                          <p:val>
                                            <p:fltVal val="0"/>
                                          </p:val>
                                        </p:tav>
                                        <p:tav tm="100000">
                                          <p:val>
                                            <p:strVal val="#ppt_w"/>
                                          </p:val>
                                        </p:tav>
                                      </p:tavLst>
                                    </p:anim>
                                    <p:anim calcmode="lin" valueType="num">
                                      <p:cBhvr>
                                        <p:cTn id="48" dur="1000" fill="hold"/>
                                        <p:tgtEl>
                                          <p:spTgt spid="38"/>
                                        </p:tgtEl>
                                        <p:attrNameLst>
                                          <p:attrName>ppt_h</p:attrName>
                                        </p:attrNameLst>
                                      </p:cBhvr>
                                      <p:tavLst>
                                        <p:tav tm="0">
                                          <p:val>
                                            <p:fltVal val="0"/>
                                          </p:val>
                                        </p:tav>
                                        <p:tav tm="100000">
                                          <p:val>
                                            <p:strVal val="#ppt_h"/>
                                          </p:val>
                                        </p:tav>
                                      </p:tavLst>
                                    </p:anim>
                                    <p:anim calcmode="lin" valueType="num">
                                      <p:cBhvr>
                                        <p:cTn id="49" dur="1000" fill="hold"/>
                                        <p:tgtEl>
                                          <p:spTgt spid="38"/>
                                        </p:tgtEl>
                                        <p:attrNameLst>
                                          <p:attrName>style.rotation</p:attrName>
                                        </p:attrNameLst>
                                      </p:cBhvr>
                                      <p:tavLst>
                                        <p:tav tm="0">
                                          <p:val>
                                            <p:fltVal val="90"/>
                                          </p:val>
                                        </p:tav>
                                        <p:tav tm="100000">
                                          <p:val>
                                            <p:fltVal val="0"/>
                                          </p:val>
                                        </p:tav>
                                      </p:tavLst>
                                    </p:anim>
                                    <p:animEffect transition="in" filter="fade">
                                      <p:cBhvr>
                                        <p:cTn id="50" dur="1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36D52257-6093-42CA-96D1-0F039A066C04}"/>
              </a:ext>
            </a:extLst>
          </p:cNvPr>
          <p:cNvSpPr/>
          <p:nvPr/>
        </p:nvSpPr>
        <p:spPr>
          <a:xfrm>
            <a:off x="390143" y="1120890"/>
            <a:ext cx="5705857" cy="5262979"/>
          </a:xfrm>
          <a:prstGeom prst="rect">
            <a:avLst/>
          </a:prstGeom>
        </p:spPr>
        <p:txBody>
          <a:bodyPr wrap="square">
            <a:spAutoFit/>
          </a:bodyPr>
          <a:lstStyle/>
          <a:p>
            <a:pPr algn="ctr" fontAlgn="base"/>
            <a:r>
              <a:rPr lang="ru-RU" sz="2100" dirty="0">
                <a:ln>
                  <a:solidFill>
                    <a:srgbClr val="253635"/>
                  </a:solidFill>
                </a:ln>
                <a:solidFill>
                  <a:srgbClr val="253635"/>
                </a:solidFill>
                <a:latin typeface="Times New Roman" panose="02020603050405020304" pitchFamily="18" charset="0"/>
                <a:cs typeface="Times New Roman" panose="02020603050405020304" pitchFamily="18" charset="0"/>
              </a:rPr>
              <a:t>В этом произведении великий классик русской литературы изобразил противостояние украинского народа и польской шляхты, желающей захватить украинскую землю и поработить её жителей. В описание жизни и быта Запорожской Сечи, которую автор считал местом, где развивается «воля и казачество на всю Украину», чувствуются особенно теплые чувства автора, такие как гордость, восхищение и пылкий патриотизм. Изображая жизнь и быт Сечи, её обывателей, Гоголь в своем детище совмещает исторические реалии с высоким лирическим пафосом, что составляет главную особенность произведения, которое является одновременно и реалистическим, и поэтическим.</a:t>
            </a:r>
          </a:p>
        </p:txBody>
      </p:sp>
      <p:sp>
        <p:nvSpPr>
          <p:cNvPr id="3" name="Прямоугольник 2">
            <a:extLst>
              <a:ext uri="{FF2B5EF4-FFF2-40B4-BE49-F238E27FC236}">
                <a16:creationId xmlns:a16="http://schemas.microsoft.com/office/drawing/2014/main" id="{6C5EE3DA-0474-4C50-AF4C-C2116AD014AA}"/>
              </a:ext>
            </a:extLst>
          </p:cNvPr>
          <p:cNvSpPr/>
          <p:nvPr/>
        </p:nvSpPr>
        <p:spPr>
          <a:xfrm>
            <a:off x="780979" y="574286"/>
            <a:ext cx="5100948" cy="461665"/>
          </a:xfrm>
          <a:prstGeom prst="rect">
            <a:avLst/>
          </a:prstGeom>
        </p:spPr>
        <p:txBody>
          <a:bodyPr wrap="none">
            <a:spAutoFit/>
          </a:bodyPr>
          <a:lstStyle/>
          <a:p>
            <a:pPr fontAlgn="base"/>
            <a:r>
              <a:rPr lang="ru-RU" sz="2400" b="1" dirty="0">
                <a:ln>
                  <a:solidFill>
                    <a:srgbClr val="800000"/>
                  </a:solidFill>
                </a:ln>
                <a:solidFill>
                  <a:srgbClr val="800000"/>
                </a:solidFill>
                <a:latin typeface="Times New Roman" panose="02020603050405020304" pitchFamily="18" charset="0"/>
                <a:cs typeface="Times New Roman" panose="02020603050405020304" pitchFamily="18" charset="0"/>
              </a:rPr>
              <a:t>ОСОБЕННОСТИ КОМПОЗИЦИИ</a:t>
            </a:r>
          </a:p>
        </p:txBody>
      </p:sp>
      <p:pic>
        <p:nvPicPr>
          <p:cNvPr id="13314" name="Picture 2" descr="https://sun9-21.userapi.com/impf/c836530/v836530073/44b2a/9By-xy0_aNM.jpg?size=580x435&amp;quality=96&amp;sign=b6a204aad56b9695c6b653d9dbc81e87&amp;c_uniq_tag=gIh5kdms_DNBT_4LSfmpbeIoD6kC0u_4oGeHTpdyWB0&amp;type=album">
            <a:extLst>
              <a:ext uri="{FF2B5EF4-FFF2-40B4-BE49-F238E27FC236}">
                <a16:creationId xmlns:a16="http://schemas.microsoft.com/office/drawing/2014/main" id="{2502D408-D539-43C5-92C9-A53AD0E3B1F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35769" y="233690"/>
            <a:ext cx="3160109" cy="237008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3316" name="Picture 4" descr="https://a.d-cd.net/631d202s-480.jpg">
            <a:extLst>
              <a:ext uri="{FF2B5EF4-FFF2-40B4-BE49-F238E27FC236}">
                <a16:creationId xmlns:a16="http://schemas.microsoft.com/office/drawing/2014/main" id="{460B3B9A-EF81-4DCE-B08C-A626E833012B}"/>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6224606" y="4147322"/>
            <a:ext cx="5513243" cy="271067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4" name="Прямоугольник 3">
            <a:extLst>
              <a:ext uri="{FF2B5EF4-FFF2-40B4-BE49-F238E27FC236}">
                <a16:creationId xmlns:a16="http://schemas.microsoft.com/office/drawing/2014/main" id="{05A46640-3B5D-4A44-AA5F-2273B720E928}"/>
              </a:ext>
            </a:extLst>
          </p:cNvPr>
          <p:cNvSpPr/>
          <p:nvPr/>
        </p:nvSpPr>
        <p:spPr>
          <a:xfrm>
            <a:off x="9549720" y="991303"/>
            <a:ext cx="1850122" cy="707886"/>
          </a:xfrm>
          <a:prstGeom prst="rect">
            <a:avLst/>
          </a:prstGeom>
        </p:spPr>
        <p:txBody>
          <a:bodyPr wrap="none">
            <a:spAutoFit/>
          </a:bodyPr>
          <a:lstStyle/>
          <a:p>
            <a:r>
              <a:rPr lang="ru-RU" sz="2000" i="1" dirty="0">
                <a:ln>
                  <a:solidFill>
                    <a:srgbClr val="002060"/>
                  </a:solidFill>
                </a:ln>
                <a:solidFill>
                  <a:srgbClr val="002060"/>
                </a:solidFill>
                <a:latin typeface="Times New Roman" panose="02020603050405020304" pitchFamily="18" charset="0"/>
                <a:cs typeface="Times New Roman" panose="02020603050405020304" pitchFamily="18" charset="0"/>
              </a:rPr>
              <a:t>Казацкая Сечь </a:t>
            </a:r>
          </a:p>
          <a:p>
            <a:r>
              <a:rPr lang="ru-RU" sz="2000" i="1" dirty="0">
                <a:ln>
                  <a:solidFill>
                    <a:srgbClr val="002060"/>
                  </a:solidFill>
                </a:ln>
                <a:solidFill>
                  <a:srgbClr val="002060"/>
                </a:solidFill>
                <a:latin typeface="Times New Roman" panose="02020603050405020304" pitchFamily="18" charset="0"/>
                <a:cs typeface="Times New Roman" panose="02020603050405020304" pitchFamily="18" charset="0"/>
              </a:rPr>
              <a:t>Запорожье</a:t>
            </a:r>
          </a:p>
        </p:txBody>
      </p:sp>
      <p:pic>
        <p:nvPicPr>
          <p:cNvPr id="13318" name="Picture 6" descr="https://img.youtube.com/vi/yVZfcfXPPRA/0.jpg">
            <a:extLst>
              <a:ext uri="{FF2B5EF4-FFF2-40B4-BE49-F238E27FC236}">
                <a16:creationId xmlns:a16="http://schemas.microsoft.com/office/drawing/2014/main" id="{93035BAE-7A31-4479-A54C-0CF5EBAC7E19}"/>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1334" b="13466"/>
          <a:stretch/>
        </p:blipFill>
        <p:spPr bwMode="auto">
          <a:xfrm>
            <a:off x="7459714" y="2086243"/>
            <a:ext cx="4572000" cy="257860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91741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1DC95AEA-8AFC-46D2-BD6B-DBBFF764B6CA}"/>
              </a:ext>
            </a:extLst>
          </p:cNvPr>
          <p:cNvSpPr/>
          <p:nvPr/>
        </p:nvSpPr>
        <p:spPr>
          <a:xfrm>
            <a:off x="402336" y="779919"/>
            <a:ext cx="5541264" cy="5847755"/>
          </a:xfrm>
          <a:prstGeom prst="rect">
            <a:avLst/>
          </a:prstGeom>
        </p:spPr>
        <p:txBody>
          <a:bodyPr wrap="square">
            <a:spAutoFit/>
          </a:bodyPr>
          <a:lstStyle/>
          <a:p>
            <a:pPr algn="ctr" fontAlgn="base"/>
            <a:r>
              <a:rPr lang="ru-RU" sz="2200" i="1" dirty="0">
                <a:ln>
                  <a:solidFill>
                    <a:srgbClr val="253635"/>
                  </a:solidFill>
                </a:ln>
                <a:solidFill>
                  <a:srgbClr val="253635"/>
                </a:solidFill>
                <a:latin typeface="Times New Roman" panose="02020603050405020304" pitchFamily="18" charset="0"/>
                <a:cs typeface="Times New Roman" panose="02020603050405020304" pitchFamily="18" charset="0"/>
              </a:rPr>
              <a:t>Образы литературных персонажей изображены писателем посредством их портретов, описываемых поступков, сквозь призму взаимоотношений с другими героями. Даже описание природы, например степи, по которой едет старый Тарас с сыновьями, помогает более глубоко проникнуть в их души и раскрыть характер героев. В пейзажных сценах присутствуют различные художественно-выразительные приемы, здесь много эпитетов, метафор, сравнений, именно они придают описываемым предметам и явлениям той поразительной уникальности, ярости и неповторимости, которые поражают читателя прямо в сердце и трогают за душу.</a:t>
            </a:r>
          </a:p>
        </p:txBody>
      </p:sp>
      <p:sp>
        <p:nvSpPr>
          <p:cNvPr id="5" name="Прямоугольник 4">
            <a:extLst>
              <a:ext uri="{FF2B5EF4-FFF2-40B4-BE49-F238E27FC236}">
                <a16:creationId xmlns:a16="http://schemas.microsoft.com/office/drawing/2014/main" id="{24F53BA1-A290-4931-A0B4-B38170511FC7}"/>
              </a:ext>
            </a:extLst>
          </p:cNvPr>
          <p:cNvSpPr/>
          <p:nvPr/>
        </p:nvSpPr>
        <p:spPr>
          <a:xfrm>
            <a:off x="753547" y="318254"/>
            <a:ext cx="5100948" cy="461665"/>
          </a:xfrm>
          <a:prstGeom prst="rect">
            <a:avLst/>
          </a:prstGeom>
        </p:spPr>
        <p:txBody>
          <a:bodyPr wrap="none">
            <a:spAutoFit/>
          </a:bodyPr>
          <a:lstStyle/>
          <a:p>
            <a:pPr fontAlgn="base"/>
            <a:r>
              <a:rPr lang="ru-RU" sz="2400" b="1" dirty="0">
                <a:ln>
                  <a:solidFill>
                    <a:srgbClr val="800000"/>
                  </a:solidFill>
                </a:ln>
                <a:solidFill>
                  <a:srgbClr val="800000"/>
                </a:solidFill>
                <a:latin typeface="Times New Roman" panose="02020603050405020304" pitchFamily="18" charset="0"/>
                <a:cs typeface="Times New Roman" panose="02020603050405020304" pitchFamily="18" charset="0"/>
              </a:rPr>
              <a:t>ОСОБЕННОСТИ КОМПОЗИЦИИ</a:t>
            </a:r>
          </a:p>
        </p:txBody>
      </p:sp>
      <p:pic>
        <p:nvPicPr>
          <p:cNvPr id="15366" name="Picture 6" descr="https://i.ytimg.com/vi/h8s_5Rh_c9w/maxresdefault.jpg?7857057827">
            <a:extLst>
              <a:ext uri="{FF2B5EF4-FFF2-40B4-BE49-F238E27FC236}">
                <a16:creationId xmlns:a16="http://schemas.microsoft.com/office/drawing/2014/main" id="{56C2BDC0-A575-48E7-913A-B88CEAE35B46}"/>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colorTemperature colorTemp="7200"/>
                    </a14:imgEffect>
                    <a14:imgEffect>
                      <a14:saturation sat="66000"/>
                    </a14:imgEffect>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6096000" y="549086"/>
            <a:ext cx="5982208" cy="336499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5370" name="Picture 10" descr="https://shareslide.ru/img/thumbs/4771a9d0145d36252588ab26b84cc601-800x.jpg">
            <a:extLst>
              <a:ext uri="{FF2B5EF4-FFF2-40B4-BE49-F238E27FC236}">
                <a16:creationId xmlns:a16="http://schemas.microsoft.com/office/drawing/2014/main" id="{FF64DD8D-3331-4D91-997F-FB03A076706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05861" y="3861614"/>
            <a:ext cx="5162486" cy="276606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36438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1DC95AEA-8AFC-46D2-BD6B-DBBFF764B6CA}"/>
              </a:ext>
            </a:extLst>
          </p:cNvPr>
          <p:cNvSpPr/>
          <p:nvPr/>
        </p:nvSpPr>
        <p:spPr>
          <a:xfrm>
            <a:off x="338326" y="750004"/>
            <a:ext cx="5757674" cy="5632311"/>
          </a:xfrm>
          <a:prstGeom prst="rect">
            <a:avLst/>
          </a:prstGeom>
        </p:spPr>
        <p:txBody>
          <a:bodyPr wrap="square">
            <a:spAutoFit/>
          </a:bodyPr>
          <a:lstStyle/>
          <a:p>
            <a:pPr algn="ctr" fontAlgn="base"/>
            <a:r>
              <a:rPr lang="ru-RU" sz="2000" i="1" dirty="0">
                <a:ln>
                  <a:solidFill>
                    <a:srgbClr val="253635"/>
                  </a:solidFill>
                </a:ln>
                <a:solidFill>
                  <a:srgbClr val="253635"/>
                </a:solidFill>
                <a:latin typeface="Times New Roman" panose="02020603050405020304" pitchFamily="18" charset="0"/>
                <a:cs typeface="Times New Roman" panose="02020603050405020304" pitchFamily="18" charset="0"/>
              </a:rPr>
              <a:t>Повесть «Тарас Бульба» — героическое произведение, прославляющее святость подвига, любовь к Родине, своему народу, православной вере. Образ запорожских казаков подобен изображению былинных богатырей древности, боронивших русскую землю от всякой напасти. В произведении прославляется мужество, героизм, отвага и самоотверженность героев, не предавших святые узы товарищества и до последнего вдоха защищавших родную землю. Изменники же Родины приравниваются автором к вражескому отродью, подлежащему уничтожению безо всякого зазрения совести. Ведь такие люди, потеряв честь и совесть, лишаются еще и души, они не должны жить на земле Отечества, которую с таким великим пылом и любовью воспел в своем произведении гениальный русский писатель Николай Васильевич Гоголь.</a:t>
            </a:r>
          </a:p>
        </p:txBody>
      </p:sp>
      <p:pic>
        <p:nvPicPr>
          <p:cNvPr id="7" name="Picture 8" descr="https://i.ytimg.com/vi/FXP-xaIKATE/hqdefault.jpg">
            <a:extLst>
              <a:ext uri="{FF2B5EF4-FFF2-40B4-BE49-F238E27FC236}">
                <a16:creationId xmlns:a16="http://schemas.microsoft.com/office/drawing/2014/main" id="{FBF35B9E-0413-4F43-92DF-598DF4F74922}"/>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a:stretch>
            <a:fillRect/>
          </a:stretch>
        </p:blipFill>
        <p:spPr bwMode="auto">
          <a:xfrm>
            <a:off x="6251450" y="283464"/>
            <a:ext cx="4572000" cy="3429000"/>
          </a:xfrm>
          <a:prstGeom prst="rect">
            <a:avLst/>
          </a:prstGeom>
          <a:noFill/>
          <a:effectLst>
            <a:softEdge rad="127000"/>
          </a:effectLst>
          <a:extLst>
            <a:ext uri="{909E8E84-426E-40DD-AFC4-6F175D3DCCD1}">
              <a14:hiddenFill xmlns:a14="http://schemas.microsoft.com/office/drawing/2010/main">
                <a:solidFill>
                  <a:srgbClr val="FFFFFF"/>
                </a:solidFill>
              </a14:hiddenFill>
            </a:ext>
          </a:extLst>
        </p:spPr>
      </p:pic>
      <p:pic>
        <p:nvPicPr>
          <p:cNvPr id="16388" name="Picture 4" descr="https://i.ytimg.com/vi/J4WqHQ7Csn0/hqdefault.jpg">
            <a:extLst>
              <a:ext uri="{FF2B5EF4-FFF2-40B4-BE49-F238E27FC236}">
                <a16:creationId xmlns:a16="http://schemas.microsoft.com/office/drawing/2014/main" id="{6B948999-766E-4AFD-AC21-880570DA5807}"/>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saturation sat="66000"/>
                    </a14:imgEffect>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7671816" y="3566160"/>
            <a:ext cx="4389120" cy="3291840"/>
          </a:xfrm>
          <a:prstGeom prst="rect">
            <a:avLst/>
          </a:prstGeom>
          <a:noFill/>
          <a:effectLst>
            <a:softEdge rad="127000"/>
          </a:effectLst>
          <a:extLst>
            <a:ext uri="{909E8E84-426E-40DD-AFC4-6F175D3DCCD1}">
              <a14:hiddenFill xmlns:a14="http://schemas.microsoft.com/office/drawing/2010/main">
                <a:solidFill>
                  <a:srgbClr val="FFFFFF"/>
                </a:solidFill>
              </a14:hiddenFill>
            </a:ext>
          </a:extLst>
        </p:spPr>
      </p:pic>
      <p:sp>
        <p:nvSpPr>
          <p:cNvPr id="9" name="Прямоугольник 8">
            <a:extLst>
              <a:ext uri="{FF2B5EF4-FFF2-40B4-BE49-F238E27FC236}">
                <a16:creationId xmlns:a16="http://schemas.microsoft.com/office/drawing/2014/main" id="{413FD8E2-2A8D-48FA-9490-A50832166CAE}"/>
              </a:ext>
            </a:extLst>
          </p:cNvPr>
          <p:cNvSpPr/>
          <p:nvPr/>
        </p:nvSpPr>
        <p:spPr>
          <a:xfrm>
            <a:off x="753547" y="318254"/>
            <a:ext cx="5100948" cy="461665"/>
          </a:xfrm>
          <a:prstGeom prst="rect">
            <a:avLst/>
          </a:prstGeom>
        </p:spPr>
        <p:txBody>
          <a:bodyPr wrap="none">
            <a:spAutoFit/>
          </a:bodyPr>
          <a:lstStyle/>
          <a:p>
            <a:pPr fontAlgn="base"/>
            <a:r>
              <a:rPr lang="ru-RU" sz="2400" b="1" dirty="0">
                <a:ln>
                  <a:solidFill>
                    <a:srgbClr val="800000"/>
                  </a:solidFill>
                </a:ln>
                <a:solidFill>
                  <a:srgbClr val="800000"/>
                </a:solidFill>
                <a:latin typeface="Times New Roman" panose="02020603050405020304" pitchFamily="18" charset="0"/>
                <a:cs typeface="Times New Roman" panose="02020603050405020304" pitchFamily="18" charset="0"/>
              </a:rPr>
              <a:t>ОСОБЕННОСТИ КОМПОЗИЦИИ</a:t>
            </a:r>
          </a:p>
        </p:txBody>
      </p:sp>
    </p:spTree>
    <p:extLst>
      <p:ext uri="{BB962C8B-B14F-4D97-AF65-F5344CB8AC3E}">
        <p14:creationId xmlns:p14="http://schemas.microsoft.com/office/powerpoint/2010/main" val="7770927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2" name="Picture 4" descr="https://img.youtube.com/vi/VqzW-VpSqs4/0.jpg">
            <a:extLst>
              <a:ext uri="{FF2B5EF4-FFF2-40B4-BE49-F238E27FC236}">
                <a16:creationId xmlns:a16="http://schemas.microsoft.com/office/drawing/2014/main" id="{9D885DC0-3A6D-4BC0-BE72-2AE586901BA6}"/>
              </a:ext>
            </a:extLst>
          </p:cNvPr>
          <p:cNvPicPr>
            <a:picLocks noChangeAspect="1" noChangeArrowheads="1"/>
          </p:cNvPicPr>
          <p:nvPr/>
        </p:nvPicPr>
        <p:blipFill rotWithShape="1">
          <a:blip r:embed="rId2">
            <a:extLst>
              <a:ext uri="{BEBA8EAE-BF5A-486C-A8C5-ECC9F3942E4B}">
                <a14:imgProps xmlns:a14="http://schemas.microsoft.com/office/drawing/2010/main">
                  <a14:imgLayer r:embed="rId3">
                    <a14:imgEffect>
                      <a14:saturation sat="66000"/>
                    </a14:imgEffect>
                    <a14:imgEffect>
                      <a14:brightnessContrast bright="20000"/>
                    </a14:imgEffect>
                  </a14:imgLayer>
                </a14:imgProps>
              </a:ext>
              <a:ext uri="{28A0092B-C50C-407E-A947-70E740481C1C}">
                <a14:useLocalDpi xmlns:a14="http://schemas.microsoft.com/office/drawing/2010/main" val="0"/>
              </a:ext>
            </a:extLst>
          </a:blip>
          <a:srcRect l="11401" r="11800"/>
          <a:stretch/>
        </p:blipFill>
        <p:spPr bwMode="auto">
          <a:xfrm>
            <a:off x="6281928" y="3072977"/>
            <a:ext cx="3511296" cy="3429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2" name="Прямоугольник 1">
            <a:extLst>
              <a:ext uri="{FF2B5EF4-FFF2-40B4-BE49-F238E27FC236}">
                <a16:creationId xmlns:a16="http://schemas.microsoft.com/office/drawing/2014/main" id="{83F81992-AC26-4B24-817F-5DCF14EF9C01}"/>
              </a:ext>
            </a:extLst>
          </p:cNvPr>
          <p:cNvSpPr/>
          <p:nvPr/>
        </p:nvSpPr>
        <p:spPr>
          <a:xfrm>
            <a:off x="356615" y="873443"/>
            <a:ext cx="5407152" cy="5586145"/>
          </a:xfrm>
          <a:prstGeom prst="rect">
            <a:avLst/>
          </a:prstGeom>
        </p:spPr>
        <p:txBody>
          <a:bodyPr wrap="square">
            <a:spAutoFit/>
          </a:bodyPr>
          <a:lstStyle/>
          <a:p>
            <a:pPr algn="ctr" fontAlgn="base"/>
            <a:r>
              <a:rPr lang="ru-RU" sz="2100" i="1" dirty="0">
                <a:ln>
                  <a:solidFill>
                    <a:srgbClr val="253635"/>
                  </a:solidFill>
                </a:ln>
                <a:solidFill>
                  <a:srgbClr val="253635"/>
                </a:solidFill>
                <a:latin typeface="Times New Roman" panose="02020603050405020304" pitchFamily="18" charset="0"/>
                <a:cs typeface="Times New Roman" panose="02020603050405020304" pitchFamily="18" charset="0"/>
              </a:rPr>
              <a:t>Гоголь считал, что прошлое может служить не только уроком, но и лучшим советчиком для современников. Смягчение нравов привело к утрате истинного патриотизма. Как бы ни жестоко выглядело убийство Андрея отцом, только такие суровые меры позволяли предкам выстоять в непрерывных войнах и сохранить свою землю для потомков. Главное достоинство Тараса Бульбы — пренебрежение личными интересами ради общей высшей цели. Даже умирая, он старается помочь своим товарищам. Спасение казаков доставляет ему радость и надежду на конечное торжество православной веры. Такая самоотверженность должна служить примером для каждого человека.</a:t>
            </a:r>
            <a:endParaRPr lang="ru-RU" sz="2100" b="0" i="1" dirty="0">
              <a:ln>
                <a:solidFill>
                  <a:srgbClr val="253635"/>
                </a:solidFill>
              </a:ln>
              <a:solidFill>
                <a:srgbClr val="253635"/>
              </a:solidFill>
              <a:effectLst/>
              <a:latin typeface="Times New Roman" panose="02020603050405020304" pitchFamily="18" charset="0"/>
              <a:cs typeface="Times New Roman" panose="02020603050405020304" pitchFamily="18" charset="0"/>
            </a:endParaRPr>
          </a:p>
        </p:txBody>
      </p:sp>
      <p:pic>
        <p:nvPicPr>
          <p:cNvPr id="3" name="Picture 2" descr="https://sun9-49.userapi.com/impg/akIiMLReodEVtHCmosa6_2GLJffD_ARc6_nJ7A/bfomOz4SFy4.jpg?size=531x604&amp;quality=96&amp;sign=13cf2f735c85d5f5e4f1ef7152e3bbcc&amp;c_uniq_tag=D6pCsNCmJb4DlTVOn-li95hd2tgxfbaBb4o78ypPOhk&amp;type=album">
            <a:extLst>
              <a:ext uri="{FF2B5EF4-FFF2-40B4-BE49-F238E27FC236}">
                <a16:creationId xmlns:a16="http://schemas.microsoft.com/office/drawing/2014/main" id="{37C161E1-377D-4D74-8049-964FED6E87BB}"/>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saturation sat="66000"/>
                    </a14:imgEffect>
                    <a14:imgEffect>
                      <a14:brightnessContrast bright="20000"/>
                    </a14:imgEffect>
                  </a14:imgLayer>
                </a14:imgProps>
              </a:ext>
              <a:ext uri="{28A0092B-C50C-407E-A947-70E740481C1C}">
                <a14:useLocalDpi xmlns:a14="http://schemas.microsoft.com/office/drawing/2010/main" val="0"/>
              </a:ext>
            </a:extLst>
          </a:blip>
          <a:srcRect b="12900"/>
          <a:stretch/>
        </p:blipFill>
        <p:spPr bwMode="auto">
          <a:xfrm>
            <a:off x="6281927" y="262624"/>
            <a:ext cx="2734497" cy="270917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7410" name="Picture 2" descr="https://i.pinimg.com/originals/c3/4f/15/c34f150af40699cf0dac3b50efc42ea9.jpg">
            <a:extLst>
              <a:ext uri="{FF2B5EF4-FFF2-40B4-BE49-F238E27FC236}">
                <a16:creationId xmlns:a16="http://schemas.microsoft.com/office/drawing/2014/main" id="{1A3A2769-28B0-44DE-8566-BD354E5F6C05}"/>
              </a:ext>
            </a:extLst>
          </p:cNvPr>
          <p:cNvPicPr>
            <a:picLocks noChangeAspect="1" noChangeArrowheads="1"/>
          </p:cNvPicPr>
          <p:nvPr/>
        </p:nvPicPr>
        <p:blipFill rotWithShape="1">
          <a:blip r:embed="rId6">
            <a:extLst>
              <a:ext uri="{BEBA8EAE-BF5A-486C-A8C5-ECC9F3942E4B}">
                <a14:imgProps xmlns:a14="http://schemas.microsoft.com/office/drawing/2010/main">
                  <a14:imgLayer r:embed="rId7">
                    <a14:imgEffect>
                      <a14:saturation sat="66000"/>
                    </a14:imgEffect>
                  </a14:imgLayer>
                </a14:imgProps>
              </a:ext>
              <a:ext uri="{28A0092B-C50C-407E-A947-70E740481C1C}">
                <a14:useLocalDpi xmlns:a14="http://schemas.microsoft.com/office/drawing/2010/main" val="0"/>
              </a:ext>
            </a:extLst>
          </a:blip>
          <a:srcRect t="4728" b="6708"/>
          <a:stretch/>
        </p:blipFill>
        <p:spPr bwMode="auto">
          <a:xfrm>
            <a:off x="8915405" y="1618488"/>
            <a:ext cx="3083303" cy="204802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6" name="Прямоугольник 5">
            <a:extLst>
              <a:ext uri="{FF2B5EF4-FFF2-40B4-BE49-F238E27FC236}">
                <a16:creationId xmlns:a16="http://schemas.microsoft.com/office/drawing/2014/main" id="{50C4FC54-6C93-4FC2-AE6B-18947F695E6A}"/>
              </a:ext>
            </a:extLst>
          </p:cNvPr>
          <p:cNvSpPr/>
          <p:nvPr/>
        </p:nvSpPr>
        <p:spPr>
          <a:xfrm>
            <a:off x="1829502" y="394305"/>
            <a:ext cx="2461379" cy="400110"/>
          </a:xfrm>
          <a:prstGeom prst="rect">
            <a:avLst/>
          </a:prstGeom>
        </p:spPr>
        <p:txBody>
          <a:bodyPr wrap="none">
            <a:spAutoFit/>
          </a:bodyPr>
          <a:lstStyle/>
          <a:p>
            <a:pPr lvl="0" algn="just" fontAlgn="base"/>
            <a:r>
              <a:rPr lang="ru-RU" sz="2000" b="1" dirty="0">
                <a:ln>
                  <a:solidFill>
                    <a:srgbClr val="800000"/>
                  </a:solidFill>
                </a:ln>
                <a:solidFill>
                  <a:srgbClr val="800000"/>
                </a:solidFill>
                <a:latin typeface="Times New Roman" panose="02020603050405020304" pitchFamily="18" charset="0"/>
                <a:cs typeface="Times New Roman" panose="02020603050405020304" pitchFamily="18" charset="0"/>
              </a:rPr>
              <a:t>МНЕНИЕ АВТОРА</a:t>
            </a:r>
          </a:p>
        </p:txBody>
      </p:sp>
      <p:pic>
        <p:nvPicPr>
          <p:cNvPr id="9" name="Picture 12" descr="https://xn--d1atac5a.xn--p1ai/f/1c/import_files/2d/2d994e18-8ead-11e5-acef-000c292c96e8_b8d1dd84-2a86-11e8-1b91-00259029c3d6.gif">
            <a:extLst>
              <a:ext uri="{FF2B5EF4-FFF2-40B4-BE49-F238E27FC236}">
                <a16:creationId xmlns:a16="http://schemas.microsoft.com/office/drawing/2014/main" id="{CB946349-7078-4481-BA60-3E960F241F20}"/>
              </a:ext>
            </a:extLst>
          </p:cNvPr>
          <p:cNvPicPr>
            <a:picLocks noChangeAspect="1" noChangeArrowheads="1"/>
          </p:cNvPicPr>
          <p:nvPr/>
        </p:nvPicPr>
        <p:blipFill>
          <a:blip r:embed="rId8">
            <a:extLst>
              <a:ext uri="{BEBA8EAE-BF5A-486C-A8C5-ECC9F3942E4B}">
                <a14:imgProps xmlns:a14="http://schemas.microsoft.com/office/drawing/2010/main">
                  <a14:imgLayer r:embed="rId9">
                    <a14:imgEffect>
                      <a14:colorTemperature colorTemp="11200"/>
                    </a14:imgEffect>
                  </a14:imgLayer>
                </a14:imgProps>
              </a:ext>
              <a:ext uri="{28A0092B-C50C-407E-A947-70E740481C1C}">
                <a14:useLocalDpi xmlns:a14="http://schemas.microsoft.com/office/drawing/2010/main" val="0"/>
              </a:ext>
            </a:extLst>
          </a:blip>
          <a:srcRect/>
          <a:stretch>
            <a:fillRect/>
          </a:stretch>
        </p:blipFill>
        <p:spPr bwMode="auto">
          <a:xfrm>
            <a:off x="9807476" y="4186889"/>
            <a:ext cx="2027909" cy="21052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78179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6C60DA6C-DE09-43BC-8190-13AAAE817AAC}"/>
              </a:ext>
            </a:extLst>
          </p:cNvPr>
          <p:cNvSpPr/>
          <p:nvPr/>
        </p:nvSpPr>
        <p:spPr>
          <a:xfrm>
            <a:off x="1768425" y="330602"/>
            <a:ext cx="9096401" cy="523220"/>
          </a:xfrm>
          <a:prstGeom prst="rect">
            <a:avLst/>
          </a:prstGeom>
        </p:spPr>
        <p:txBody>
          <a:bodyPr wrap="none">
            <a:spAutoFit/>
          </a:bodyPr>
          <a:lstStyle/>
          <a:p>
            <a:r>
              <a:rPr lang="ru-RU" sz="2800" b="1" cap="all" dirty="0">
                <a:ln>
                  <a:solidFill>
                    <a:srgbClr val="800000"/>
                  </a:solidFill>
                </a:ln>
                <a:solidFill>
                  <a:srgbClr val="800000"/>
                </a:solidFill>
                <a:latin typeface="Times New Roman" panose="02020603050405020304" pitchFamily="18" charset="0"/>
                <a:ea typeface="Times New Roman" panose="02020603050405020304" pitchFamily="18" charset="0"/>
              </a:rPr>
              <a:t>подготовка к сочинению о Тарасе Бульбе</a:t>
            </a:r>
            <a:endParaRPr lang="ru-RU" sz="2800" dirty="0">
              <a:ln>
                <a:solidFill>
                  <a:srgbClr val="800000"/>
                </a:solidFill>
              </a:ln>
              <a:solidFill>
                <a:srgbClr val="800000"/>
              </a:solidFill>
            </a:endParaRPr>
          </a:p>
        </p:txBody>
      </p:sp>
      <p:sp>
        <p:nvSpPr>
          <p:cNvPr id="4" name="Прямоугольник 3">
            <a:extLst>
              <a:ext uri="{FF2B5EF4-FFF2-40B4-BE49-F238E27FC236}">
                <a16:creationId xmlns:a16="http://schemas.microsoft.com/office/drawing/2014/main" id="{C07CCEAC-5AF8-4BB8-B756-869A2D6EDFBB}"/>
              </a:ext>
            </a:extLst>
          </p:cNvPr>
          <p:cNvSpPr/>
          <p:nvPr/>
        </p:nvSpPr>
        <p:spPr>
          <a:xfrm>
            <a:off x="437742" y="1660957"/>
            <a:ext cx="5437632" cy="4524315"/>
          </a:xfrm>
          <a:prstGeom prst="rect">
            <a:avLst/>
          </a:prstGeom>
        </p:spPr>
        <p:txBody>
          <a:bodyPr wrap="square">
            <a:spAutoFit/>
          </a:bodyPr>
          <a:lstStyle/>
          <a:p>
            <a:pPr marL="285750" indent="-285750">
              <a:spcAft>
                <a:spcPts val="0"/>
              </a:spcAft>
              <a:buFont typeface="Wingdings" panose="05000000000000000000" pitchFamily="2" charset="2"/>
              <a:buChar char="v"/>
            </a:pPr>
            <a:r>
              <a:rPr lang="ru-RU" sz="2400" i="1" dirty="0">
                <a:ln>
                  <a:solidFill>
                    <a:srgbClr val="253635"/>
                  </a:solidFill>
                </a:ln>
                <a:solidFill>
                  <a:srgbClr val="253635"/>
                </a:solidFill>
                <a:latin typeface="Times New Roman" panose="02020603050405020304" pitchFamily="18" charset="0"/>
                <a:ea typeface="Times New Roman" panose="02020603050405020304" pitchFamily="18" charset="0"/>
              </a:rPr>
              <a:t>ЛИТЕРАТУРНЫЙ ГЕРОЙ (персонаж, характер, действующее лицо) – образ человека в литературе.</a:t>
            </a:r>
          </a:p>
          <a:p>
            <a:pPr marL="285750" indent="-285750">
              <a:spcAft>
                <a:spcPts val="0"/>
              </a:spcAft>
              <a:buFont typeface="Wingdings" panose="05000000000000000000" pitchFamily="2" charset="2"/>
              <a:buChar char="v"/>
            </a:pPr>
            <a:r>
              <a:rPr lang="ru-RU" sz="2400" i="1" dirty="0">
                <a:ln>
                  <a:solidFill>
                    <a:srgbClr val="253635"/>
                  </a:solidFill>
                </a:ln>
                <a:solidFill>
                  <a:srgbClr val="253635"/>
                </a:solidFill>
                <a:latin typeface="Times New Roman" panose="02020603050405020304" pitchFamily="18" charset="0"/>
                <a:ea typeface="Times New Roman" panose="02020603050405020304" pitchFamily="18" charset="0"/>
              </a:rPr>
              <a:t>ПЕРСОНАЖ – изображённое в художественной литературе лицо.</a:t>
            </a:r>
          </a:p>
          <a:p>
            <a:pPr marL="285750" indent="-285750">
              <a:spcAft>
                <a:spcPts val="0"/>
              </a:spcAft>
              <a:buFont typeface="Wingdings" panose="05000000000000000000" pitchFamily="2" charset="2"/>
              <a:buChar char="v"/>
            </a:pPr>
            <a:r>
              <a:rPr lang="ru-RU" sz="2400" i="1" dirty="0">
                <a:ln>
                  <a:solidFill>
                    <a:srgbClr val="253635"/>
                  </a:solidFill>
                </a:ln>
                <a:solidFill>
                  <a:srgbClr val="253635"/>
                </a:solidFill>
                <a:latin typeface="Times New Roman" panose="02020603050405020304" pitchFamily="18" charset="0"/>
                <a:ea typeface="Times New Roman" panose="02020603050405020304" pitchFamily="18" charset="0"/>
              </a:rPr>
              <a:t>ХАРАКТЕР -  совокупность черт образа персонажа.</a:t>
            </a:r>
          </a:p>
          <a:p>
            <a:pPr marL="285750" indent="-285750">
              <a:spcAft>
                <a:spcPts val="0"/>
              </a:spcAft>
              <a:buFont typeface="Wingdings" panose="05000000000000000000" pitchFamily="2" charset="2"/>
              <a:buChar char="v"/>
            </a:pPr>
            <a:r>
              <a:rPr lang="ru-RU" sz="2400" i="1" dirty="0">
                <a:ln>
                  <a:solidFill>
                    <a:srgbClr val="253635"/>
                  </a:solidFill>
                </a:ln>
                <a:solidFill>
                  <a:srgbClr val="253635"/>
                </a:solidFill>
                <a:latin typeface="Times New Roman" panose="02020603050405020304" pitchFamily="18" charset="0"/>
                <a:ea typeface="Times New Roman" panose="02020603050405020304" pitchFamily="18" charset="0"/>
              </a:rPr>
              <a:t>ТИП – художественный </a:t>
            </a:r>
            <a:r>
              <a:rPr lang="ru-RU" sz="2400" i="1" dirty="0" err="1">
                <a:ln>
                  <a:solidFill>
                    <a:srgbClr val="253635"/>
                  </a:solidFill>
                </a:ln>
                <a:solidFill>
                  <a:srgbClr val="253635"/>
                </a:solidFill>
                <a:latin typeface="Times New Roman" panose="02020603050405020304" pitchFamily="18" charset="0"/>
                <a:ea typeface="Times New Roman" panose="02020603050405020304" pitchFamily="18" charset="0"/>
              </a:rPr>
              <a:t>браз</a:t>
            </a:r>
            <a:r>
              <a:rPr lang="ru-RU" sz="2400" i="1" dirty="0">
                <a:ln>
                  <a:solidFill>
                    <a:srgbClr val="253635"/>
                  </a:solidFill>
                </a:ln>
                <a:solidFill>
                  <a:srgbClr val="253635"/>
                </a:solidFill>
                <a:latin typeface="Times New Roman" panose="02020603050405020304" pitchFamily="18" charset="0"/>
                <a:ea typeface="Times New Roman" panose="02020603050405020304" pitchFamily="18" charset="0"/>
              </a:rPr>
              <a:t> большого жизненного обобщения, в котором нашли выражение характерные, типические черты поколения или социальной группы. </a:t>
            </a:r>
          </a:p>
        </p:txBody>
      </p:sp>
      <p:sp>
        <p:nvSpPr>
          <p:cNvPr id="5" name="Прямоугольник 4">
            <a:extLst>
              <a:ext uri="{FF2B5EF4-FFF2-40B4-BE49-F238E27FC236}">
                <a16:creationId xmlns:a16="http://schemas.microsoft.com/office/drawing/2014/main" id="{4188ADF7-F019-4994-8829-ED978A2345FE}"/>
              </a:ext>
            </a:extLst>
          </p:cNvPr>
          <p:cNvSpPr/>
          <p:nvPr/>
        </p:nvSpPr>
        <p:spPr>
          <a:xfrm>
            <a:off x="6461778" y="1317873"/>
            <a:ext cx="5437632" cy="3046988"/>
          </a:xfrm>
          <a:prstGeom prst="rect">
            <a:avLst/>
          </a:prstGeom>
        </p:spPr>
        <p:txBody>
          <a:bodyPr wrap="square">
            <a:spAutoFit/>
          </a:bodyPr>
          <a:lstStyle/>
          <a:p>
            <a:pPr marL="285750" lvl="0" indent="-285750">
              <a:buFont typeface="Wingdings" panose="05000000000000000000" pitchFamily="2" charset="2"/>
              <a:buChar char="v"/>
            </a:pPr>
            <a:r>
              <a:rPr lang="ru-RU" sz="2400" i="1" dirty="0">
                <a:ln>
                  <a:solidFill>
                    <a:srgbClr val="253635"/>
                  </a:solidFill>
                </a:ln>
                <a:solidFill>
                  <a:srgbClr val="253635"/>
                </a:solidFill>
                <a:latin typeface="Times New Roman" panose="02020603050405020304" pitchFamily="18" charset="0"/>
                <a:ea typeface="Times New Roman" panose="02020603050405020304" pitchFamily="18" charset="0"/>
              </a:rPr>
              <a:t>ОБРАЗ – способ выражения действительности, результат художественного обобщения: </a:t>
            </a:r>
          </a:p>
          <a:p>
            <a:pPr lvl="0" indent="450215"/>
            <a:r>
              <a:rPr lang="ru-RU" sz="2400" i="1" dirty="0">
                <a:ln>
                  <a:solidFill>
                    <a:srgbClr val="253635"/>
                  </a:solidFill>
                </a:ln>
                <a:solidFill>
                  <a:srgbClr val="253635"/>
                </a:solidFill>
                <a:latin typeface="Times New Roman" panose="02020603050405020304" pitchFamily="18" charset="0"/>
                <a:ea typeface="Times New Roman" panose="02020603050405020304" pitchFamily="18" charset="0"/>
              </a:rPr>
              <a:t>образ природы,</a:t>
            </a:r>
          </a:p>
          <a:p>
            <a:pPr lvl="0" indent="450215"/>
            <a:r>
              <a:rPr lang="ru-RU" sz="2400" i="1" dirty="0">
                <a:ln>
                  <a:solidFill>
                    <a:srgbClr val="253635"/>
                  </a:solidFill>
                </a:ln>
                <a:solidFill>
                  <a:srgbClr val="253635"/>
                </a:solidFill>
                <a:latin typeface="Times New Roman" panose="02020603050405020304" pitchFamily="18" charset="0"/>
                <a:ea typeface="Times New Roman" panose="02020603050405020304" pitchFamily="18" charset="0"/>
              </a:rPr>
              <a:t>образ родины,</a:t>
            </a:r>
          </a:p>
          <a:p>
            <a:pPr lvl="0" indent="450215"/>
            <a:r>
              <a:rPr lang="ru-RU" sz="2400" i="1" dirty="0">
                <a:ln>
                  <a:solidFill>
                    <a:srgbClr val="253635"/>
                  </a:solidFill>
                </a:ln>
                <a:solidFill>
                  <a:srgbClr val="253635"/>
                </a:solidFill>
                <a:latin typeface="Times New Roman" panose="02020603050405020304" pitchFamily="18" charset="0"/>
                <a:ea typeface="Times New Roman" panose="02020603050405020304" pitchFamily="18" charset="0"/>
              </a:rPr>
              <a:t>образ города,</a:t>
            </a:r>
          </a:p>
          <a:p>
            <a:pPr lvl="0" indent="450215"/>
            <a:r>
              <a:rPr lang="ru-RU" sz="2400" i="1" dirty="0">
                <a:ln>
                  <a:solidFill>
                    <a:srgbClr val="253635"/>
                  </a:solidFill>
                </a:ln>
                <a:solidFill>
                  <a:srgbClr val="253635"/>
                </a:solidFill>
                <a:latin typeface="Times New Roman" panose="02020603050405020304" pitchFamily="18" charset="0"/>
                <a:ea typeface="Times New Roman" panose="02020603050405020304" pitchFamily="18" charset="0"/>
              </a:rPr>
              <a:t>образ литературного героя,</a:t>
            </a:r>
          </a:p>
          <a:p>
            <a:pPr lvl="0" indent="450215"/>
            <a:r>
              <a:rPr lang="ru-RU" sz="2400" i="1" dirty="0">
                <a:ln>
                  <a:solidFill>
                    <a:srgbClr val="253635"/>
                  </a:solidFill>
                </a:ln>
                <a:solidFill>
                  <a:srgbClr val="253635"/>
                </a:solidFill>
                <a:latin typeface="Times New Roman" panose="02020603050405020304" pitchFamily="18" charset="0"/>
                <a:ea typeface="Times New Roman" panose="02020603050405020304" pitchFamily="18" charset="0"/>
              </a:rPr>
              <a:t>образ автора. </a:t>
            </a:r>
            <a:endParaRPr lang="ru-RU" sz="2400" dirty="0">
              <a:ln>
                <a:solidFill>
                  <a:srgbClr val="253635"/>
                </a:solidFill>
              </a:ln>
              <a:solidFill>
                <a:srgbClr val="253635"/>
              </a:solidFill>
              <a:latin typeface="Times New Roman" panose="02020603050405020304" pitchFamily="18" charset="0"/>
              <a:ea typeface="Times New Roman" panose="02020603050405020304" pitchFamily="18" charset="0"/>
            </a:endParaRPr>
          </a:p>
        </p:txBody>
      </p:sp>
      <p:pic>
        <p:nvPicPr>
          <p:cNvPr id="8" name="Picture 12" descr="https://www.passionforum.ru/upload/426/u42627/7/3/04bbc6b6.png">
            <a:extLst>
              <a:ext uri="{FF2B5EF4-FFF2-40B4-BE49-F238E27FC236}">
                <a16:creationId xmlns:a16="http://schemas.microsoft.com/office/drawing/2014/main" id="{9317F7B5-2D6B-478E-A41F-3918A47BECA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88519" y="4828912"/>
            <a:ext cx="4984151" cy="1981200"/>
          </a:xfrm>
          <a:prstGeom prst="rect">
            <a:avLst/>
          </a:prstGeom>
          <a:noFill/>
          <a:extLst>
            <a:ext uri="{909E8E84-426E-40DD-AFC4-6F175D3DCCD1}">
              <a14:hiddenFill xmlns:a14="http://schemas.microsoft.com/office/drawing/2010/main">
                <a:solidFill>
                  <a:srgbClr val="FFFFFF"/>
                </a:solidFill>
              </a14:hiddenFill>
            </a:ext>
          </a:extLst>
        </p:spPr>
      </p:pic>
      <p:sp>
        <p:nvSpPr>
          <p:cNvPr id="6" name="Прямоугольник 5">
            <a:extLst>
              <a:ext uri="{FF2B5EF4-FFF2-40B4-BE49-F238E27FC236}">
                <a16:creationId xmlns:a16="http://schemas.microsoft.com/office/drawing/2014/main" id="{4F114506-186C-469D-931E-7DAC0EEA264C}"/>
              </a:ext>
            </a:extLst>
          </p:cNvPr>
          <p:cNvSpPr/>
          <p:nvPr/>
        </p:nvSpPr>
        <p:spPr>
          <a:xfrm>
            <a:off x="2097142" y="1072723"/>
            <a:ext cx="1268296" cy="400110"/>
          </a:xfrm>
          <a:prstGeom prst="rect">
            <a:avLst/>
          </a:prstGeom>
        </p:spPr>
        <p:txBody>
          <a:bodyPr wrap="none">
            <a:spAutoFit/>
          </a:bodyPr>
          <a:lstStyle/>
          <a:p>
            <a:r>
              <a:rPr lang="ru-RU" sz="2000" b="1" cap="all" dirty="0">
                <a:ln>
                  <a:solidFill>
                    <a:srgbClr val="800000"/>
                  </a:solidFill>
                </a:ln>
                <a:solidFill>
                  <a:srgbClr val="800000"/>
                </a:solidFill>
                <a:latin typeface="Times New Roman" panose="02020603050405020304" pitchFamily="18" charset="0"/>
                <a:ea typeface="Times New Roman" panose="02020603050405020304" pitchFamily="18" charset="0"/>
              </a:rPr>
              <a:t>ТЕОРИЯ</a:t>
            </a:r>
            <a:endParaRPr lang="ru-RU" sz="2000" dirty="0">
              <a:ln>
                <a:solidFill>
                  <a:srgbClr val="800000"/>
                </a:solidFill>
              </a:ln>
              <a:solidFill>
                <a:srgbClr val="800000"/>
              </a:solidFill>
            </a:endParaRPr>
          </a:p>
        </p:txBody>
      </p:sp>
    </p:spTree>
    <p:extLst>
      <p:ext uri="{BB962C8B-B14F-4D97-AF65-F5344CB8AC3E}">
        <p14:creationId xmlns:p14="http://schemas.microsoft.com/office/powerpoint/2010/main" val="1055709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a:extLst>
              <a:ext uri="{FF2B5EF4-FFF2-40B4-BE49-F238E27FC236}">
                <a16:creationId xmlns:a16="http://schemas.microsoft.com/office/drawing/2014/main" id="{0A6201B6-3601-4005-9D68-3813CD2904EA}"/>
              </a:ext>
            </a:extLst>
          </p:cNvPr>
          <p:cNvGrpSpPr/>
          <p:nvPr/>
        </p:nvGrpSpPr>
        <p:grpSpPr>
          <a:xfrm>
            <a:off x="330627" y="178936"/>
            <a:ext cx="5678585" cy="6500127"/>
            <a:chOff x="3880315" y="256058"/>
            <a:chExt cx="5678585" cy="6500127"/>
          </a:xfrm>
        </p:grpSpPr>
        <p:pic>
          <p:nvPicPr>
            <p:cNvPr id="3" name="Picture 2" descr="https://u.9111s.ru/uploads/202011/05/4679394af20022a36352a223732f9713.jpg">
              <a:extLst>
                <a:ext uri="{FF2B5EF4-FFF2-40B4-BE49-F238E27FC236}">
                  <a16:creationId xmlns:a16="http://schemas.microsoft.com/office/drawing/2014/main" id="{7E7CF4F9-BAFA-4F45-B244-CB2BE1536588}"/>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a:stretch>
              <a:fillRect/>
            </a:stretch>
          </p:blipFill>
          <p:spPr bwMode="auto">
            <a:xfrm>
              <a:off x="3880315" y="256058"/>
              <a:ext cx="5678585" cy="6500127"/>
            </a:xfrm>
            <a:prstGeom prst="rect">
              <a:avLst/>
            </a:prstGeom>
            <a:noFill/>
            <a:effectLst>
              <a:softEdge rad="635000"/>
            </a:effectLst>
            <a:extLst>
              <a:ext uri="{909E8E84-426E-40DD-AFC4-6F175D3DCCD1}">
                <a14:hiddenFill xmlns:a14="http://schemas.microsoft.com/office/drawing/2010/main">
                  <a:solidFill>
                    <a:srgbClr val="FFFFFF"/>
                  </a:solidFill>
                </a14:hiddenFill>
              </a:ext>
            </a:extLst>
          </p:spPr>
        </p:pic>
        <p:pic>
          <p:nvPicPr>
            <p:cNvPr id="4" name="Picture 4" descr="https://upload.wikimedia.org/wikipedia/commons/thumb/0/02/Vraagteken.svg/128px-Vraagteken.svg.png">
              <a:extLst>
                <a:ext uri="{FF2B5EF4-FFF2-40B4-BE49-F238E27FC236}">
                  <a16:creationId xmlns:a16="http://schemas.microsoft.com/office/drawing/2014/main" id="{FA644C2A-12E1-4571-8D86-D79E953C7F73}"/>
                </a:ext>
              </a:extLst>
            </p:cNvPr>
            <p:cNvPicPr>
              <a:picLocks noChangeAspect="1" noChangeArrowheads="1"/>
            </p:cNvPicPr>
            <p:nvPr/>
          </p:nvPicPr>
          <p:blipFill>
            <a:blip r:embed="rId4">
              <a:duotone>
                <a:schemeClr val="accent5">
                  <a:shade val="45000"/>
                  <a:satMod val="135000"/>
                </a:schemeClr>
                <a:prstClr val="white"/>
              </a:duotone>
              <a:extLst>
                <a:ext uri="{BEBA8EAE-BF5A-486C-A8C5-ECC9F3942E4B}">
                  <a14:imgProps xmlns:a14="http://schemas.microsoft.com/office/drawing/2010/main">
                    <a14:imgLayer r:embed="rId5">
                      <a14:imgEffect>
                        <a14:saturation sat="66000"/>
                      </a14:imgEffect>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5639367" y="2600081"/>
              <a:ext cx="2151101" cy="3084695"/>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Прямоугольник 4">
            <a:extLst>
              <a:ext uri="{FF2B5EF4-FFF2-40B4-BE49-F238E27FC236}">
                <a16:creationId xmlns:a16="http://schemas.microsoft.com/office/drawing/2014/main" id="{93AE521C-1DC3-4785-B2B3-6C5DCCF3F7D8}"/>
              </a:ext>
            </a:extLst>
          </p:cNvPr>
          <p:cNvSpPr/>
          <p:nvPr/>
        </p:nvSpPr>
        <p:spPr>
          <a:xfrm>
            <a:off x="6214872" y="1120675"/>
            <a:ext cx="5699509" cy="2492990"/>
          </a:xfrm>
          <a:prstGeom prst="rect">
            <a:avLst/>
          </a:prstGeom>
        </p:spPr>
        <p:txBody>
          <a:bodyPr wrap="none">
            <a:spAutoFit/>
          </a:bodyPr>
          <a:lstStyle/>
          <a:p>
            <a:pPr algn="ctr"/>
            <a:r>
              <a:rPr lang="ru-RU" sz="4800" b="1" dirty="0">
                <a:ln>
                  <a:solidFill>
                    <a:srgbClr val="660033"/>
                  </a:solidFill>
                </a:ln>
                <a:solidFill>
                  <a:srgbClr val="660033"/>
                </a:solidFill>
                <a:latin typeface="Times New Roman" panose="02020603050405020304" pitchFamily="18" charset="0"/>
                <a:cs typeface="Times New Roman" panose="02020603050405020304" pitchFamily="18" charset="0"/>
              </a:rPr>
              <a:t>ТЕСТ </a:t>
            </a:r>
          </a:p>
          <a:p>
            <a:pPr algn="ctr"/>
            <a:r>
              <a:rPr lang="ru-RU" sz="3600" b="1" dirty="0">
                <a:ln>
                  <a:solidFill>
                    <a:srgbClr val="660033"/>
                  </a:solidFill>
                </a:ln>
                <a:solidFill>
                  <a:srgbClr val="660033"/>
                </a:solidFill>
                <a:latin typeface="Times New Roman" panose="02020603050405020304" pitchFamily="18" charset="0"/>
                <a:cs typeface="Times New Roman" panose="02020603050405020304" pitchFamily="18" charset="0"/>
              </a:rPr>
              <a:t>по </a:t>
            </a:r>
          </a:p>
          <a:p>
            <a:pPr algn="ctr"/>
            <a:r>
              <a:rPr lang="ru-RU" sz="3600" b="1" dirty="0">
                <a:ln>
                  <a:solidFill>
                    <a:srgbClr val="660033"/>
                  </a:solidFill>
                </a:ln>
                <a:solidFill>
                  <a:srgbClr val="660033"/>
                </a:solidFill>
                <a:latin typeface="Times New Roman" panose="02020603050405020304" pitchFamily="18" charset="0"/>
                <a:cs typeface="Times New Roman" panose="02020603050405020304" pitchFamily="18" charset="0"/>
              </a:rPr>
              <a:t>ПОВЕСТИ Н. В. ГОГОЛЯ</a:t>
            </a:r>
          </a:p>
          <a:p>
            <a:pPr algn="ctr"/>
            <a:r>
              <a:rPr lang="ru-RU" sz="3600" b="1" dirty="0">
                <a:ln>
                  <a:solidFill>
                    <a:srgbClr val="660033"/>
                  </a:solidFill>
                </a:ln>
                <a:solidFill>
                  <a:srgbClr val="660033"/>
                </a:solidFill>
                <a:latin typeface="Times New Roman" panose="02020603050405020304" pitchFamily="18" charset="0"/>
                <a:cs typeface="Times New Roman" panose="02020603050405020304" pitchFamily="18" charset="0"/>
              </a:rPr>
              <a:t>«ТАРАС БУЛЬБА» </a:t>
            </a:r>
            <a:endParaRPr lang="ru-RU" sz="2400" dirty="0"/>
          </a:p>
        </p:txBody>
      </p:sp>
      <p:pic>
        <p:nvPicPr>
          <p:cNvPr id="6" name="Picture 12" descr="https://www.passionforum.ru/upload/426/u42627/7/3/04bbc6b6.png">
            <a:extLst>
              <a:ext uri="{FF2B5EF4-FFF2-40B4-BE49-F238E27FC236}">
                <a16:creationId xmlns:a16="http://schemas.microsoft.com/office/drawing/2014/main" id="{C41C2390-EA4E-418E-859F-71910DD6B08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53678" y="4617054"/>
            <a:ext cx="4984151" cy="1981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34915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2" descr="https://static.tildacdn.com/tild3932-3830-4439-a464-653638653532/-/resize/504x/1556.png">
            <a:extLst>
              <a:ext uri="{FF2B5EF4-FFF2-40B4-BE49-F238E27FC236}">
                <a16:creationId xmlns:a16="http://schemas.microsoft.com/office/drawing/2014/main" id="{E1DF8BF1-0A5B-41FA-8368-4132770D3E7B}"/>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saturation sat="33000"/>
                    </a14:imgEffect>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rot="5400000">
            <a:off x="4581623" y="2190722"/>
            <a:ext cx="3213173" cy="308008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https://u.9111s.ru/uploads/202011/05/4679394af20022a36352a223732f9713.jpg">
            <a:extLst>
              <a:ext uri="{FF2B5EF4-FFF2-40B4-BE49-F238E27FC236}">
                <a16:creationId xmlns:a16="http://schemas.microsoft.com/office/drawing/2014/main" id="{E1461504-74BF-4814-9F97-A4B430623B5C}"/>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saturation sat="66000"/>
                    </a14:imgEffect>
                  </a14:imgLayer>
                </a14:imgProps>
              </a:ext>
              <a:ext uri="{28A0092B-C50C-407E-A947-70E740481C1C}">
                <a14:useLocalDpi xmlns:a14="http://schemas.microsoft.com/office/drawing/2010/main" val="0"/>
              </a:ext>
            </a:extLst>
          </a:blip>
          <a:srcRect/>
          <a:stretch>
            <a:fillRect/>
          </a:stretch>
        </p:blipFill>
        <p:spPr bwMode="auto">
          <a:xfrm>
            <a:off x="4027339" y="955506"/>
            <a:ext cx="4321743" cy="4946987"/>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pic>
        <p:nvPicPr>
          <p:cNvPr id="4098" name="Picture 2" descr="https://sun9-85.userapi.com/impf/c638328/v638328274/196e8/lc3EDC_KbtE.jpg?size=438x604&amp;quality=96&amp;sign=f9ae049c7f5438449fd7ea3ffb8fd5a0&amp;c_uniq_tag=ODs7A6mHyWM_A4roNMTRzyLY7V5YcQHfREDhuTQ8pgg&amp;type=album">
            <a:extLst>
              <a:ext uri="{FF2B5EF4-FFF2-40B4-BE49-F238E27FC236}">
                <a16:creationId xmlns:a16="http://schemas.microsoft.com/office/drawing/2014/main" id="{4BAF6406-E9D1-4C65-8140-16A90512371F}"/>
              </a:ext>
            </a:extLst>
          </p:cNvPr>
          <p:cNvPicPr>
            <a:picLocks noChangeAspect="1" noChangeArrowheads="1"/>
          </p:cNvPicPr>
          <p:nvPr/>
        </p:nvPicPr>
        <p:blipFill>
          <a:blip r:embed="rId6">
            <a:extLst>
              <a:ext uri="{BEBA8EAE-BF5A-486C-A8C5-ECC9F3942E4B}">
                <a14:imgProps xmlns:a14="http://schemas.microsoft.com/office/drawing/2010/main">
                  <a14:imgLayer r:embed="rId7">
                    <a14:imgEffect>
                      <a14:saturation sat="66000"/>
                    </a14:imgEffect>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5385978" y="2725990"/>
            <a:ext cx="1642963" cy="226563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3" name="Прямоугольник 2">
            <a:extLst>
              <a:ext uri="{FF2B5EF4-FFF2-40B4-BE49-F238E27FC236}">
                <a16:creationId xmlns:a16="http://schemas.microsoft.com/office/drawing/2014/main" id="{B2110607-D58F-4303-A53C-0D746B8A5F13}"/>
              </a:ext>
            </a:extLst>
          </p:cNvPr>
          <p:cNvSpPr/>
          <p:nvPr/>
        </p:nvSpPr>
        <p:spPr>
          <a:xfrm>
            <a:off x="2858429" y="492712"/>
            <a:ext cx="6698309" cy="369332"/>
          </a:xfrm>
          <a:prstGeom prst="rect">
            <a:avLst/>
          </a:prstGeom>
        </p:spPr>
        <p:txBody>
          <a:bodyPr wrap="none">
            <a:spAutoFit/>
          </a:bodyPr>
          <a:lstStyle/>
          <a:p>
            <a:r>
              <a:rPr lang="ru-RU" b="1" cap="all" dirty="0">
                <a:ln>
                  <a:solidFill>
                    <a:srgbClr val="800000"/>
                  </a:solidFill>
                </a:ln>
                <a:solidFill>
                  <a:srgbClr val="800000"/>
                </a:solidFill>
                <a:latin typeface="Times New Roman" panose="02020603050405020304" pitchFamily="18" charset="0"/>
                <a:ea typeface="Times New Roman" panose="02020603050405020304" pitchFamily="18" charset="0"/>
              </a:rPr>
              <a:t>СРЕДСТВА СОЗДАНИЯ ОБРАЗА ЛИТЕРАТУРНОГО ГЕРОЯ</a:t>
            </a:r>
            <a:endParaRPr lang="ru-RU" dirty="0">
              <a:ln>
                <a:solidFill>
                  <a:srgbClr val="800000"/>
                </a:solidFill>
              </a:ln>
              <a:solidFill>
                <a:srgbClr val="800000"/>
              </a:solidFill>
            </a:endParaRPr>
          </a:p>
        </p:txBody>
      </p:sp>
      <p:grpSp>
        <p:nvGrpSpPr>
          <p:cNvPr id="7" name="Группа 6">
            <a:extLst>
              <a:ext uri="{FF2B5EF4-FFF2-40B4-BE49-F238E27FC236}">
                <a16:creationId xmlns:a16="http://schemas.microsoft.com/office/drawing/2014/main" id="{F7249801-A982-457C-B0DC-72ABD8A698A3}"/>
              </a:ext>
            </a:extLst>
          </p:cNvPr>
          <p:cNvGrpSpPr/>
          <p:nvPr/>
        </p:nvGrpSpPr>
        <p:grpSpPr>
          <a:xfrm>
            <a:off x="581673" y="3111344"/>
            <a:ext cx="2465059" cy="814779"/>
            <a:chOff x="489898" y="2488500"/>
            <a:chExt cx="2465059" cy="814779"/>
          </a:xfrm>
        </p:grpSpPr>
        <p:sp>
          <p:nvSpPr>
            <p:cNvPr id="8" name="Облачко с текстом: прямоугольное со скругленными углами 7">
              <a:extLst>
                <a:ext uri="{FF2B5EF4-FFF2-40B4-BE49-F238E27FC236}">
                  <a16:creationId xmlns:a16="http://schemas.microsoft.com/office/drawing/2014/main" id="{32CA7B2C-65DD-4234-A2AF-E0698DFCC9D2}"/>
                </a:ext>
              </a:extLst>
            </p:cNvPr>
            <p:cNvSpPr/>
            <p:nvPr/>
          </p:nvSpPr>
          <p:spPr>
            <a:xfrm>
              <a:off x="489898" y="2488500"/>
              <a:ext cx="2465059" cy="814779"/>
            </a:xfrm>
            <a:prstGeom prst="wedgeRoundRectCallout">
              <a:avLst>
                <a:gd name="adj1" fmla="val 106337"/>
                <a:gd name="adj2" fmla="val 22226"/>
                <a:gd name="adj3" fmla="val 16667"/>
              </a:avLst>
            </a:prstGeom>
            <a:solidFill>
              <a:srgbClr val="F7F1E8"/>
            </a:solidFill>
            <a:ln w="28575">
              <a:solidFill>
                <a:srgbClr val="B4A08B"/>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9" name="Прямоугольник 8">
              <a:extLst>
                <a:ext uri="{FF2B5EF4-FFF2-40B4-BE49-F238E27FC236}">
                  <a16:creationId xmlns:a16="http://schemas.microsoft.com/office/drawing/2014/main" id="{821BE2D4-29ED-4FC6-8886-DACE7B0734B8}"/>
                </a:ext>
              </a:extLst>
            </p:cNvPr>
            <p:cNvSpPr/>
            <p:nvPr/>
          </p:nvSpPr>
          <p:spPr>
            <a:xfrm>
              <a:off x="819613" y="2609324"/>
              <a:ext cx="1822037" cy="468077"/>
            </a:xfrm>
            <a:prstGeom prst="rect">
              <a:avLst/>
            </a:prstGeom>
          </p:spPr>
          <p:txBody>
            <a:bodyPr wrap="none">
              <a:spAutoFit/>
            </a:bodyPr>
            <a:lstStyle/>
            <a:p>
              <a:pPr lvl="0" algn="just" fontAlgn="base">
                <a:lnSpc>
                  <a:spcPct val="107000"/>
                </a:lnSpc>
                <a:spcAft>
                  <a:spcPts val="0"/>
                </a:spcAft>
                <a:buSzPts val="1000"/>
                <a:tabLst>
                  <a:tab pos="457200" algn="l"/>
                </a:tabLst>
              </a:pPr>
              <a:r>
                <a:rPr lang="ru-RU" sz="2400" b="1" dirty="0">
                  <a:ln>
                    <a:solidFill>
                      <a:srgbClr val="002060"/>
                    </a:solidFill>
                  </a:ln>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ХАРАКТЕР</a:t>
              </a:r>
              <a:endParaRPr lang="ru-RU" dirty="0">
                <a:ln>
                  <a:solidFill>
                    <a:srgbClr val="002060"/>
                  </a:solidFill>
                </a:ln>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p:txBody>
        </p:sp>
      </p:grpSp>
      <p:grpSp>
        <p:nvGrpSpPr>
          <p:cNvPr id="10" name="Группа 9">
            <a:extLst>
              <a:ext uri="{FF2B5EF4-FFF2-40B4-BE49-F238E27FC236}">
                <a16:creationId xmlns:a16="http://schemas.microsoft.com/office/drawing/2014/main" id="{0B7E33EB-6B9A-43D1-B316-BF7AC5B43E30}"/>
              </a:ext>
            </a:extLst>
          </p:cNvPr>
          <p:cNvGrpSpPr/>
          <p:nvPr/>
        </p:nvGrpSpPr>
        <p:grpSpPr>
          <a:xfrm>
            <a:off x="771952" y="1422380"/>
            <a:ext cx="2465059" cy="814779"/>
            <a:chOff x="489898" y="2488500"/>
            <a:chExt cx="2465059" cy="814779"/>
          </a:xfrm>
        </p:grpSpPr>
        <p:sp>
          <p:nvSpPr>
            <p:cNvPr id="11" name="Облачко с текстом: прямоугольное со скругленными углами 10">
              <a:extLst>
                <a:ext uri="{FF2B5EF4-FFF2-40B4-BE49-F238E27FC236}">
                  <a16:creationId xmlns:a16="http://schemas.microsoft.com/office/drawing/2014/main" id="{630F096D-911C-461C-BD66-9749E184A645}"/>
                </a:ext>
              </a:extLst>
            </p:cNvPr>
            <p:cNvSpPr/>
            <p:nvPr/>
          </p:nvSpPr>
          <p:spPr>
            <a:xfrm>
              <a:off x="489898" y="2488500"/>
              <a:ext cx="2465059" cy="814779"/>
            </a:xfrm>
            <a:prstGeom prst="wedgeRoundRectCallout">
              <a:avLst>
                <a:gd name="adj1" fmla="val 103213"/>
                <a:gd name="adj2" fmla="val 93106"/>
                <a:gd name="adj3" fmla="val 16667"/>
              </a:avLst>
            </a:prstGeom>
            <a:solidFill>
              <a:srgbClr val="F7F1E8"/>
            </a:solidFill>
            <a:ln w="28575">
              <a:solidFill>
                <a:srgbClr val="B4A08B"/>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2" name="Прямоугольник 11">
              <a:extLst>
                <a:ext uri="{FF2B5EF4-FFF2-40B4-BE49-F238E27FC236}">
                  <a16:creationId xmlns:a16="http://schemas.microsoft.com/office/drawing/2014/main" id="{B05F89F6-B420-4A4C-8318-4EA7693B5BBA}"/>
                </a:ext>
              </a:extLst>
            </p:cNvPr>
            <p:cNvSpPr/>
            <p:nvPr/>
          </p:nvSpPr>
          <p:spPr>
            <a:xfrm>
              <a:off x="588041" y="2609324"/>
              <a:ext cx="2285177" cy="468077"/>
            </a:xfrm>
            <a:prstGeom prst="rect">
              <a:avLst/>
            </a:prstGeom>
          </p:spPr>
          <p:txBody>
            <a:bodyPr wrap="none">
              <a:spAutoFit/>
            </a:bodyPr>
            <a:lstStyle/>
            <a:p>
              <a:pPr lvl="0" algn="just" fontAlgn="base">
                <a:lnSpc>
                  <a:spcPct val="107000"/>
                </a:lnSpc>
                <a:spcAft>
                  <a:spcPts val="0"/>
                </a:spcAft>
                <a:buSzPts val="1000"/>
                <a:tabLst>
                  <a:tab pos="457200" algn="l"/>
                </a:tabLst>
              </a:pPr>
              <a:r>
                <a:rPr lang="ru-RU" sz="2400" b="1" dirty="0">
                  <a:ln>
                    <a:solidFill>
                      <a:srgbClr val="002060"/>
                    </a:solidFill>
                  </a:ln>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ВНЕШНОСТЬ</a:t>
              </a:r>
              <a:endParaRPr lang="ru-RU" dirty="0">
                <a:ln>
                  <a:solidFill>
                    <a:srgbClr val="002060"/>
                  </a:solidFill>
                </a:ln>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p:txBody>
        </p:sp>
      </p:grpSp>
      <p:grpSp>
        <p:nvGrpSpPr>
          <p:cNvPr id="13" name="Группа 12">
            <a:extLst>
              <a:ext uri="{FF2B5EF4-FFF2-40B4-BE49-F238E27FC236}">
                <a16:creationId xmlns:a16="http://schemas.microsoft.com/office/drawing/2014/main" id="{82A124E2-BA78-4EE3-A42C-1E6460CEA0EF}"/>
              </a:ext>
            </a:extLst>
          </p:cNvPr>
          <p:cNvGrpSpPr/>
          <p:nvPr/>
        </p:nvGrpSpPr>
        <p:grpSpPr>
          <a:xfrm>
            <a:off x="681544" y="4701759"/>
            <a:ext cx="2465059" cy="814779"/>
            <a:chOff x="489898" y="2488500"/>
            <a:chExt cx="2465059" cy="814779"/>
          </a:xfrm>
        </p:grpSpPr>
        <p:sp>
          <p:nvSpPr>
            <p:cNvPr id="14" name="Облачко с текстом: прямоугольное со скругленными углами 13">
              <a:extLst>
                <a:ext uri="{FF2B5EF4-FFF2-40B4-BE49-F238E27FC236}">
                  <a16:creationId xmlns:a16="http://schemas.microsoft.com/office/drawing/2014/main" id="{18E6A952-CEE9-4397-B3CE-F49BCD134DC4}"/>
                </a:ext>
              </a:extLst>
            </p:cNvPr>
            <p:cNvSpPr/>
            <p:nvPr/>
          </p:nvSpPr>
          <p:spPr>
            <a:xfrm>
              <a:off x="489898" y="2488500"/>
              <a:ext cx="2465059" cy="814779"/>
            </a:xfrm>
            <a:prstGeom prst="wedgeRoundRectCallout">
              <a:avLst>
                <a:gd name="adj1" fmla="val 108679"/>
                <a:gd name="adj2" fmla="val -40385"/>
                <a:gd name="adj3" fmla="val 16667"/>
              </a:avLst>
            </a:prstGeom>
            <a:solidFill>
              <a:srgbClr val="F7F1E8"/>
            </a:solidFill>
            <a:ln w="28575">
              <a:solidFill>
                <a:srgbClr val="B4A08B"/>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Прямоугольник 14">
              <a:extLst>
                <a:ext uri="{FF2B5EF4-FFF2-40B4-BE49-F238E27FC236}">
                  <a16:creationId xmlns:a16="http://schemas.microsoft.com/office/drawing/2014/main" id="{35508282-BCDF-4F58-8D7C-B97575F4482F}"/>
                </a:ext>
              </a:extLst>
            </p:cNvPr>
            <p:cNvSpPr/>
            <p:nvPr/>
          </p:nvSpPr>
          <p:spPr>
            <a:xfrm>
              <a:off x="948652" y="2609324"/>
              <a:ext cx="1563954" cy="468077"/>
            </a:xfrm>
            <a:prstGeom prst="rect">
              <a:avLst/>
            </a:prstGeom>
          </p:spPr>
          <p:txBody>
            <a:bodyPr wrap="none">
              <a:spAutoFit/>
            </a:bodyPr>
            <a:lstStyle/>
            <a:p>
              <a:pPr lvl="0" algn="just" fontAlgn="base">
                <a:lnSpc>
                  <a:spcPct val="107000"/>
                </a:lnSpc>
                <a:spcAft>
                  <a:spcPts val="0"/>
                </a:spcAft>
                <a:buSzPts val="1000"/>
                <a:tabLst>
                  <a:tab pos="457200" algn="l"/>
                </a:tabLst>
              </a:pPr>
              <a:r>
                <a:rPr lang="ru-RU" sz="2400" b="1" dirty="0">
                  <a:ln>
                    <a:solidFill>
                      <a:srgbClr val="002060"/>
                    </a:solidFill>
                  </a:ln>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ОДЕЖДА</a:t>
              </a:r>
              <a:endParaRPr lang="ru-RU" dirty="0">
                <a:ln>
                  <a:solidFill>
                    <a:srgbClr val="002060"/>
                  </a:solidFill>
                </a:ln>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p:txBody>
        </p:sp>
      </p:grpSp>
      <p:grpSp>
        <p:nvGrpSpPr>
          <p:cNvPr id="16" name="Группа 15">
            <a:extLst>
              <a:ext uri="{FF2B5EF4-FFF2-40B4-BE49-F238E27FC236}">
                <a16:creationId xmlns:a16="http://schemas.microsoft.com/office/drawing/2014/main" id="{A51C4188-6F45-4BB0-B216-837A6D554665}"/>
              </a:ext>
            </a:extLst>
          </p:cNvPr>
          <p:cNvGrpSpPr/>
          <p:nvPr/>
        </p:nvGrpSpPr>
        <p:grpSpPr>
          <a:xfrm>
            <a:off x="4778611" y="5691945"/>
            <a:ext cx="2465059" cy="814779"/>
            <a:chOff x="489898" y="2488500"/>
            <a:chExt cx="2465059" cy="814779"/>
          </a:xfrm>
        </p:grpSpPr>
        <p:sp>
          <p:nvSpPr>
            <p:cNvPr id="17" name="Облачко с текстом: прямоугольное со скругленными углами 16">
              <a:extLst>
                <a:ext uri="{FF2B5EF4-FFF2-40B4-BE49-F238E27FC236}">
                  <a16:creationId xmlns:a16="http://schemas.microsoft.com/office/drawing/2014/main" id="{F423AD41-0BB9-4D4B-A772-B18B75B83E1B}"/>
                </a:ext>
              </a:extLst>
            </p:cNvPr>
            <p:cNvSpPr/>
            <p:nvPr/>
          </p:nvSpPr>
          <p:spPr>
            <a:xfrm>
              <a:off x="489898" y="2488500"/>
              <a:ext cx="2465059" cy="814779"/>
            </a:xfrm>
            <a:prstGeom prst="wedgeRoundRectCallout">
              <a:avLst>
                <a:gd name="adj1" fmla="val 7158"/>
                <a:gd name="adj2" fmla="val -107721"/>
                <a:gd name="adj3" fmla="val 16667"/>
              </a:avLst>
            </a:prstGeom>
            <a:solidFill>
              <a:srgbClr val="F7F1E8"/>
            </a:solidFill>
            <a:ln w="28575">
              <a:solidFill>
                <a:srgbClr val="B4A08B"/>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 name="Прямоугольник 17">
              <a:extLst>
                <a:ext uri="{FF2B5EF4-FFF2-40B4-BE49-F238E27FC236}">
                  <a16:creationId xmlns:a16="http://schemas.microsoft.com/office/drawing/2014/main" id="{B52C61FF-10C0-4B97-883C-E11EB86D209B}"/>
                </a:ext>
              </a:extLst>
            </p:cNvPr>
            <p:cNvSpPr/>
            <p:nvPr/>
          </p:nvSpPr>
          <p:spPr>
            <a:xfrm>
              <a:off x="524756" y="2609324"/>
              <a:ext cx="2411750" cy="468077"/>
            </a:xfrm>
            <a:prstGeom prst="rect">
              <a:avLst/>
            </a:prstGeom>
          </p:spPr>
          <p:txBody>
            <a:bodyPr wrap="none">
              <a:spAutoFit/>
            </a:bodyPr>
            <a:lstStyle/>
            <a:p>
              <a:pPr lvl="0" algn="just" fontAlgn="base">
                <a:lnSpc>
                  <a:spcPct val="107000"/>
                </a:lnSpc>
                <a:spcAft>
                  <a:spcPts val="0"/>
                </a:spcAft>
                <a:buSzPts val="1000"/>
                <a:tabLst>
                  <a:tab pos="457200" algn="l"/>
                </a:tabLst>
              </a:pPr>
              <a:r>
                <a:rPr lang="ru-RU" sz="2400" b="1" dirty="0">
                  <a:ln>
                    <a:solidFill>
                      <a:srgbClr val="002060"/>
                    </a:solidFill>
                  </a:ln>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РОД ЗАНЯТИЙ</a:t>
              </a:r>
              <a:endParaRPr lang="ru-RU" dirty="0">
                <a:ln>
                  <a:solidFill>
                    <a:srgbClr val="002060"/>
                  </a:solidFill>
                </a:ln>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p:txBody>
        </p:sp>
      </p:grpSp>
      <p:grpSp>
        <p:nvGrpSpPr>
          <p:cNvPr id="19" name="Группа 18">
            <a:extLst>
              <a:ext uri="{FF2B5EF4-FFF2-40B4-BE49-F238E27FC236}">
                <a16:creationId xmlns:a16="http://schemas.microsoft.com/office/drawing/2014/main" id="{91D62885-B32F-426C-8307-878F605C357A}"/>
              </a:ext>
            </a:extLst>
          </p:cNvPr>
          <p:cNvGrpSpPr/>
          <p:nvPr/>
        </p:nvGrpSpPr>
        <p:grpSpPr>
          <a:xfrm>
            <a:off x="8290650" y="5216526"/>
            <a:ext cx="2465059" cy="814779"/>
            <a:chOff x="489898" y="2488500"/>
            <a:chExt cx="2465059" cy="814779"/>
          </a:xfrm>
        </p:grpSpPr>
        <p:sp>
          <p:nvSpPr>
            <p:cNvPr id="20" name="Облачко с текстом: прямоугольное со скругленными углами 19">
              <a:extLst>
                <a:ext uri="{FF2B5EF4-FFF2-40B4-BE49-F238E27FC236}">
                  <a16:creationId xmlns:a16="http://schemas.microsoft.com/office/drawing/2014/main" id="{4F3EEE0C-44F4-4EB3-A71A-9A79CC676200}"/>
                </a:ext>
              </a:extLst>
            </p:cNvPr>
            <p:cNvSpPr/>
            <p:nvPr/>
          </p:nvSpPr>
          <p:spPr>
            <a:xfrm>
              <a:off x="489898" y="2488500"/>
              <a:ext cx="2465059" cy="814779"/>
            </a:xfrm>
            <a:prstGeom prst="wedgeRoundRectCallout">
              <a:avLst>
                <a:gd name="adj1" fmla="val -69764"/>
                <a:gd name="adj2" fmla="val -91182"/>
                <a:gd name="adj3" fmla="val 16667"/>
              </a:avLst>
            </a:prstGeom>
            <a:solidFill>
              <a:srgbClr val="F7F1E8"/>
            </a:solidFill>
            <a:ln w="28575">
              <a:solidFill>
                <a:srgbClr val="B4A08B"/>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 name="Прямоугольник 20">
              <a:extLst>
                <a:ext uri="{FF2B5EF4-FFF2-40B4-BE49-F238E27FC236}">
                  <a16:creationId xmlns:a16="http://schemas.microsoft.com/office/drawing/2014/main" id="{CBDE50D0-99D3-442E-9F6A-BEA8366EC19B}"/>
                </a:ext>
              </a:extLst>
            </p:cNvPr>
            <p:cNvSpPr/>
            <p:nvPr/>
          </p:nvSpPr>
          <p:spPr>
            <a:xfrm>
              <a:off x="802332" y="2609324"/>
              <a:ext cx="1856598" cy="468077"/>
            </a:xfrm>
            <a:prstGeom prst="rect">
              <a:avLst/>
            </a:prstGeom>
          </p:spPr>
          <p:txBody>
            <a:bodyPr wrap="none">
              <a:spAutoFit/>
            </a:bodyPr>
            <a:lstStyle/>
            <a:p>
              <a:pPr lvl="0" algn="just" fontAlgn="base">
                <a:lnSpc>
                  <a:spcPct val="107000"/>
                </a:lnSpc>
                <a:spcAft>
                  <a:spcPts val="0"/>
                </a:spcAft>
                <a:buSzPts val="1000"/>
                <a:tabLst>
                  <a:tab pos="457200" algn="l"/>
                </a:tabLst>
              </a:pPr>
              <a:r>
                <a:rPr lang="ru-RU" sz="2400" b="1" dirty="0">
                  <a:ln>
                    <a:solidFill>
                      <a:srgbClr val="002060"/>
                    </a:solidFill>
                  </a:ln>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ИНТЕРЬЕР</a:t>
              </a:r>
              <a:endParaRPr lang="ru-RU" dirty="0">
                <a:ln>
                  <a:solidFill>
                    <a:srgbClr val="002060"/>
                  </a:solidFill>
                </a:ln>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p:txBody>
        </p:sp>
      </p:grpSp>
      <p:grpSp>
        <p:nvGrpSpPr>
          <p:cNvPr id="22" name="Группа 21">
            <a:extLst>
              <a:ext uri="{FF2B5EF4-FFF2-40B4-BE49-F238E27FC236}">
                <a16:creationId xmlns:a16="http://schemas.microsoft.com/office/drawing/2014/main" id="{1A9C62B3-D518-463F-A32A-F9AD8CEF7849}"/>
              </a:ext>
            </a:extLst>
          </p:cNvPr>
          <p:cNvGrpSpPr/>
          <p:nvPr/>
        </p:nvGrpSpPr>
        <p:grpSpPr>
          <a:xfrm>
            <a:off x="8242810" y="3133996"/>
            <a:ext cx="2816278" cy="863250"/>
            <a:chOff x="489898" y="2458624"/>
            <a:chExt cx="2473214" cy="863250"/>
          </a:xfrm>
        </p:grpSpPr>
        <p:sp>
          <p:nvSpPr>
            <p:cNvPr id="23" name="Облачко с текстом: прямоугольное со скругленными углами 22">
              <a:extLst>
                <a:ext uri="{FF2B5EF4-FFF2-40B4-BE49-F238E27FC236}">
                  <a16:creationId xmlns:a16="http://schemas.microsoft.com/office/drawing/2014/main" id="{D38CF493-79C3-403B-9A1D-81B0CBA85E62}"/>
                </a:ext>
              </a:extLst>
            </p:cNvPr>
            <p:cNvSpPr/>
            <p:nvPr/>
          </p:nvSpPr>
          <p:spPr>
            <a:xfrm>
              <a:off x="489898" y="2488500"/>
              <a:ext cx="2465059" cy="814779"/>
            </a:xfrm>
            <a:prstGeom prst="wedgeRoundRectCallout">
              <a:avLst>
                <a:gd name="adj1" fmla="val -81478"/>
                <a:gd name="adj2" fmla="val 19863"/>
                <a:gd name="adj3" fmla="val 16667"/>
              </a:avLst>
            </a:prstGeom>
            <a:solidFill>
              <a:srgbClr val="F7F1E8"/>
            </a:solidFill>
            <a:ln w="28575">
              <a:solidFill>
                <a:srgbClr val="B4A08B"/>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4" name="Прямоугольник 23">
              <a:extLst>
                <a:ext uri="{FF2B5EF4-FFF2-40B4-BE49-F238E27FC236}">
                  <a16:creationId xmlns:a16="http://schemas.microsoft.com/office/drawing/2014/main" id="{2426885B-EE6C-4DD9-90F8-87A7B0687487}"/>
                </a:ext>
              </a:extLst>
            </p:cNvPr>
            <p:cNvSpPr/>
            <p:nvPr/>
          </p:nvSpPr>
          <p:spPr>
            <a:xfrm>
              <a:off x="788542" y="2458624"/>
              <a:ext cx="2174570" cy="863250"/>
            </a:xfrm>
            <a:prstGeom prst="rect">
              <a:avLst/>
            </a:prstGeom>
          </p:spPr>
          <p:txBody>
            <a:bodyPr wrap="none">
              <a:spAutoFit/>
            </a:bodyPr>
            <a:lstStyle/>
            <a:p>
              <a:pPr lvl="0" algn="just" fontAlgn="base">
                <a:lnSpc>
                  <a:spcPct val="107000"/>
                </a:lnSpc>
                <a:spcAft>
                  <a:spcPts val="0"/>
                </a:spcAft>
                <a:buSzPts val="1000"/>
                <a:tabLst>
                  <a:tab pos="457200" algn="l"/>
                </a:tabLst>
              </a:pPr>
              <a:r>
                <a:rPr lang="ru-RU" sz="2400" b="1" dirty="0">
                  <a:ln>
                    <a:solidFill>
                      <a:srgbClr val="002060"/>
                    </a:solidFill>
                  </a:ln>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ПОСТУПКИ, </a:t>
              </a:r>
            </a:p>
            <a:p>
              <a:pPr lvl="0" algn="just" fontAlgn="base">
                <a:lnSpc>
                  <a:spcPct val="107000"/>
                </a:lnSpc>
                <a:spcAft>
                  <a:spcPts val="0"/>
                </a:spcAft>
                <a:buSzPts val="1000"/>
                <a:tabLst>
                  <a:tab pos="457200" algn="l"/>
                </a:tabLst>
              </a:pPr>
              <a:r>
                <a:rPr lang="ru-RU" sz="2400" b="1" dirty="0">
                  <a:ln>
                    <a:solidFill>
                      <a:srgbClr val="002060"/>
                    </a:solidFill>
                  </a:ln>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ПОВЕДЕНИЕ</a:t>
              </a:r>
              <a:endParaRPr lang="ru-RU" dirty="0">
                <a:ln>
                  <a:solidFill>
                    <a:srgbClr val="002060"/>
                  </a:solidFill>
                </a:ln>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p:txBody>
        </p:sp>
      </p:grpSp>
      <p:grpSp>
        <p:nvGrpSpPr>
          <p:cNvPr id="25" name="Группа 24">
            <a:extLst>
              <a:ext uri="{FF2B5EF4-FFF2-40B4-BE49-F238E27FC236}">
                <a16:creationId xmlns:a16="http://schemas.microsoft.com/office/drawing/2014/main" id="{CADC220E-AFFA-4BF3-BA86-F6687B4E01EA}"/>
              </a:ext>
            </a:extLst>
          </p:cNvPr>
          <p:cNvGrpSpPr/>
          <p:nvPr/>
        </p:nvGrpSpPr>
        <p:grpSpPr>
          <a:xfrm>
            <a:off x="4863470" y="1144176"/>
            <a:ext cx="2465059" cy="814779"/>
            <a:chOff x="489898" y="2488500"/>
            <a:chExt cx="2465059" cy="814779"/>
          </a:xfrm>
        </p:grpSpPr>
        <p:sp>
          <p:nvSpPr>
            <p:cNvPr id="26" name="Облачко с текстом: прямоугольное со скругленными углами 25">
              <a:extLst>
                <a:ext uri="{FF2B5EF4-FFF2-40B4-BE49-F238E27FC236}">
                  <a16:creationId xmlns:a16="http://schemas.microsoft.com/office/drawing/2014/main" id="{2FDDAB6C-1460-4000-ABDC-2A5E34BDFB2E}"/>
                </a:ext>
              </a:extLst>
            </p:cNvPr>
            <p:cNvSpPr/>
            <p:nvPr/>
          </p:nvSpPr>
          <p:spPr>
            <a:xfrm>
              <a:off x="489898" y="2488500"/>
              <a:ext cx="2465059" cy="814779"/>
            </a:xfrm>
            <a:prstGeom prst="wedgeRoundRectCallout">
              <a:avLst>
                <a:gd name="adj1" fmla="val 4425"/>
                <a:gd name="adj2" fmla="val 82474"/>
                <a:gd name="adj3" fmla="val 16667"/>
              </a:avLst>
            </a:prstGeom>
            <a:solidFill>
              <a:srgbClr val="F7F1E8"/>
            </a:solidFill>
            <a:ln w="28575">
              <a:solidFill>
                <a:srgbClr val="B4A08B"/>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 name="Прямоугольник 26">
              <a:extLst>
                <a:ext uri="{FF2B5EF4-FFF2-40B4-BE49-F238E27FC236}">
                  <a16:creationId xmlns:a16="http://schemas.microsoft.com/office/drawing/2014/main" id="{5E770758-575A-4C06-A3F2-657AF29D8B05}"/>
                </a:ext>
              </a:extLst>
            </p:cNvPr>
            <p:cNvSpPr/>
            <p:nvPr/>
          </p:nvSpPr>
          <p:spPr>
            <a:xfrm>
              <a:off x="707497" y="2609324"/>
              <a:ext cx="2046266" cy="468077"/>
            </a:xfrm>
            <a:prstGeom prst="rect">
              <a:avLst/>
            </a:prstGeom>
          </p:spPr>
          <p:txBody>
            <a:bodyPr wrap="none">
              <a:spAutoFit/>
            </a:bodyPr>
            <a:lstStyle/>
            <a:p>
              <a:pPr lvl="0" algn="just" fontAlgn="base">
                <a:lnSpc>
                  <a:spcPct val="107000"/>
                </a:lnSpc>
                <a:spcAft>
                  <a:spcPts val="0"/>
                </a:spcAft>
                <a:buSzPts val="1000"/>
                <a:tabLst>
                  <a:tab pos="457200" algn="l"/>
                </a:tabLst>
              </a:pPr>
              <a:r>
                <a:rPr lang="ru-RU" sz="2400" b="1" dirty="0">
                  <a:ln>
                    <a:solidFill>
                      <a:srgbClr val="002060"/>
                    </a:solidFill>
                  </a:ln>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ИМЯ ГЕРОЯ</a:t>
              </a:r>
              <a:endParaRPr lang="ru-RU" dirty="0">
                <a:ln>
                  <a:solidFill>
                    <a:srgbClr val="002060"/>
                  </a:solidFill>
                </a:ln>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p:txBody>
        </p:sp>
      </p:grpSp>
      <p:grpSp>
        <p:nvGrpSpPr>
          <p:cNvPr id="28" name="Группа 27">
            <a:extLst>
              <a:ext uri="{FF2B5EF4-FFF2-40B4-BE49-F238E27FC236}">
                <a16:creationId xmlns:a16="http://schemas.microsoft.com/office/drawing/2014/main" id="{5645D278-9B7F-427C-BDAD-77C39AF32F2E}"/>
              </a:ext>
            </a:extLst>
          </p:cNvPr>
          <p:cNvGrpSpPr/>
          <p:nvPr/>
        </p:nvGrpSpPr>
        <p:grpSpPr>
          <a:xfrm>
            <a:off x="8274248" y="1547265"/>
            <a:ext cx="2465059" cy="863250"/>
            <a:chOff x="489898" y="2484199"/>
            <a:chExt cx="2465059" cy="863250"/>
          </a:xfrm>
        </p:grpSpPr>
        <p:sp>
          <p:nvSpPr>
            <p:cNvPr id="29" name="Облачко с текстом: прямоугольное со скругленными углами 28">
              <a:extLst>
                <a:ext uri="{FF2B5EF4-FFF2-40B4-BE49-F238E27FC236}">
                  <a16:creationId xmlns:a16="http://schemas.microsoft.com/office/drawing/2014/main" id="{C287F866-DC90-4316-9D93-02ECF3FD6F31}"/>
                </a:ext>
              </a:extLst>
            </p:cNvPr>
            <p:cNvSpPr/>
            <p:nvPr/>
          </p:nvSpPr>
          <p:spPr>
            <a:xfrm>
              <a:off x="489898" y="2488500"/>
              <a:ext cx="2465059" cy="814779"/>
            </a:xfrm>
            <a:prstGeom prst="wedgeRoundRectCallout">
              <a:avLst>
                <a:gd name="adj1" fmla="val -68593"/>
                <a:gd name="adj2" fmla="val 88380"/>
                <a:gd name="adj3" fmla="val 16667"/>
              </a:avLst>
            </a:prstGeom>
            <a:solidFill>
              <a:srgbClr val="F7F1E8"/>
            </a:solidFill>
            <a:ln w="28575">
              <a:solidFill>
                <a:srgbClr val="B4A08B"/>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0" name="Прямоугольник 29">
              <a:extLst>
                <a:ext uri="{FF2B5EF4-FFF2-40B4-BE49-F238E27FC236}">
                  <a16:creationId xmlns:a16="http://schemas.microsoft.com/office/drawing/2014/main" id="{D4240D1E-8954-4887-9A37-D9C9402BE805}"/>
                </a:ext>
              </a:extLst>
            </p:cNvPr>
            <p:cNvSpPr/>
            <p:nvPr/>
          </p:nvSpPr>
          <p:spPr>
            <a:xfrm>
              <a:off x="516999" y="2484199"/>
              <a:ext cx="2427268" cy="863250"/>
            </a:xfrm>
            <a:prstGeom prst="rect">
              <a:avLst/>
            </a:prstGeom>
          </p:spPr>
          <p:txBody>
            <a:bodyPr wrap="none">
              <a:spAutoFit/>
            </a:bodyPr>
            <a:lstStyle/>
            <a:p>
              <a:pPr lvl="0" algn="ctr" fontAlgn="base">
                <a:lnSpc>
                  <a:spcPct val="107000"/>
                </a:lnSpc>
                <a:spcAft>
                  <a:spcPts val="0"/>
                </a:spcAft>
                <a:buSzPts val="1000"/>
                <a:tabLst>
                  <a:tab pos="457200" algn="l"/>
                </a:tabLst>
              </a:pPr>
              <a:r>
                <a:rPr lang="ru-RU" sz="2400" b="1" dirty="0">
                  <a:ln>
                    <a:solidFill>
                      <a:srgbClr val="002060"/>
                    </a:solidFill>
                  </a:ln>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ОТНОШЕНИЯ </a:t>
              </a:r>
            </a:p>
            <a:p>
              <a:pPr lvl="0" algn="ctr" fontAlgn="base">
                <a:lnSpc>
                  <a:spcPct val="107000"/>
                </a:lnSpc>
                <a:spcAft>
                  <a:spcPts val="0"/>
                </a:spcAft>
                <a:buSzPts val="1000"/>
                <a:tabLst>
                  <a:tab pos="457200" algn="l"/>
                </a:tabLst>
              </a:pPr>
              <a:r>
                <a:rPr lang="ru-RU" sz="2400" b="1" dirty="0">
                  <a:ln>
                    <a:solidFill>
                      <a:srgbClr val="002060"/>
                    </a:solidFill>
                  </a:ln>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В СЕМЬЕ</a:t>
              </a:r>
              <a:endParaRPr lang="ru-RU" dirty="0">
                <a:ln>
                  <a:solidFill>
                    <a:srgbClr val="002060"/>
                  </a:solidFill>
                </a:ln>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p:txBody>
        </p:sp>
      </p:grpSp>
      <p:pic>
        <p:nvPicPr>
          <p:cNvPr id="32" name="Picture 4" descr="https://upload.wikimedia.org/wikipedia/commons/thumb/0/02/Vraagteken.svg/128px-Vraagteken.svg.png">
            <a:extLst>
              <a:ext uri="{FF2B5EF4-FFF2-40B4-BE49-F238E27FC236}">
                <a16:creationId xmlns:a16="http://schemas.microsoft.com/office/drawing/2014/main" id="{F18D3431-2765-4FEA-9B99-7BBEC67E9CB6}"/>
              </a:ext>
            </a:extLst>
          </p:cNvPr>
          <p:cNvPicPr>
            <a:picLocks noChangeAspect="1" noChangeArrowheads="1"/>
          </p:cNvPicPr>
          <p:nvPr/>
        </p:nvPicPr>
        <p:blipFill>
          <a:blip r:embed="rId8">
            <a:duotone>
              <a:schemeClr val="accent5">
                <a:shade val="45000"/>
                <a:satMod val="135000"/>
              </a:schemeClr>
              <a:prstClr val="white"/>
            </a:duotone>
            <a:extLst>
              <a:ext uri="{BEBA8EAE-BF5A-486C-A8C5-ECC9F3942E4B}">
                <a14:imgProps xmlns:a14="http://schemas.microsoft.com/office/drawing/2010/main">
                  <a14:imgLayer r:embed="rId9">
                    <a14:imgEffect>
                      <a14:saturation sat="66000"/>
                    </a14:imgEffect>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980697" y="2233769"/>
            <a:ext cx="2360313" cy="3384707"/>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4" descr="https://upload.wikimedia.org/wikipedia/commons/thumb/0/02/Vraagteken.svg/128px-Vraagteken.svg.png">
            <a:extLst>
              <a:ext uri="{FF2B5EF4-FFF2-40B4-BE49-F238E27FC236}">
                <a16:creationId xmlns:a16="http://schemas.microsoft.com/office/drawing/2014/main" id="{0AAF8057-0875-4E3F-9DB5-0515277FF488}"/>
              </a:ext>
            </a:extLst>
          </p:cNvPr>
          <p:cNvPicPr>
            <a:picLocks noChangeAspect="1" noChangeArrowheads="1"/>
          </p:cNvPicPr>
          <p:nvPr/>
        </p:nvPicPr>
        <p:blipFill>
          <a:blip r:embed="rId8">
            <a:duotone>
              <a:schemeClr val="accent5">
                <a:shade val="45000"/>
                <a:satMod val="135000"/>
              </a:schemeClr>
              <a:prstClr val="white"/>
            </a:duotone>
            <a:extLst>
              <a:ext uri="{BEBA8EAE-BF5A-486C-A8C5-ECC9F3942E4B}">
                <a14:imgProps xmlns:a14="http://schemas.microsoft.com/office/drawing/2010/main">
                  <a14:imgLayer r:embed="rId9">
                    <a14:imgEffect>
                      <a14:saturation sat="66000"/>
                    </a14:imgEffect>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8812215" y="2233768"/>
            <a:ext cx="2360313" cy="33847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9672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xit" presetSubtype="10" fill="hold" nodeType="clickEffect">
                                  <p:stCondLst>
                                    <p:cond delay="0"/>
                                  </p:stCondLst>
                                  <p:childTnLst>
                                    <p:animEffect transition="out" filter="checkerboard(across)">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par>
                                <p:cTn id="8" presetID="5" presetClass="exit" presetSubtype="10" fill="hold" nodeType="withEffect">
                                  <p:stCondLst>
                                    <p:cond delay="0"/>
                                  </p:stCondLst>
                                  <p:childTnLst>
                                    <p:animEffect transition="out" filter="checkerboard(across)">
                                      <p:cBhvr>
                                        <p:cTn id="9" dur="500"/>
                                        <p:tgtEl>
                                          <p:spTgt spid="32"/>
                                        </p:tgtEl>
                                      </p:cBhvr>
                                    </p:animEffect>
                                    <p:set>
                                      <p:cBhvr>
                                        <p:cTn id="10" dur="1" fill="hold">
                                          <p:stCondLst>
                                            <p:cond delay="499"/>
                                          </p:stCondLst>
                                        </p:cTn>
                                        <p:tgtEl>
                                          <p:spTgt spid="32"/>
                                        </p:tgtEl>
                                        <p:attrNameLst>
                                          <p:attrName>style.visibility</p:attrName>
                                        </p:attrNameLst>
                                      </p:cBhvr>
                                      <p:to>
                                        <p:strVal val="hidden"/>
                                      </p:to>
                                    </p:set>
                                  </p:childTnLst>
                                </p:cTn>
                              </p:par>
                              <p:par>
                                <p:cTn id="11" presetID="5" presetClass="exit" presetSubtype="10" fill="hold" nodeType="withEffect">
                                  <p:stCondLst>
                                    <p:cond delay="0"/>
                                  </p:stCondLst>
                                  <p:childTnLst>
                                    <p:animEffect transition="out" filter="checkerboard(across)">
                                      <p:cBhvr>
                                        <p:cTn id="12" dur="500"/>
                                        <p:tgtEl>
                                          <p:spTgt spid="33"/>
                                        </p:tgtEl>
                                      </p:cBhvr>
                                    </p:animEffect>
                                    <p:set>
                                      <p:cBhvr>
                                        <p:cTn id="13" dur="1" fill="hold">
                                          <p:stCondLst>
                                            <p:cond delay="499"/>
                                          </p:stCondLst>
                                        </p:cTn>
                                        <p:tgtEl>
                                          <p:spTgt spid="33"/>
                                        </p:tgtEl>
                                        <p:attrNameLst>
                                          <p:attrName>style.visibility</p:attrName>
                                        </p:attrNameLst>
                                      </p:cBhvr>
                                      <p:to>
                                        <p:strVal val="hidden"/>
                                      </p:to>
                                    </p:set>
                                  </p:childTnLst>
                                </p:cTn>
                              </p:par>
                            </p:childTnLst>
                          </p:cTn>
                        </p:par>
                        <p:par>
                          <p:cTn id="14" fill="hold">
                            <p:stCondLst>
                              <p:cond delay="500"/>
                            </p:stCondLst>
                            <p:childTnLst>
                              <p:par>
                                <p:cTn id="15" presetID="14" presetClass="entr" presetSubtype="10" fill="hold" nodeType="after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randombar(horizontal)">
                                      <p:cBhvr>
                                        <p:cTn id="17" dur="500"/>
                                        <p:tgtEl>
                                          <p:spTgt spid="25"/>
                                        </p:tgtEl>
                                      </p:cBhvr>
                                    </p:animEffect>
                                  </p:childTnLst>
                                </p:cTn>
                              </p:par>
                            </p:childTnLst>
                          </p:cTn>
                        </p:par>
                        <p:par>
                          <p:cTn id="18" fill="hold">
                            <p:stCondLst>
                              <p:cond delay="1000"/>
                            </p:stCondLst>
                            <p:childTnLst>
                              <p:par>
                                <p:cTn id="19" presetID="14" presetClass="entr" presetSubtype="10"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randombar(horizontal)">
                                      <p:cBhvr>
                                        <p:cTn id="21" dur="500"/>
                                        <p:tgtEl>
                                          <p:spTgt spid="10"/>
                                        </p:tgtEl>
                                      </p:cBhvr>
                                    </p:animEffect>
                                  </p:childTnLst>
                                </p:cTn>
                              </p:par>
                            </p:childTnLst>
                          </p:cTn>
                        </p:par>
                        <p:par>
                          <p:cTn id="22" fill="hold">
                            <p:stCondLst>
                              <p:cond delay="1500"/>
                            </p:stCondLst>
                            <p:childTnLst>
                              <p:par>
                                <p:cTn id="23" presetID="14" presetClass="entr" presetSubtype="1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randombar(horizontal)">
                                      <p:cBhvr>
                                        <p:cTn id="25" dur="500"/>
                                        <p:tgtEl>
                                          <p:spTgt spid="7"/>
                                        </p:tgtEl>
                                      </p:cBhvr>
                                    </p:animEffect>
                                  </p:childTnLst>
                                </p:cTn>
                              </p:par>
                            </p:childTnLst>
                          </p:cTn>
                        </p:par>
                        <p:par>
                          <p:cTn id="26" fill="hold">
                            <p:stCondLst>
                              <p:cond delay="2000"/>
                            </p:stCondLst>
                            <p:childTnLst>
                              <p:par>
                                <p:cTn id="27" presetID="14" presetClass="entr" presetSubtype="10"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randombar(horizontal)">
                                      <p:cBhvr>
                                        <p:cTn id="29" dur="500"/>
                                        <p:tgtEl>
                                          <p:spTgt spid="13"/>
                                        </p:tgtEl>
                                      </p:cBhvr>
                                    </p:animEffect>
                                  </p:childTnLst>
                                </p:cTn>
                              </p:par>
                            </p:childTnLst>
                          </p:cTn>
                        </p:par>
                        <p:par>
                          <p:cTn id="30" fill="hold">
                            <p:stCondLst>
                              <p:cond delay="2500"/>
                            </p:stCondLst>
                            <p:childTnLst>
                              <p:par>
                                <p:cTn id="31" presetID="14" presetClass="entr" presetSubtype="10" fill="hold"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randombar(horizontal)">
                                      <p:cBhvr>
                                        <p:cTn id="33" dur="500"/>
                                        <p:tgtEl>
                                          <p:spTgt spid="16"/>
                                        </p:tgtEl>
                                      </p:cBhvr>
                                    </p:animEffect>
                                  </p:childTnLst>
                                </p:cTn>
                              </p:par>
                            </p:childTnLst>
                          </p:cTn>
                        </p:par>
                        <p:par>
                          <p:cTn id="34" fill="hold">
                            <p:stCondLst>
                              <p:cond delay="3000"/>
                            </p:stCondLst>
                            <p:childTnLst>
                              <p:par>
                                <p:cTn id="35" presetID="14" presetClass="entr" presetSubtype="10"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randombar(horizontal)">
                                      <p:cBhvr>
                                        <p:cTn id="37" dur="500"/>
                                        <p:tgtEl>
                                          <p:spTgt spid="19"/>
                                        </p:tgtEl>
                                      </p:cBhvr>
                                    </p:animEffect>
                                  </p:childTnLst>
                                </p:cTn>
                              </p:par>
                            </p:childTnLst>
                          </p:cTn>
                        </p:par>
                        <p:par>
                          <p:cTn id="38" fill="hold">
                            <p:stCondLst>
                              <p:cond delay="3500"/>
                            </p:stCondLst>
                            <p:childTnLst>
                              <p:par>
                                <p:cTn id="39" presetID="14" presetClass="entr" presetSubtype="10" fill="hold"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randombar(horizontal)">
                                      <p:cBhvr>
                                        <p:cTn id="41" dur="500"/>
                                        <p:tgtEl>
                                          <p:spTgt spid="22"/>
                                        </p:tgtEl>
                                      </p:cBhvr>
                                    </p:animEffect>
                                  </p:childTnLst>
                                </p:cTn>
                              </p:par>
                            </p:childTnLst>
                          </p:cTn>
                        </p:par>
                        <p:par>
                          <p:cTn id="42" fill="hold">
                            <p:stCondLst>
                              <p:cond delay="4000"/>
                            </p:stCondLst>
                            <p:childTnLst>
                              <p:par>
                                <p:cTn id="43" presetID="14" presetClass="entr" presetSubtype="10" fill="hold" nodeType="after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randombar(horizontal)">
                                      <p:cBhvr>
                                        <p:cTn id="4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Свиток: горизонтальный 3">
            <a:extLst>
              <a:ext uri="{FF2B5EF4-FFF2-40B4-BE49-F238E27FC236}">
                <a16:creationId xmlns:a16="http://schemas.microsoft.com/office/drawing/2014/main" id="{2132FB03-8969-4169-8AD8-A84161DF6BD3}"/>
              </a:ext>
            </a:extLst>
          </p:cNvPr>
          <p:cNvSpPr/>
          <p:nvPr/>
        </p:nvSpPr>
        <p:spPr>
          <a:xfrm>
            <a:off x="67376" y="4292866"/>
            <a:ext cx="6776185" cy="2565133"/>
          </a:xfrm>
          <a:prstGeom prst="horizontalScroll">
            <a:avLst/>
          </a:prstGeom>
          <a:solidFill>
            <a:srgbClr val="CE5631">
              <a:alpha val="78000"/>
            </a:srgbClr>
          </a:solidFill>
          <a:ln>
            <a:solidFill>
              <a:srgbClr val="89220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Прямоугольник 2">
            <a:extLst>
              <a:ext uri="{FF2B5EF4-FFF2-40B4-BE49-F238E27FC236}">
                <a16:creationId xmlns:a16="http://schemas.microsoft.com/office/drawing/2014/main" id="{52E26F69-47CB-4C5B-B5E5-903680159E6F}"/>
              </a:ext>
            </a:extLst>
          </p:cNvPr>
          <p:cNvSpPr/>
          <p:nvPr/>
        </p:nvSpPr>
        <p:spPr>
          <a:xfrm>
            <a:off x="449606" y="4802604"/>
            <a:ext cx="6011724" cy="1384995"/>
          </a:xfrm>
          <a:prstGeom prst="rect">
            <a:avLst/>
          </a:prstGeom>
        </p:spPr>
        <p:txBody>
          <a:bodyPr wrap="square">
            <a:spAutoFit/>
          </a:bodyPr>
          <a:lstStyle/>
          <a:p>
            <a:r>
              <a:rPr lang="ru-RU" sz="2800" b="1" i="1" dirty="0">
                <a:ln>
                  <a:solidFill>
                    <a:schemeClr val="bg1"/>
                  </a:solidFill>
                </a:ln>
                <a:solidFill>
                  <a:schemeClr val="bg1"/>
                </a:solidFill>
                <a:effectLst>
                  <a:outerShdw blurRad="38100" dist="38100" dir="2700000" algn="tl">
                    <a:srgbClr val="000000">
                      <a:alpha val="43137"/>
                    </a:srgbClr>
                  </a:outerShdw>
                </a:effectLst>
                <a:latin typeface="Times New Roman" panose="02020603050405020304" pitchFamily="18" charset="0"/>
              </a:rPr>
              <a:t>«Да разве найдутся на свете такие огни и муки и сила такая, которая бы пересилила русскую силу!»</a:t>
            </a:r>
            <a:endParaRPr lang="ru-RU" sz="2800" b="1" i="1" dirty="0">
              <a:ln>
                <a:solidFill>
                  <a:schemeClr val="bg1"/>
                </a:solidFill>
              </a:ln>
              <a:solidFill>
                <a:schemeClr val="bg1"/>
              </a:solidFill>
              <a:effectLst>
                <a:outerShdw blurRad="38100" dist="38100" dir="2700000" algn="tl">
                  <a:srgbClr val="000000">
                    <a:alpha val="43137"/>
                  </a:srgbClr>
                </a:outerShdw>
              </a:effectLst>
            </a:endParaRPr>
          </a:p>
        </p:txBody>
      </p:sp>
      <p:pic>
        <p:nvPicPr>
          <p:cNvPr id="3078" name="Picture 6" descr="https://moscsp.ru/uploads/e55b41f6532b6f1640e1a808a3f2cbb6.jpg">
            <a:extLst>
              <a:ext uri="{FF2B5EF4-FFF2-40B4-BE49-F238E27FC236}">
                <a16:creationId xmlns:a16="http://schemas.microsoft.com/office/drawing/2014/main" id="{88C0E15C-5B45-482D-A2E6-42351DF384D8}"/>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colorTemperature colorTemp="11200"/>
                    </a14:imgEffect>
                    <a14:imgEffect>
                      <a14:brightnessContrast bright="20000"/>
                    </a14:imgEffect>
                  </a14:imgLayer>
                </a14:imgProps>
              </a:ext>
              <a:ext uri="{28A0092B-C50C-407E-A947-70E740481C1C}">
                <a14:useLocalDpi xmlns:a14="http://schemas.microsoft.com/office/drawing/2010/main" val="0"/>
              </a:ext>
            </a:extLst>
          </a:blip>
          <a:srcRect l="5101" r="26970"/>
          <a:stretch/>
        </p:blipFill>
        <p:spPr bwMode="auto">
          <a:xfrm>
            <a:off x="3309487" y="40104"/>
            <a:ext cx="5823284" cy="4762500"/>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78926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static.ozone.ru/multimedia/books_covers/1011483219.jpg">
            <a:extLst>
              <a:ext uri="{FF2B5EF4-FFF2-40B4-BE49-F238E27FC236}">
                <a16:creationId xmlns:a16="http://schemas.microsoft.com/office/drawing/2014/main" id="{4A35ECE3-6DDF-427C-B9BF-D75F6D396FA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46663"/>
          <a:stretch/>
        </p:blipFill>
        <p:spPr bwMode="auto">
          <a:xfrm>
            <a:off x="173255" y="2711767"/>
            <a:ext cx="2602766" cy="4329113"/>
          </a:xfrm>
          <a:prstGeom prst="ellipse">
            <a:avLst/>
          </a:prstGeom>
          <a:ln>
            <a:noFill/>
          </a:ln>
          <a:effectLst>
            <a:softEdge rad="317500"/>
          </a:effectLst>
          <a:extLst>
            <a:ext uri="{909E8E84-426E-40DD-AFC4-6F175D3DCCD1}">
              <a14:hiddenFill xmlns:a14="http://schemas.microsoft.com/office/drawing/2010/main">
                <a:solidFill>
                  <a:srgbClr val="FFFFFF"/>
                </a:solidFill>
              </a14:hiddenFill>
            </a:ext>
          </a:extLst>
        </p:spPr>
      </p:pic>
      <p:sp>
        <p:nvSpPr>
          <p:cNvPr id="3" name="Прямоугольник 2">
            <a:extLst>
              <a:ext uri="{FF2B5EF4-FFF2-40B4-BE49-F238E27FC236}">
                <a16:creationId xmlns:a16="http://schemas.microsoft.com/office/drawing/2014/main" id="{4DD53D21-7746-4860-96FA-DC2D52461D2E}"/>
              </a:ext>
            </a:extLst>
          </p:cNvPr>
          <p:cNvSpPr/>
          <p:nvPr/>
        </p:nvSpPr>
        <p:spPr>
          <a:xfrm>
            <a:off x="6570550" y="1009661"/>
            <a:ext cx="5300471" cy="769441"/>
          </a:xfrm>
          <a:prstGeom prst="rect">
            <a:avLst/>
          </a:prstGeom>
        </p:spPr>
        <p:txBody>
          <a:bodyPr wrap="square">
            <a:spAutoFit/>
          </a:bodyPr>
          <a:lstStyle/>
          <a:p>
            <a:r>
              <a:rPr lang="ru-RU" sz="2200" dirty="0">
                <a:ln>
                  <a:solidFill>
                    <a:srgbClr val="002060"/>
                  </a:solidFill>
                </a:ln>
                <a:solidFill>
                  <a:srgbClr val="002060"/>
                </a:solidFill>
                <a:latin typeface="Times New Roman" panose="02020603050405020304" pitchFamily="18" charset="0"/>
                <a:ea typeface="Times New Roman" panose="02020603050405020304" pitchFamily="18" charset="0"/>
              </a:rPr>
              <a:t>Почему Гоголь не дает нам подробный портрет главного героя?  </a:t>
            </a:r>
            <a:endParaRPr lang="ru-RU" sz="2200" dirty="0">
              <a:ln>
                <a:solidFill>
                  <a:srgbClr val="002060"/>
                </a:solidFill>
              </a:ln>
              <a:solidFill>
                <a:srgbClr val="002060"/>
              </a:solidFill>
            </a:endParaRPr>
          </a:p>
        </p:txBody>
      </p:sp>
      <p:pic>
        <p:nvPicPr>
          <p:cNvPr id="7" name="Picture 12" descr="https://xn--d1atac5a.xn--p1ai/f/1c/import_files/2d/2d994e18-8ead-11e5-acef-000c292c96e8_b8d1dd84-2a86-11e8-1b91-00259029c3d6.gif">
            <a:extLst>
              <a:ext uri="{FF2B5EF4-FFF2-40B4-BE49-F238E27FC236}">
                <a16:creationId xmlns:a16="http://schemas.microsoft.com/office/drawing/2014/main" id="{CD339A66-2B22-40AC-9A9A-163AE4C8EF26}"/>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rcRect/>
          <a:stretch>
            <a:fillRect/>
          </a:stretch>
        </p:blipFill>
        <p:spPr bwMode="auto">
          <a:xfrm>
            <a:off x="4689446" y="5286157"/>
            <a:ext cx="1092410" cy="1134070"/>
          </a:xfrm>
          <a:prstGeom prst="rect">
            <a:avLst/>
          </a:prstGeom>
          <a:noFill/>
          <a:extLst>
            <a:ext uri="{909E8E84-426E-40DD-AFC4-6F175D3DCCD1}">
              <a14:hiddenFill xmlns:a14="http://schemas.microsoft.com/office/drawing/2010/main">
                <a:solidFill>
                  <a:srgbClr val="FFFFFF"/>
                </a:solidFill>
              </a14:hiddenFill>
            </a:ext>
          </a:extLst>
        </p:spPr>
      </p:pic>
      <p:sp>
        <p:nvSpPr>
          <p:cNvPr id="8" name="Прямоугольник 7">
            <a:extLst>
              <a:ext uri="{FF2B5EF4-FFF2-40B4-BE49-F238E27FC236}">
                <a16:creationId xmlns:a16="http://schemas.microsoft.com/office/drawing/2014/main" id="{7CF09136-3D1C-4625-8CEF-2DECAF9D6958}"/>
              </a:ext>
            </a:extLst>
          </p:cNvPr>
          <p:cNvSpPr/>
          <p:nvPr/>
        </p:nvSpPr>
        <p:spPr>
          <a:xfrm>
            <a:off x="1768425" y="330602"/>
            <a:ext cx="9096401" cy="523220"/>
          </a:xfrm>
          <a:prstGeom prst="rect">
            <a:avLst/>
          </a:prstGeom>
        </p:spPr>
        <p:txBody>
          <a:bodyPr wrap="none">
            <a:spAutoFit/>
          </a:bodyPr>
          <a:lstStyle/>
          <a:p>
            <a:r>
              <a:rPr lang="ru-RU" sz="2800" b="1" cap="all" dirty="0">
                <a:ln>
                  <a:solidFill>
                    <a:srgbClr val="800000"/>
                  </a:solidFill>
                </a:ln>
                <a:solidFill>
                  <a:srgbClr val="800000"/>
                </a:solidFill>
                <a:latin typeface="Times New Roman" panose="02020603050405020304" pitchFamily="18" charset="0"/>
                <a:ea typeface="Times New Roman" panose="02020603050405020304" pitchFamily="18" charset="0"/>
              </a:rPr>
              <a:t>подготовка к сочинению о Тарасе Бульбе</a:t>
            </a:r>
            <a:endParaRPr lang="ru-RU" sz="2800" dirty="0">
              <a:ln>
                <a:solidFill>
                  <a:srgbClr val="800000"/>
                </a:solidFill>
              </a:ln>
              <a:solidFill>
                <a:srgbClr val="800000"/>
              </a:solidFill>
            </a:endParaRPr>
          </a:p>
        </p:txBody>
      </p:sp>
      <p:sp>
        <p:nvSpPr>
          <p:cNvPr id="6" name="Прямоугольник 5">
            <a:extLst>
              <a:ext uri="{FF2B5EF4-FFF2-40B4-BE49-F238E27FC236}">
                <a16:creationId xmlns:a16="http://schemas.microsoft.com/office/drawing/2014/main" id="{5AA1C4B0-78BC-4BF5-B468-AD0D34E8C598}"/>
              </a:ext>
            </a:extLst>
          </p:cNvPr>
          <p:cNvSpPr/>
          <p:nvPr/>
        </p:nvSpPr>
        <p:spPr>
          <a:xfrm>
            <a:off x="6237170" y="1779102"/>
            <a:ext cx="5556849" cy="2308324"/>
          </a:xfrm>
          <a:prstGeom prst="rect">
            <a:avLst/>
          </a:prstGeom>
        </p:spPr>
        <p:txBody>
          <a:bodyPr wrap="square">
            <a:spAutoFit/>
          </a:bodyPr>
          <a:lstStyle/>
          <a:p>
            <a:pPr algn="ctr"/>
            <a:r>
              <a:rPr lang="ru-RU" i="1" dirty="0">
                <a:ln>
                  <a:solidFill>
                    <a:srgbClr val="253635"/>
                  </a:solidFill>
                </a:ln>
                <a:solidFill>
                  <a:srgbClr val="253635"/>
                </a:solidFill>
                <a:latin typeface="Times New Roman" panose="02020603050405020304" pitchFamily="18" charset="0"/>
                <a:ea typeface="Times New Roman" panose="02020603050405020304" pitchFamily="18" charset="0"/>
              </a:rPr>
              <a:t>Наверное, в этом нет необходимости – прическа, одежда, обувь были у Тараса, как у других запорожцев, да и мало внимания уделял он своей внешности (вспомним презрение старого запорожца к богатым штанам, запачканным дегтем). Кроме того, его молодость давно миновала, а в зрелые годы красота внешняя заменяется внутренней – умом, волей, силой. </a:t>
            </a:r>
            <a:endParaRPr lang="ru-RU" dirty="0">
              <a:ln>
                <a:solidFill>
                  <a:srgbClr val="253635"/>
                </a:solidFill>
              </a:ln>
              <a:solidFill>
                <a:srgbClr val="253635"/>
              </a:solidFill>
            </a:endParaRPr>
          </a:p>
        </p:txBody>
      </p:sp>
      <p:sp>
        <p:nvSpPr>
          <p:cNvPr id="9" name="Прямоугольник 8">
            <a:extLst>
              <a:ext uri="{FF2B5EF4-FFF2-40B4-BE49-F238E27FC236}">
                <a16:creationId xmlns:a16="http://schemas.microsoft.com/office/drawing/2014/main" id="{1558B259-20D1-4A2E-B659-6F613841C55C}"/>
              </a:ext>
            </a:extLst>
          </p:cNvPr>
          <p:cNvSpPr/>
          <p:nvPr/>
        </p:nvSpPr>
        <p:spPr>
          <a:xfrm>
            <a:off x="6384325" y="3945762"/>
            <a:ext cx="5448195" cy="769441"/>
          </a:xfrm>
          <a:prstGeom prst="rect">
            <a:avLst/>
          </a:prstGeom>
        </p:spPr>
        <p:txBody>
          <a:bodyPr wrap="square">
            <a:spAutoFit/>
          </a:bodyPr>
          <a:lstStyle/>
          <a:p>
            <a:r>
              <a:rPr lang="ru-RU" sz="2200" dirty="0">
                <a:ln>
                  <a:solidFill>
                    <a:srgbClr val="002060"/>
                  </a:solidFill>
                </a:ln>
                <a:solidFill>
                  <a:srgbClr val="002060"/>
                </a:solidFill>
                <a:latin typeface="Times New Roman" panose="02020603050405020304" pitchFamily="18" charset="0"/>
                <a:ea typeface="Times New Roman" panose="02020603050405020304" pitchFamily="18" charset="0"/>
              </a:rPr>
              <a:t>Как  вы  себе  представляете  Тараса  Бульбу? </a:t>
            </a:r>
            <a:endParaRPr lang="ru-RU" sz="2200" dirty="0">
              <a:ln>
                <a:solidFill>
                  <a:srgbClr val="002060"/>
                </a:solidFill>
              </a:ln>
              <a:solidFill>
                <a:srgbClr val="002060"/>
              </a:solidFill>
            </a:endParaRPr>
          </a:p>
        </p:txBody>
      </p:sp>
      <p:sp>
        <p:nvSpPr>
          <p:cNvPr id="10" name="Прямоугольник 9">
            <a:extLst>
              <a:ext uri="{FF2B5EF4-FFF2-40B4-BE49-F238E27FC236}">
                <a16:creationId xmlns:a16="http://schemas.microsoft.com/office/drawing/2014/main" id="{6EB12DB0-DAD2-4CA7-9DD1-CBF6736A293C}"/>
              </a:ext>
            </a:extLst>
          </p:cNvPr>
          <p:cNvSpPr/>
          <p:nvPr/>
        </p:nvSpPr>
        <p:spPr>
          <a:xfrm>
            <a:off x="6222373" y="4665901"/>
            <a:ext cx="5772097" cy="1754326"/>
          </a:xfrm>
          <a:prstGeom prst="rect">
            <a:avLst/>
          </a:prstGeom>
        </p:spPr>
        <p:txBody>
          <a:bodyPr wrap="square">
            <a:spAutoFit/>
          </a:bodyPr>
          <a:lstStyle/>
          <a:p>
            <a:pPr algn="ctr"/>
            <a:r>
              <a:rPr lang="ru-RU" i="1" dirty="0">
                <a:ln>
                  <a:solidFill>
                    <a:srgbClr val="253635"/>
                  </a:solidFill>
                </a:ln>
                <a:solidFill>
                  <a:srgbClr val="253635"/>
                </a:solidFill>
                <a:latin typeface="Times New Roman" panose="02020603050405020304" pitchFamily="18" charset="0"/>
                <a:ea typeface="Times New Roman" panose="02020603050405020304" pitchFamily="18" charset="0"/>
              </a:rPr>
              <a:t>Он грузен, сед, очень силен, выражения лица серьезное, властное, взгляд умный. Одет неброско, но шаровары, шириною в Черное море, папаха из черных смушек с красным верхом, дорогое оружие, в руках – трубка. Говорит громко, но неторопливо. </a:t>
            </a:r>
          </a:p>
          <a:p>
            <a:pPr algn="ctr"/>
            <a:r>
              <a:rPr lang="ru-RU" i="1" dirty="0">
                <a:ln>
                  <a:solidFill>
                    <a:srgbClr val="253635"/>
                  </a:solidFill>
                </a:ln>
                <a:solidFill>
                  <a:srgbClr val="253635"/>
                </a:solidFill>
                <a:latin typeface="Times New Roman" panose="02020603050405020304" pitchFamily="18" charset="0"/>
                <a:ea typeface="Times New Roman" panose="02020603050405020304" pitchFamily="18" charset="0"/>
              </a:rPr>
              <a:t>На коне сидит как влитой.</a:t>
            </a:r>
            <a:endParaRPr lang="ru-RU" dirty="0">
              <a:ln>
                <a:solidFill>
                  <a:srgbClr val="253635"/>
                </a:solidFill>
              </a:ln>
              <a:solidFill>
                <a:srgbClr val="253635"/>
              </a:solidFill>
            </a:endParaRPr>
          </a:p>
        </p:txBody>
      </p:sp>
      <p:sp>
        <p:nvSpPr>
          <p:cNvPr id="11" name="Прямоугольник 10">
            <a:extLst>
              <a:ext uri="{FF2B5EF4-FFF2-40B4-BE49-F238E27FC236}">
                <a16:creationId xmlns:a16="http://schemas.microsoft.com/office/drawing/2014/main" id="{38F01732-EC08-41AE-9DE5-8134261C21AB}"/>
              </a:ext>
            </a:extLst>
          </p:cNvPr>
          <p:cNvSpPr/>
          <p:nvPr/>
        </p:nvSpPr>
        <p:spPr>
          <a:xfrm>
            <a:off x="599833" y="874716"/>
            <a:ext cx="5557065" cy="1015663"/>
          </a:xfrm>
          <a:prstGeom prst="rect">
            <a:avLst/>
          </a:prstGeom>
        </p:spPr>
        <p:txBody>
          <a:bodyPr wrap="square">
            <a:spAutoFit/>
          </a:bodyPr>
          <a:lstStyle/>
          <a:p>
            <a:r>
              <a:rPr lang="ru-RU" sz="2000" b="1" i="1" dirty="0">
                <a:ln>
                  <a:solidFill>
                    <a:srgbClr val="002060"/>
                  </a:solidFill>
                </a:ln>
                <a:solidFill>
                  <a:srgbClr val="002060"/>
                </a:solidFill>
                <a:latin typeface="Times New Roman" panose="02020603050405020304" pitchFamily="18" charset="0"/>
              </a:rPr>
              <a:t>«Да разве найдутся на свете такие огни и муки и сила такая, которая бы пересилила русскую силу!»</a:t>
            </a:r>
            <a:endParaRPr lang="ru-RU" sz="2000" b="1" i="1" dirty="0">
              <a:ln>
                <a:solidFill>
                  <a:srgbClr val="002060"/>
                </a:solidFill>
              </a:ln>
              <a:solidFill>
                <a:srgbClr val="002060"/>
              </a:solidFill>
            </a:endParaRPr>
          </a:p>
        </p:txBody>
      </p:sp>
      <p:grpSp>
        <p:nvGrpSpPr>
          <p:cNvPr id="13" name="Группа 12">
            <a:extLst>
              <a:ext uri="{FF2B5EF4-FFF2-40B4-BE49-F238E27FC236}">
                <a16:creationId xmlns:a16="http://schemas.microsoft.com/office/drawing/2014/main" id="{5679EDB0-BF14-4F59-ABB1-8233123EA1C3}"/>
              </a:ext>
            </a:extLst>
          </p:cNvPr>
          <p:cNvGrpSpPr/>
          <p:nvPr/>
        </p:nvGrpSpPr>
        <p:grpSpPr>
          <a:xfrm>
            <a:off x="459166" y="1779102"/>
            <a:ext cx="5300470" cy="3370551"/>
            <a:chOff x="507206" y="1975379"/>
            <a:chExt cx="5300470" cy="3370551"/>
          </a:xfrm>
        </p:grpSpPr>
        <p:sp>
          <p:nvSpPr>
            <p:cNvPr id="5" name="Прямоугольник 4">
              <a:extLst>
                <a:ext uri="{FF2B5EF4-FFF2-40B4-BE49-F238E27FC236}">
                  <a16:creationId xmlns:a16="http://schemas.microsoft.com/office/drawing/2014/main" id="{EBAB9587-AF47-431C-A665-0BF0E2EBE1E4}"/>
                </a:ext>
              </a:extLst>
            </p:cNvPr>
            <p:cNvSpPr/>
            <p:nvPr/>
          </p:nvSpPr>
          <p:spPr>
            <a:xfrm>
              <a:off x="507206" y="1975379"/>
              <a:ext cx="5300470" cy="830997"/>
            </a:xfrm>
            <a:prstGeom prst="rect">
              <a:avLst/>
            </a:prstGeom>
          </p:spPr>
          <p:txBody>
            <a:bodyPr wrap="square">
              <a:spAutoFit/>
            </a:bodyPr>
            <a:lstStyle/>
            <a:p>
              <a:pPr indent="450215" algn="ctr">
                <a:spcAft>
                  <a:spcPts val="0"/>
                </a:spcAft>
              </a:pPr>
              <a:r>
                <a:rPr lang="ru-RU" sz="2400" dirty="0">
                  <a:ln>
                    <a:solidFill>
                      <a:srgbClr val="253635"/>
                    </a:solidFill>
                  </a:ln>
                  <a:solidFill>
                    <a:srgbClr val="253635"/>
                  </a:solidFill>
                  <a:latin typeface="Times New Roman" panose="02020603050405020304" pitchFamily="18" charset="0"/>
                  <a:ea typeface="Times New Roman" panose="02020603050405020304" pitchFamily="18" charset="0"/>
                </a:rPr>
                <a:t>Так заканчивает свою повесть </a:t>
              </a:r>
            </a:p>
            <a:p>
              <a:pPr indent="450215" algn="ctr">
                <a:spcAft>
                  <a:spcPts val="0"/>
                </a:spcAft>
              </a:pPr>
              <a:r>
                <a:rPr lang="ru-RU" sz="2400" dirty="0">
                  <a:ln>
                    <a:solidFill>
                      <a:srgbClr val="253635"/>
                    </a:solidFill>
                  </a:ln>
                  <a:solidFill>
                    <a:srgbClr val="253635"/>
                  </a:solidFill>
                  <a:latin typeface="Times New Roman" panose="02020603050405020304" pitchFamily="18" charset="0"/>
                  <a:ea typeface="Times New Roman" panose="02020603050405020304" pitchFamily="18" charset="0"/>
                </a:rPr>
                <a:t>Н. В. Гоголь, рассказавший нам</a:t>
              </a:r>
            </a:p>
          </p:txBody>
        </p:sp>
        <p:sp>
          <p:nvSpPr>
            <p:cNvPr id="12" name="Прямоугольник 11">
              <a:extLst>
                <a:ext uri="{FF2B5EF4-FFF2-40B4-BE49-F238E27FC236}">
                  <a16:creationId xmlns:a16="http://schemas.microsoft.com/office/drawing/2014/main" id="{87F24791-7DEF-47CA-A652-3100F638EB70}"/>
                </a:ext>
              </a:extLst>
            </p:cNvPr>
            <p:cNvSpPr/>
            <p:nvPr/>
          </p:nvSpPr>
          <p:spPr>
            <a:xfrm>
              <a:off x="2200041" y="2668274"/>
              <a:ext cx="3480543" cy="2677656"/>
            </a:xfrm>
            <a:prstGeom prst="rect">
              <a:avLst/>
            </a:prstGeom>
          </p:spPr>
          <p:txBody>
            <a:bodyPr wrap="square">
              <a:spAutoFit/>
            </a:bodyPr>
            <a:lstStyle/>
            <a:p>
              <a:pPr algn="ctr"/>
              <a:r>
                <a:rPr lang="ru-RU" sz="2400" dirty="0">
                  <a:ln>
                    <a:solidFill>
                      <a:srgbClr val="253635"/>
                    </a:solidFill>
                  </a:ln>
                  <a:solidFill>
                    <a:srgbClr val="253635"/>
                  </a:solidFill>
                  <a:latin typeface="Times New Roman" panose="02020603050405020304" pitchFamily="18" charset="0"/>
                  <a:ea typeface="Times New Roman" panose="02020603050405020304" pitchFamily="18" charset="0"/>
                </a:rPr>
                <a:t>печальную историю жизни и борьбы (за свободу Родины, за христианскую веру, за процветание своей земли) героев-запорожцев.</a:t>
              </a:r>
              <a:endParaRPr lang="ru-RU" dirty="0">
                <a:ln>
                  <a:solidFill>
                    <a:srgbClr val="253635"/>
                  </a:solidFill>
                </a:ln>
                <a:solidFill>
                  <a:srgbClr val="253635"/>
                </a:solidFill>
              </a:endParaRPr>
            </a:p>
          </p:txBody>
        </p:sp>
      </p:grpSp>
      <p:pic>
        <p:nvPicPr>
          <p:cNvPr id="15" name="Picture 2" descr="https://i.pinimg.com/736x/4d/36/52/4d3652779ef39fb8dc0fd445630c6618.jpg">
            <a:extLst>
              <a:ext uri="{FF2B5EF4-FFF2-40B4-BE49-F238E27FC236}">
                <a16:creationId xmlns:a16="http://schemas.microsoft.com/office/drawing/2014/main" id="{AB570EF8-9FAE-4816-9903-66DE9E916D8C}"/>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3168" t="17197" b="20270"/>
          <a:stretch/>
        </p:blipFill>
        <p:spPr bwMode="auto">
          <a:xfrm>
            <a:off x="4468856" y="5012706"/>
            <a:ext cx="2028003" cy="186942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8717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par>
                                <p:cTn id="13" presetID="14" presetClass="entr" presetSubtype="1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randombar(horizontal)">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3AE216D1-4342-42DD-9A04-FC2FA83A03CC}"/>
              </a:ext>
            </a:extLst>
          </p:cNvPr>
          <p:cNvSpPr/>
          <p:nvPr/>
        </p:nvSpPr>
        <p:spPr>
          <a:xfrm>
            <a:off x="883398" y="564767"/>
            <a:ext cx="4760213" cy="830997"/>
          </a:xfrm>
          <a:prstGeom prst="rect">
            <a:avLst/>
          </a:prstGeom>
        </p:spPr>
        <p:txBody>
          <a:bodyPr wrap="square">
            <a:spAutoFit/>
          </a:bodyPr>
          <a:lstStyle/>
          <a:p>
            <a:r>
              <a:rPr lang="ru-RU" sz="2400" dirty="0">
                <a:ln>
                  <a:solidFill>
                    <a:srgbClr val="002060"/>
                  </a:solidFill>
                </a:ln>
                <a:solidFill>
                  <a:srgbClr val="002060"/>
                </a:solidFill>
                <a:latin typeface="Times New Roman" panose="02020603050405020304" pitchFamily="18" charset="0"/>
                <a:ea typeface="Times New Roman" panose="02020603050405020304" pitchFamily="18" charset="0"/>
              </a:rPr>
              <a:t>Когда  мы  впервые  знакомимся  с  героем?  Какова  его  внешность? </a:t>
            </a:r>
            <a:endParaRPr lang="ru-RU" sz="2400" dirty="0">
              <a:ln>
                <a:solidFill>
                  <a:srgbClr val="002060"/>
                </a:solidFill>
              </a:ln>
              <a:solidFill>
                <a:srgbClr val="002060"/>
              </a:solidFill>
            </a:endParaRPr>
          </a:p>
        </p:txBody>
      </p:sp>
      <p:pic>
        <p:nvPicPr>
          <p:cNvPr id="5124" name="Picture 4" descr="https://img1.liveinternet.ru/images/foto/b/3/apps/0/658/658917_il_-_6.jpg">
            <a:extLst>
              <a:ext uri="{FF2B5EF4-FFF2-40B4-BE49-F238E27FC236}">
                <a16:creationId xmlns:a16="http://schemas.microsoft.com/office/drawing/2014/main" id="{FBDE8B77-8C6A-4186-8214-42F82F242413}"/>
              </a:ext>
            </a:extLst>
          </p:cNvPr>
          <p:cNvPicPr>
            <a:picLocks noChangeAspect="1" noChangeArrowheads="1"/>
          </p:cNvPicPr>
          <p:nvPr/>
        </p:nvPicPr>
        <p:blipFill rotWithShape="1">
          <a:blip r:embed="rId2">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l="7365" t="7862" r="14969" b="8159"/>
          <a:stretch/>
        </p:blipFill>
        <p:spPr bwMode="auto">
          <a:xfrm>
            <a:off x="6128083" y="288757"/>
            <a:ext cx="4109988" cy="323145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3" name="Прямоугольник 2">
            <a:extLst>
              <a:ext uri="{FF2B5EF4-FFF2-40B4-BE49-F238E27FC236}">
                <a16:creationId xmlns:a16="http://schemas.microsoft.com/office/drawing/2014/main" id="{805EE04F-7E28-4E69-A6BD-CEEE1CDA9740}"/>
              </a:ext>
            </a:extLst>
          </p:cNvPr>
          <p:cNvSpPr/>
          <p:nvPr/>
        </p:nvSpPr>
        <p:spPr>
          <a:xfrm>
            <a:off x="343300" y="1562569"/>
            <a:ext cx="5473566" cy="4524315"/>
          </a:xfrm>
          <a:prstGeom prst="rect">
            <a:avLst/>
          </a:prstGeom>
        </p:spPr>
        <p:txBody>
          <a:bodyPr wrap="square">
            <a:spAutoFit/>
          </a:bodyPr>
          <a:lstStyle/>
          <a:p>
            <a:pPr algn="ctr"/>
            <a:r>
              <a:rPr lang="ru-RU" sz="2400" i="1" dirty="0">
                <a:ln>
                  <a:solidFill>
                    <a:srgbClr val="253635"/>
                  </a:solidFill>
                </a:ln>
                <a:solidFill>
                  <a:srgbClr val="253635"/>
                </a:solidFill>
                <a:latin typeface="Times New Roman" panose="02020603050405020304" pitchFamily="18" charset="0"/>
                <a:ea typeface="Times New Roman" panose="02020603050405020304" pitchFamily="18" charset="0"/>
              </a:rPr>
              <a:t>Старый Тарас – типичный запорожец. Он чрезвычайно тяжел и толст. На нем широченные шаровары, белая украинская сорочка. Усы до плеч. Вызывающе запрокинув голову, Тарас с насмешкой смотрит на сыновей, а затем лично проверяет бойцовские навыки одного из них, Остапа, получившего одобрение и наказ: «Да он славно бьется!.. Добрый будет казак!.. Вот так колоти всякого… Никому не спускай!»)</a:t>
            </a:r>
            <a:endParaRPr lang="ru-RU" sz="2400" dirty="0">
              <a:ln>
                <a:solidFill>
                  <a:srgbClr val="253635"/>
                </a:solidFill>
              </a:ln>
              <a:solidFill>
                <a:srgbClr val="253635"/>
              </a:solidFill>
            </a:endParaRPr>
          </a:p>
        </p:txBody>
      </p:sp>
      <p:pic>
        <p:nvPicPr>
          <p:cNvPr id="4" name="Рисунок 3">
            <a:extLst>
              <a:ext uri="{FF2B5EF4-FFF2-40B4-BE49-F238E27FC236}">
                <a16:creationId xmlns:a16="http://schemas.microsoft.com/office/drawing/2014/main" id="{DB7859B5-535A-4A9A-A0EB-41D89F0A6336}"/>
              </a:ext>
            </a:extLst>
          </p:cNvPr>
          <p:cNvPicPr>
            <a:picLocks noChangeAspect="1"/>
          </p:cNvPicPr>
          <p:nvPr/>
        </p:nvPicPr>
        <p:blipFill>
          <a:blip r:embed="rId4">
            <a:extLst>
              <a:ext uri="{BEBA8EAE-BF5A-486C-A8C5-ECC9F3942E4B}">
                <a14:imgProps xmlns:a14="http://schemas.microsoft.com/office/drawing/2010/main">
                  <a14:imgLayer r:embed="rId5">
                    <a14:imgEffect>
                      <a14:colorTemperature colorTemp="7200"/>
                    </a14:imgEffect>
                    <a14:imgEffect>
                      <a14:brightnessContrast bright="20000"/>
                    </a14:imgEffect>
                  </a14:imgLayer>
                </a14:imgProps>
              </a:ext>
            </a:extLst>
          </a:blip>
          <a:stretch>
            <a:fillRect/>
          </a:stretch>
        </p:blipFill>
        <p:spPr>
          <a:xfrm>
            <a:off x="8547234" y="2078462"/>
            <a:ext cx="3495574" cy="2796459"/>
          </a:xfrm>
          <a:prstGeom prst="rect">
            <a:avLst/>
          </a:prstGeom>
          <a:ln>
            <a:noFill/>
          </a:ln>
          <a:effectLst>
            <a:softEdge rad="112500"/>
          </a:effectLst>
        </p:spPr>
      </p:pic>
      <p:pic>
        <p:nvPicPr>
          <p:cNvPr id="7" name="Picture 2" descr="https://data10.proshkolu.ru/content/media/pic/std/4000000/3790000/3789257-6ef185c196f4fb23.jpg">
            <a:extLst>
              <a:ext uri="{FF2B5EF4-FFF2-40B4-BE49-F238E27FC236}">
                <a16:creationId xmlns:a16="http://schemas.microsoft.com/office/drawing/2014/main" id="{C394D217-4AB9-428E-951B-535C2EEB27E6}"/>
              </a:ext>
            </a:extLst>
          </p:cNvPr>
          <p:cNvPicPr>
            <a:picLocks noChangeAspect="1" noChangeArrowheads="1"/>
          </p:cNvPicPr>
          <p:nvPr/>
        </p:nvPicPr>
        <p:blipFill>
          <a:blip r:embed="rId6">
            <a:extLst>
              <a:ext uri="{BEBA8EAE-BF5A-486C-A8C5-ECC9F3942E4B}">
                <a14:imgProps xmlns:a14="http://schemas.microsoft.com/office/drawing/2010/main">
                  <a14:imgLayer r:embed="rId7">
                    <a14:imgEffect>
                      <a14:saturation sat="33000"/>
                    </a14:imgEffect>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6256421" y="4128683"/>
            <a:ext cx="3421980" cy="266647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8" name="Picture 4" descr="https://upload.wikimedia.org/wikipedia/commons/thumb/0/02/Vraagteken.svg/128px-Vraagteken.svg.png">
            <a:extLst>
              <a:ext uri="{FF2B5EF4-FFF2-40B4-BE49-F238E27FC236}">
                <a16:creationId xmlns:a16="http://schemas.microsoft.com/office/drawing/2014/main" id="{3170449E-2178-4DA5-8178-1F17354C9633}"/>
              </a:ext>
            </a:extLst>
          </p:cNvPr>
          <p:cNvPicPr>
            <a:picLocks noChangeAspect="1" noChangeArrowheads="1"/>
          </p:cNvPicPr>
          <p:nvPr/>
        </p:nvPicPr>
        <p:blipFill>
          <a:blip r:embed="rId8">
            <a:duotone>
              <a:schemeClr val="accent5">
                <a:shade val="45000"/>
                <a:satMod val="135000"/>
              </a:schemeClr>
              <a:prstClr val="white"/>
            </a:duotone>
            <a:extLst>
              <a:ext uri="{BEBA8EAE-BF5A-486C-A8C5-ECC9F3942E4B}">
                <a14:imgProps xmlns:a14="http://schemas.microsoft.com/office/drawing/2010/main">
                  <a14:imgLayer r:embed="rId9">
                    <a14:imgEffect>
                      <a14:saturation sat="66000"/>
                    </a14:imgEffect>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8523973" y="2729317"/>
            <a:ext cx="2360313" cy="338470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https://upload.wikimedia.org/wikipedia/commons/thumb/0/02/Vraagteken.svg/128px-Vraagteken.svg.png">
            <a:extLst>
              <a:ext uri="{FF2B5EF4-FFF2-40B4-BE49-F238E27FC236}">
                <a16:creationId xmlns:a16="http://schemas.microsoft.com/office/drawing/2014/main" id="{23C80F80-AC89-4CFC-BEC1-B901E0880C55}"/>
              </a:ext>
            </a:extLst>
          </p:cNvPr>
          <p:cNvPicPr>
            <a:picLocks noChangeAspect="1" noChangeArrowheads="1"/>
          </p:cNvPicPr>
          <p:nvPr/>
        </p:nvPicPr>
        <p:blipFill>
          <a:blip r:embed="rId8">
            <a:duotone>
              <a:schemeClr val="accent5">
                <a:shade val="45000"/>
                <a:satMod val="135000"/>
              </a:schemeClr>
              <a:prstClr val="white"/>
            </a:duotone>
            <a:extLst>
              <a:ext uri="{BEBA8EAE-BF5A-486C-A8C5-ECC9F3942E4B}">
                <a14:imgProps xmlns:a14="http://schemas.microsoft.com/office/drawing/2010/main">
                  <a14:imgLayer r:embed="rId9">
                    <a14:imgEffect>
                      <a14:saturation sat="66000"/>
                    </a14:imgEffect>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1817571" y="2702177"/>
            <a:ext cx="2360313" cy="33847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0032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xit" presetSubtype="10" fill="hold" nodeType="clickEffect">
                                  <p:stCondLst>
                                    <p:cond delay="0"/>
                                  </p:stCondLst>
                                  <p:childTnLst>
                                    <p:animEffect transition="out" filter="checkerboard(across)">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par>
                                <p:cTn id="8" presetID="5" presetClass="exit" presetSubtype="10" fill="hold" nodeType="withEffect">
                                  <p:stCondLst>
                                    <p:cond delay="0"/>
                                  </p:stCondLst>
                                  <p:childTnLst>
                                    <p:animEffect transition="out" filter="checkerboard(across)">
                                      <p:cBhvr>
                                        <p:cTn id="9" dur="500"/>
                                        <p:tgtEl>
                                          <p:spTgt spid="9"/>
                                        </p:tgtEl>
                                      </p:cBhvr>
                                    </p:animEffect>
                                    <p:set>
                                      <p:cBhvr>
                                        <p:cTn id="10" dur="1" fill="hold">
                                          <p:stCondLst>
                                            <p:cond delay="499"/>
                                          </p:stCondLst>
                                        </p:cTn>
                                        <p:tgtEl>
                                          <p:spTgt spid="9"/>
                                        </p:tgtEl>
                                        <p:attrNameLst>
                                          <p:attrName>style.visibility</p:attrName>
                                        </p:attrNameLst>
                                      </p:cBhvr>
                                      <p:to>
                                        <p:strVal val="hidden"/>
                                      </p:to>
                                    </p:set>
                                  </p:childTnLst>
                                </p:cTn>
                              </p:par>
                              <p:par>
                                <p:cTn id="11" presetID="14" presetClass="entr" presetSubtype="1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randombar(horizontal)">
                                      <p:cBhvr>
                                        <p:cTn id="13" dur="500"/>
                                        <p:tgtEl>
                                          <p:spTgt spid="3"/>
                                        </p:tgtEl>
                                      </p:cBhvr>
                                    </p:animEffect>
                                  </p:childTnLst>
                                </p:cTn>
                              </p:par>
                              <p:par>
                                <p:cTn id="14" presetID="14" presetClass="entr" presetSubtype="1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randombar(horizontal)">
                                      <p:cBhvr>
                                        <p:cTn id="16" dur="500"/>
                                        <p:tgtEl>
                                          <p:spTgt spid="4"/>
                                        </p:tgtEl>
                                      </p:cBhvr>
                                    </p:animEffect>
                                  </p:childTnLst>
                                </p:cTn>
                              </p:par>
                              <p:par>
                                <p:cTn id="17" presetID="14" presetClass="entr" presetSubtype="1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randombar(horizontal)">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8DB466FF-63C8-463E-BF2A-BF2B54F2EC94}"/>
              </a:ext>
            </a:extLst>
          </p:cNvPr>
          <p:cNvSpPr/>
          <p:nvPr/>
        </p:nvSpPr>
        <p:spPr>
          <a:xfrm>
            <a:off x="479736" y="674399"/>
            <a:ext cx="6481011" cy="5509200"/>
          </a:xfrm>
          <a:prstGeom prst="rect">
            <a:avLst/>
          </a:prstGeom>
        </p:spPr>
        <p:txBody>
          <a:bodyPr wrap="square">
            <a:spAutoFit/>
          </a:bodyPr>
          <a:lstStyle/>
          <a:p>
            <a:pPr indent="450215">
              <a:spcAft>
                <a:spcPts val="0"/>
              </a:spcAft>
            </a:pPr>
            <a:r>
              <a:rPr lang="ru-RU" sz="2200" dirty="0">
                <a:ln>
                  <a:solidFill>
                    <a:srgbClr val="002060"/>
                  </a:solidFill>
                </a:ln>
                <a:solidFill>
                  <a:srgbClr val="002060"/>
                </a:solidFill>
                <a:latin typeface="Times New Roman" panose="02020603050405020304" pitchFamily="18" charset="0"/>
                <a:ea typeface="Times New Roman" panose="02020603050405020304" pitchFamily="18" charset="0"/>
              </a:rPr>
              <a:t>Сам Тарас, </a:t>
            </a:r>
            <a:r>
              <a:rPr lang="ru-RU" sz="2200" i="1" dirty="0">
                <a:ln>
                  <a:solidFill>
                    <a:srgbClr val="002060"/>
                  </a:solidFill>
                </a:ln>
                <a:solidFill>
                  <a:srgbClr val="002060"/>
                </a:solidFill>
                <a:latin typeface="Times New Roman" panose="02020603050405020304" pitchFamily="18" charset="0"/>
                <a:ea typeface="Times New Roman" panose="02020603050405020304" pitchFamily="18" charset="0"/>
              </a:rPr>
              <a:t>«коренной, старый полковник», «был создан для бранной тревоги». «Неугомонный вечно, он считал себя законным защитником православия» </a:t>
            </a:r>
            <a:r>
              <a:rPr lang="ru-RU" sz="2200" dirty="0">
                <a:ln>
                  <a:solidFill>
                    <a:srgbClr val="002060"/>
                  </a:solidFill>
                </a:ln>
                <a:solidFill>
                  <a:srgbClr val="002060"/>
                </a:solidFill>
                <a:latin typeface="Times New Roman" panose="02020603050405020304" pitchFamily="18" charset="0"/>
                <a:ea typeface="Times New Roman" panose="02020603050405020304" pitchFamily="18" charset="0"/>
              </a:rPr>
              <a:t>– и готов был </a:t>
            </a:r>
            <a:r>
              <a:rPr lang="ru-RU" sz="2200" i="1" dirty="0">
                <a:ln>
                  <a:solidFill>
                    <a:srgbClr val="002060"/>
                  </a:solidFill>
                </a:ln>
                <a:solidFill>
                  <a:srgbClr val="002060"/>
                </a:solidFill>
                <a:latin typeface="Times New Roman" panose="02020603050405020304" pitchFamily="18" charset="0"/>
                <a:ea typeface="Times New Roman" panose="02020603050405020304" pitchFamily="18" charset="0"/>
              </a:rPr>
              <a:t>«никому не спускать»</a:t>
            </a:r>
            <a:r>
              <a:rPr lang="ru-RU" sz="2200" dirty="0">
                <a:ln>
                  <a:solidFill>
                    <a:srgbClr val="002060"/>
                  </a:solidFill>
                </a:ln>
                <a:solidFill>
                  <a:srgbClr val="002060"/>
                </a:solidFill>
                <a:latin typeface="Times New Roman" panose="02020603050405020304" pitchFamily="18" charset="0"/>
                <a:ea typeface="Times New Roman" panose="02020603050405020304" pitchFamily="18" charset="0"/>
              </a:rPr>
              <a:t>, если не уважали казацких «старшин» и стояли перед ними в шапках» сборщики налогов польские, если глумились над православием и если враги были те, кто не исповедовал христианство.</a:t>
            </a:r>
          </a:p>
          <a:p>
            <a:pPr indent="450215">
              <a:spcAft>
                <a:spcPts val="0"/>
              </a:spcAft>
            </a:pPr>
            <a:r>
              <a:rPr lang="ru-RU" sz="2200" dirty="0">
                <a:ln>
                  <a:solidFill>
                    <a:srgbClr val="002060"/>
                  </a:solidFill>
                </a:ln>
                <a:solidFill>
                  <a:srgbClr val="002060"/>
                </a:solidFill>
                <a:latin typeface="Times New Roman" panose="02020603050405020304" pitchFamily="18" charset="0"/>
                <a:ea typeface="Times New Roman" panose="02020603050405020304" pitchFamily="18" charset="0"/>
              </a:rPr>
              <a:t>Тарас – сын боевого и трудного века, вся жизнь его – постоянные боевые походы во имя свободы Родины. В жестоких битвах родилось его мужество и весь облик старого полковника стал твердым, суровым. Желая, чтобы и сыны стали закаленными воинами, а не «</a:t>
            </a:r>
            <a:r>
              <a:rPr lang="ru-RU" sz="2200" dirty="0" err="1">
                <a:ln>
                  <a:solidFill>
                    <a:srgbClr val="002060"/>
                  </a:solidFill>
                </a:ln>
                <a:solidFill>
                  <a:srgbClr val="002060"/>
                </a:solidFill>
                <a:latin typeface="Times New Roman" panose="02020603050405020304" pitchFamily="18" charset="0"/>
                <a:ea typeface="Times New Roman" panose="02020603050405020304" pitchFamily="18" charset="0"/>
              </a:rPr>
              <a:t>мазунчиками</a:t>
            </a:r>
            <a:r>
              <a:rPr lang="ru-RU" sz="2200" dirty="0">
                <a:ln>
                  <a:solidFill>
                    <a:srgbClr val="002060"/>
                  </a:solidFill>
                </a:ln>
                <a:solidFill>
                  <a:srgbClr val="002060"/>
                </a:solidFill>
                <a:latin typeface="Times New Roman" panose="02020603050405020304" pitchFamily="18" charset="0"/>
                <a:ea typeface="Times New Roman" panose="02020603050405020304" pitchFamily="18" charset="0"/>
              </a:rPr>
              <a:t>», он решает отправить их на Запорожье со словами </a:t>
            </a:r>
            <a:r>
              <a:rPr lang="ru-RU" sz="2200" i="1" dirty="0">
                <a:ln>
                  <a:solidFill>
                    <a:srgbClr val="002060"/>
                  </a:solidFill>
                </a:ln>
                <a:solidFill>
                  <a:srgbClr val="002060"/>
                </a:solidFill>
                <a:latin typeface="Times New Roman" panose="02020603050405020304" pitchFamily="18" charset="0"/>
                <a:ea typeface="Times New Roman" panose="02020603050405020304" pitchFamily="18" charset="0"/>
              </a:rPr>
              <a:t>«Дайте Боже, чтоб вы на войне всегда были удачливы!»</a:t>
            </a:r>
          </a:p>
        </p:txBody>
      </p:sp>
      <p:pic>
        <p:nvPicPr>
          <p:cNvPr id="7172" name="Picture 4" descr="http://img-fotki.yandex.ru/get/5643/24302342.81/0_85326_7ebff304_orig">
            <a:extLst>
              <a:ext uri="{FF2B5EF4-FFF2-40B4-BE49-F238E27FC236}">
                <a16:creationId xmlns:a16="http://schemas.microsoft.com/office/drawing/2014/main" id="{2967CC55-B5EF-47CE-A968-078B3041878D}"/>
              </a:ext>
            </a:extLst>
          </p:cNvPr>
          <p:cNvPicPr>
            <a:picLocks noChangeAspect="1" noChangeArrowheads="1"/>
          </p:cNvPicPr>
          <p:nvPr/>
        </p:nvPicPr>
        <p:blipFill rotWithShape="1">
          <a:blip r:embed="rId2">
            <a:extLst>
              <a:ext uri="{BEBA8EAE-BF5A-486C-A8C5-ECC9F3942E4B}">
                <a14:imgProps xmlns:a14="http://schemas.microsoft.com/office/drawing/2010/main">
                  <a14:imgLayer r:embed="rId3">
                    <a14:imgEffect>
                      <a14:colorTemperature colorTemp="8800"/>
                    </a14:imgEffect>
                    <a14:imgEffect>
                      <a14:saturation sat="66000"/>
                    </a14:imgEffect>
                    <a14:imgEffect>
                      <a14:brightnessContrast bright="20000"/>
                    </a14:imgEffect>
                  </a14:imgLayer>
                </a14:imgProps>
              </a:ext>
              <a:ext uri="{28A0092B-C50C-407E-A947-70E740481C1C}">
                <a14:useLocalDpi xmlns:a14="http://schemas.microsoft.com/office/drawing/2010/main" val="0"/>
              </a:ext>
            </a:extLst>
          </a:blip>
          <a:srcRect l="6765" t="5193" r="6646" b="5683"/>
          <a:stretch/>
        </p:blipFill>
        <p:spPr bwMode="auto">
          <a:xfrm>
            <a:off x="7122696" y="233412"/>
            <a:ext cx="4589568" cy="6391175"/>
          </a:xfrm>
          <a:prstGeom prst="rect">
            <a:avLst/>
          </a:prstGeom>
          <a:ln>
            <a:noFill/>
          </a:ln>
          <a:effectLst>
            <a:softEdge rad="317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4682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C7342929-2EFD-4564-8B99-756CD54709B6}"/>
              </a:ext>
            </a:extLst>
          </p:cNvPr>
          <p:cNvSpPr/>
          <p:nvPr/>
        </p:nvSpPr>
        <p:spPr>
          <a:xfrm>
            <a:off x="564683" y="982176"/>
            <a:ext cx="5152723" cy="4893647"/>
          </a:xfrm>
          <a:prstGeom prst="rect">
            <a:avLst/>
          </a:prstGeom>
        </p:spPr>
        <p:txBody>
          <a:bodyPr wrap="square">
            <a:spAutoFit/>
          </a:bodyPr>
          <a:lstStyle/>
          <a:p>
            <a:pPr algn="ctr"/>
            <a:r>
              <a:rPr lang="ru-RU" sz="2400" dirty="0">
                <a:ln>
                  <a:solidFill>
                    <a:srgbClr val="002060"/>
                  </a:solidFill>
                </a:ln>
                <a:solidFill>
                  <a:srgbClr val="002060"/>
                </a:solidFill>
                <a:latin typeface="Times New Roman" panose="02020603050405020304" pitchFamily="18" charset="0"/>
                <a:ea typeface="Times New Roman" panose="02020603050405020304" pitchFamily="18" charset="0"/>
              </a:rPr>
              <a:t>Не меньшее значение в раскрытии образа имеют описания внешнего облика героя, его манеры говорить, его жестов, речи, окружающей обстановки. Описание светлицы в доме Бульбы, например, не только знакомит с бытом </a:t>
            </a:r>
            <a:r>
              <a:rPr lang="ru-RU" sz="2400" dirty="0" err="1">
                <a:ln>
                  <a:solidFill>
                    <a:srgbClr val="002060"/>
                  </a:solidFill>
                </a:ln>
                <a:solidFill>
                  <a:srgbClr val="002060"/>
                </a:solidFill>
                <a:latin typeface="Times New Roman" panose="02020603050405020304" pitchFamily="18" charset="0"/>
                <a:ea typeface="Times New Roman" panose="02020603050405020304" pitchFamily="18" charset="0"/>
              </a:rPr>
              <a:t>козачьей</a:t>
            </a:r>
            <a:r>
              <a:rPr lang="ru-RU" sz="2400" dirty="0">
                <a:ln>
                  <a:solidFill>
                    <a:srgbClr val="002060"/>
                  </a:solidFill>
                </a:ln>
                <a:solidFill>
                  <a:srgbClr val="002060"/>
                </a:solidFill>
                <a:latin typeface="Times New Roman" panose="02020603050405020304" pitchFamily="18" charset="0"/>
                <a:ea typeface="Times New Roman" panose="02020603050405020304" pitchFamily="18" charset="0"/>
              </a:rPr>
              <a:t> семьи XVI века, но характеризует и его владельца. Перед нами жилище воина, большая часть жизни которого прошла в Запорожской Сечи и в военных походах, много повидавшего на своём веку. </a:t>
            </a:r>
            <a:endParaRPr lang="ru-RU" sz="2400" dirty="0">
              <a:ln>
                <a:solidFill>
                  <a:srgbClr val="002060"/>
                </a:solidFill>
              </a:ln>
              <a:solidFill>
                <a:srgbClr val="002060"/>
              </a:solidFill>
            </a:endParaRPr>
          </a:p>
        </p:txBody>
      </p:sp>
      <p:pic>
        <p:nvPicPr>
          <p:cNvPr id="3" name="Picture 2" descr="https://ruskino.ru/media/gallery/8500/fWMsUTRZW5OdLUF2T0NJ9XpkhEb.jpg">
            <a:extLst>
              <a:ext uri="{FF2B5EF4-FFF2-40B4-BE49-F238E27FC236}">
                <a16:creationId xmlns:a16="http://schemas.microsoft.com/office/drawing/2014/main" id="{431F60EC-7398-4854-9985-5CA9FBAA84AA}"/>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saturation sat="66000"/>
                    </a14:imgEffect>
                    <a14:imgEffect>
                      <a14:brightnessContrast bright="40000"/>
                    </a14:imgEffect>
                  </a14:imgLayer>
                </a14:imgProps>
              </a:ext>
              <a:ext uri="{28A0092B-C50C-407E-A947-70E740481C1C}">
                <a14:useLocalDpi xmlns:a14="http://schemas.microsoft.com/office/drawing/2010/main" val="0"/>
              </a:ext>
            </a:extLst>
          </a:blip>
          <a:srcRect/>
          <a:stretch>
            <a:fillRect/>
          </a:stretch>
        </p:blipFill>
        <p:spPr bwMode="auto">
          <a:xfrm>
            <a:off x="6253214" y="572511"/>
            <a:ext cx="5710475" cy="380698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4" name="Picture 2" descr="https://sun9-14.userapi.com/impg/q242FHQaPcl8kTzmY0VV3lCHj2PrQcmzwLomvA/C7-AyavFW2Q.jpg?size=522x604&amp;quality=95&amp;sign=a898168552c7b7453bdfe7fd1a7134e6&amp;c_uniq_tag=NdVJws5OX5ZD4GJNtZo3RNaTblgkbqJH3zCd4iUcNWs&amp;type=album">
            <a:extLst>
              <a:ext uri="{FF2B5EF4-FFF2-40B4-BE49-F238E27FC236}">
                <a16:creationId xmlns:a16="http://schemas.microsoft.com/office/drawing/2014/main" id="{5AA54447-144C-4EBB-9256-B800AF3B540A}"/>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saturation sat="66000"/>
                    </a14:imgEffect>
                  </a14:imgLayer>
                </a14:imgProps>
              </a:ext>
              <a:ext uri="{28A0092B-C50C-407E-A947-70E740481C1C}">
                <a14:useLocalDpi xmlns:a14="http://schemas.microsoft.com/office/drawing/2010/main" val="0"/>
              </a:ext>
            </a:extLst>
          </a:blip>
          <a:srcRect/>
          <a:stretch>
            <a:fillRect/>
          </a:stretch>
        </p:blipFill>
        <p:spPr bwMode="auto">
          <a:xfrm>
            <a:off x="8072382" y="4379494"/>
            <a:ext cx="2072138" cy="2397646"/>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31323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455E7107-D512-4728-9F97-59BCAB5DC737}"/>
              </a:ext>
            </a:extLst>
          </p:cNvPr>
          <p:cNvSpPr/>
          <p:nvPr/>
        </p:nvSpPr>
        <p:spPr>
          <a:xfrm>
            <a:off x="587289" y="288928"/>
            <a:ext cx="5412606" cy="1653594"/>
          </a:xfrm>
          <a:prstGeom prst="rect">
            <a:avLst/>
          </a:prstGeom>
        </p:spPr>
        <p:txBody>
          <a:bodyPr wrap="square">
            <a:spAutoFit/>
          </a:bodyPr>
          <a:lstStyle/>
          <a:p>
            <a:pPr algn="ctr">
              <a:lnSpc>
                <a:spcPct val="107000"/>
              </a:lnSpc>
              <a:spcAft>
                <a:spcPts val="800"/>
              </a:spcAft>
            </a:pPr>
            <a:r>
              <a:rPr lang="ru-RU" sz="2400" b="1" i="1" dirty="0">
                <a:ln>
                  <a:solidFill>
                    <a:srgbClr val="002060"/>
                  </a:solidFill>
                </a:ln>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Суровая жизнь того времени, когда мужчины не расставались с оружием, редкие встречи с семьёй сказались и на характере Тараса.</a:t>
            </a:r>
            <a:endParaRPr lang="ru-RU" b="1" i="1" dirty="0">
              <a:ln>
                <a:solidFill>
                  <a:srgbClr val="002060"/>
                </a:solidFill>
              </a:ln>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3" name="Picture 10" descr="https://i.pinimg.com/736x/10/b6/54/10b654c7c302160b31a468fecce50586.jpg">
            <a:extLst>
              <a:ext uri="{FF2B5EF4-FFF2-40B4-BE49-F238E27FC236}">
                <a16:creationId xmlns:a16="http://schemas.microsoft.com/office/drawing/2014/main" id="{BF1C096A-5EB4-4953-9B0E-1603BDF035CA}"/>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colorTemperature colorTemp="8800"/>
                    </a14:imgEffect>
                    <a14:imgEffect>
                      <a14:saturation sat="66000"/>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5166560" y="2085843"/>
            <a:ext cx="1968336" cy="275995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grpSp>
        <p:nvGrpSpPr>
          <p:cNvPr id="4" name="Группа 3">
            <a:extLst>
              <a:ext uri="{FF2B5EF4-FFF2-40B4-BE49-F238E27FC236}">
                <a16:creationId xmlns:a16="http://schemas.microsoft.com/office/drawing/2014/main" id="{EE37348E-6984-4574-AFD1-AD29886CFA7B}"/>
              </a:ext>
            </a:extLst>
          </p:cNvPr>
          <p:cNvGrpSpPr/>
          <p:nvPr/>
        </p:nvGrpSpPr>
        <p:grpSpPr>
          <a:xfrm>
            <a:off x="3023462" y="3450719"/>
            <a:ext cx="2156058" cy="845999"/>
            <a:chOff x="3595834" y="5223397"/>
            <a:chExt cx="2156058" cy="845999"/>
          </a:xfrm>
        </p:grpSpPr>
        <p:sp>
          <p:nvSpPr>
            <p:cNvPr id="5" name="Облачко с текстом: овальное 4">
              <a:extLst>
                <a:ext uri="{FF2B5EF4-FFF2-40B4-BE49-F238E27FC236}">
                  <a16:creationId xmlns:a16="http://schemas.microsoft.com/office/drawing/2014/main" id="{BB2FC327-401F-4D42-A951-98B44F470ADF}"/>
                </a:ext>
              </a:extLst>
            </p:cNvPr>
            <p:cNvSpPr/>
            <p:nvPr/>
          </p:nvSpPr>
          <p:spPr>
            <a:xfrm>
              <a:off x="3595834" y="5223397"/>
              <a:ext cx="2156058" cy="845999"/>
            </a:xfrm>
            <a:prstGeom prst="wedgeEllipseCallout">
              <a:avLst>
                <a:gd name="adj1" fmla="val 57343"/>
                <a:gd name="adj2" fmla="val -93589"/>
              </a:avLst>
            </a:prstGeom>
            <a:solidFill>
              <a:srgbClr val="F7F1E8"/>
            </a:solidFill>
            <a:ln w="28575">
              <a:solidFill>
                <a:srgbClr val="B4A08B"/>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Прямоугольник 5">
              <a:extLst>
                <a:ext uri="{FF2B5EF4-FFF2-40B4-BE49-F238E27FC236}">
                  <a16:creationId xmlns:a16="http://schemas.microsoft.com/office/drawing/2014/main" id="{AEAA81F0-22A2-4A91-8DA2-1F2632125C90}"/>
                </a:ext>
              </a:extLst>
            </p:cNvPr>
            <p:cNvSpPr/>
            <p:nvPr/>
          </p:nvSpPr>
          <p:spPr>
            <a:xfrm>
              <a:off x="3884008" y="5301088"/>
              <a:ext cx="1641924" cy="707886"/>
            </a:xfrm>
            <a:prstGeom prst="rect">
              <a:avLst/>
            </a:prstGeom>
          </p:spPr>
          <p:txBody>
            <a:bodyPr wrap="none">
              <a:spAutoFit/>
            </a:bodyPr>
            <a:lstStyle/>
            <a:p>
              <a:pPr algn="ctr"/>
              <a:r>
                <a:rPr lang="ru-RU" sz="2000" b="1" dirty="0">
                  <a:ln>
                    <a:solidFill>
                      <a:srgbClr val="002060"/>
                    </a:solidFill>
                  </a:ln>
                  <a:solidFill>
                    <a:srgbClr val="002060"/>
                  </a:solidFill>
                  <a:latin typeface="Times New Roman" panose="02020603050405020304" pitchFamily="18" charset="0"/>
                  <a:ea typeface="Times New Roman" panose="02020603050405020304" pitchFamily="18" charset="0"/>
                </a:rPr>
                <a:t>ШИРОКАЯ </a:t>
              </a:r>
            </a:p>
            <a:p>
              <a:pPr algn="ctr"/>
              <a:r>
                <a:rPr lang="ru-RU" sz="2000" b="1" dirty="0">
                  <a:ln>
                    <a:solidFill>
                      <a:srgbClr val="002060"/>
                    </a:solidFill>
                  </a:ln>
                  <a:solidFill>
                    <a:srgbClr val="002060"/>
                  </a:solidFill>
                  <a:latin typeface="Times New Roman" panose="02020603050405020304" pitchFamily="18" charset="0"/>
                </a:rPr>
                <a:t>НАТУРА</a:t>
              </a:r>
              <a:endParaRPr lang="ru-RU" sz="2000" dirty="0">
                <a:ln>
                  <a:solidFill>
                    <a:srgbClr val="002060"/>
                  </a:solidFill>
                </a:ln>
                <a:solidFill>
                  <a:srgbClr val="002060"/>
                </a:solidFill>
              </a:endParaRPr>
            </a:p>
          </p:txBody>
        </p:sp>
      </p:grpSp>
      <p:grpSp>
        <p:nvGrpSpPr>
          <p:cNvPr id="7" name="Группа 6">
            <a:extLst>
              <a:ext uri="{FF2B5EF4-FFF2-40B4-BE49-F238E27FC236}">
                <a16:creationId xmlns:a16="http://schemas.microsoft.com/office/drawing/2014/main" id="{5E03D29B-899F-4544-8032-1BA1801CAAC9}"/>
              </a:ext>
            </a:extLst>
          </p:cNvPr>
          <p:cNvGrpSpPr/>
          <p:nvPr/>
        </p:nvGrpSpPr>
        <p:grpSpPr>
          <a:xfrm>
            <a:off x="4346834" y="4997429"/>
            <a:ext cx="2156058" cy="845999"/>
            <a:chOff x="3595834" y="5223397"/>
            <a:chExt cx="2156058" cy="845999"/>
          </a:xfrm>
        </p:grpSpPr>
        <p:sp>
          <p:nvSpPr>
            <p:cNvPr id="8" name="Облачко с текстом: овальное 7">
              <a:extLst>
                <a:ext uri="{FF2B5EF4-FFF2-40B4-BE49-F238E27FC236}">
                  <a16:creationId xmlns:a16="http://schemas.microsoft.com/office/drawing/2014/main" id="{ABEEF3AB-E1DE-4DE8-9AB6-22C0401E9313}"/>
                </a:ext>
              </a:extLst>
            </p:cNvPr>
            <p:cNvSpPr/>
            <p:nvPr/>
          </p:nvSpPr>
          <p:spPr>
            <a:xfrm>
              <a:off x="3595834" y="5223397"/>
              <a:ext cx="2156058" cy="845999"/>
            </a:xfrm>
            <a:prstGeom prst="wedgeEllipseCallout">
              <a:avLst>
                <a:gd name="adj1" fmla="val 18950"/>
                <a:gd name="adj2" fmla="val -112930"/>
              </a:avLst>
            </a:prstGeom>
            <a:solidFill>
              <a:srgbClr val="F7F1E8"/>
            </a:solidFill>
            <a:ln w="28575">
              <a:solidFill>
                <a:srgbClr val="B4A08B"/>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Прямоугольник 8">
              <a:extLst>
                <a:ext uri="{FF2B5EF4-FFF2-40B4-BE49-F238E27FC236}">
                  <a16:creationId xmlns:a16="http://schemas.microsoft.com/office/drawing/2014/main" id="{9B14EEFB-2C3C-44AC-9792-1F860E97D207}"/>
                </a:ext>
              </a:extLst>
            </p:cNvPr>
            <p:cNvSpPr/>
            <p:nvPr/>
          </p:nvSpPr>
          <p:spPr>
            <a:xfrm>
              <a:off x="3837136" y="5426213"/>
              <a:ext cx="1735668" cy="400110"/>
            </a:xfrm>
            <a:prstGeom prst="rect">
              <a:avLst/>
            </a:prstGeom>
          </p:spPr>
          <p:txBody>
            <a:bodyPr wrap="none">
              <a:spAutoFit/>
            </a:bodyPr>
            <a:lstStyle/>
            <a:p>
              <a:pPr algn="ctr"/>
              <a:r>
                <a:rPr lang="ru-RU" sz="2000" b="1" dirty="0">
                  <a:ln>
                    <a:solidFill>
                      <a:srgbClr val="002060"/>
                    </a:solidFill>
                  </a:ln>
                  <a:solidFill>
                    <a:srgbClr val="002060"/>
                  </a:solidFill>
                  <a:latin typeface="Times New Roman" panose="02020603050405020304" pitchFamily="18" charset="0"/>
                  <a:ea typeface="Times New Roman" panose="02020603050405020304" pitchFamily="18" charset="0"/>
                </a:rPr>
                <a:t>ХРАБРОСТЬ</a:t>
              </a:r>
              <a:endParaRPr lang="ru-RU" sz="2000" dirty="0">
                <a:ln>
                  <a:solidFill>
                    <a:srgbClr val="002060"/>
                  </a:solidFill>
                </a:ln>
                <a:solidFill>
                  <a:srgbClr val="002060"/>
                </a:solidFill>
              </a:endParaRPr>
            </a:p>
          </p:txBody>
        </p:sp>
      </p:grpSp>
      <p:grpSp>
        <p:nvGrpSpPr>
          <p:cNvPr id="10" name="Группа 9">
            <a:extLst>
              <a:ext uri="{FF2B5EF4-FFF2-40B4-BE49-F238E27FC236}">
                <a16:creationId xmlns:a16="http://schemas.microsoft.com/office/drawing/2014/main" id="{6666B356-CF7C-4A6C-85F1-B55A50B50759}"/>
              </a:ext>
            </a:extLst>
          </p:cNvPr>
          <p:cNvGrpSpPr/>
          <p:nvPr/>
        </p:nvGrpSpPr>
        <p:grpSpPr>
          <a:xfrm>
            <a:off x="2184172" y="5802864"/>
            <a:ext cx="2156058" cy="845999"/>
            <a:chOff x="3595834" y="5223397"/>
            <a:chExt cx="2156058" cy="845999"/>
          </a:xfrm>
        </p:grpSpPr>
        <p:sp>
          <p:nvSpPr>
            <p:cNvPr id="11" name="Облачко с текстом: овальное 10">
              <a:extLst>
                <a:ext uri="{FF2B5EF4-FFF2-40B4-BE49-F238E27FC236}">
                  <a16:creationId xmlns:a16="http://schemas.microsoft.com/office/drawing/2014/main" id="{E1005C52-7DF0-4A09-A79C-7914CE378805}"/>
                </a:ext>
              </a:extLst>
            </p:cNvPr>
            <p:cNvSpPr/>
            <p:nvPr/>
          </p:nvSpPr>
          <p:spPr>
            <a:xfrm>
              <a:off x="3595834" y="5223397"/>
              <a:ext cx="2156058" cy="845999"/>
            </a:xfrm>
            <a:prstGeom prst="wedgeEllipseCallout">
              <a:avLst>
                <a:gd name="adj1" fmla="val 73860"/>
                <a:gd name="adj2" fmla="val -192572"/>
              </a:avLst>
            </a:prstGeom>
            <a:solidFill>
              <a:srgbClr val="F7F1E8"/>
            </a:solidFill>
            <a:ln w="28575">
              <a:solidFill>
                <a:srgbClr val="B4A08B"/>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Прямоугольник 11">
              <a:extLst>
                <a:ext uri="{FF2B5EF4-FFF2-40B4-BE49-F238E27FC236}">
                  <a16:creationId xmlns:a16="http://schemas.microsoft.com/office/drawing/2014/main" id="{136EB7DF-719B-41BA-822C-143B18FFEB29}"/>
                </a:ext>
              </a:extLst>
            </p:cNvPr>
            <p:cNvSpPr/>
            <p:nvPr/>
          </p:nvSpPr>
          <p:spPr>
            <a:xfrm>
              <a:off x="4231923" y="5272213"/>
              <a:ext cx="946093" cy="707886"/>
            </a:xfrm>
            <a:prstGeom prst="rect">
              <a:avLst/>
            </a:prstGeom>
          </p:spPr>
          <p:txBody>
            <a:bodyPr wrap="none">
              <a:spAutoFit/>
            </a:bodyPr>
            <a:lstStyle/>
            <a:p>
              <a:pPr algn="ctr"/>
              <a:r>
                <a:rPr lang="ru-RU" sz="2000" b="1" dirty="0">
                  <a:ln>
                    <a:solidFill>
                      <a:srgbClr val="002060"/>
                    </a:solidFill>
                  </a:ln>
                  <a:solidFill>
                    <a:srgbClr val="002060"/>
                  </a:solidFill>
                  <a:latin typeface="Times New Roman" panose="02020603050405020304" pitchFamily="18" charset="0"/>
                  <a:ea typeface="Times New Roman" panose="02020603050405020304" pitchFamily="18" charset="0"/>
                </a:rPr>
                <a:t>СИЛА</a:t>
              </a:r>
            </a:p>
            <a:p>
              <a:pPr algn="ctr"/>
              <a:r>
                <a:rPr lang="ru-RU" sz="2000" b="1" dirty="0">
                  <a:ln>
                    <a:solidFill>
                      <a:srgbClr val="002060"/>
                    </a:solidFill>
                  </a:ln>
                  <a:solidFill>
                    <a:srgbClr val="002060"/>
                  </a:solidFill>
                  <a:latin typeface="Times New Roman" panose="02020603050405020304" pitchFamily="18" charset="0"/>
                </a:rPr>
                <a:t>ВОЛИ</a:t>
              </a:r>
              <a:endParaRPr lang="ru-RU" sz="2000" dirty="0">
                <a:ln>
                  <a:solidFill>
                    <a:srgbClr val="002060"/>
                  </a:solidFill>
                </a:ln>
                <a:solidFill>
                  <a:srgbClr val="002060"/>
                </a:solidFill>
              </a:endParaRPr>
            </a:p>
          </p:txBody>
        </p:sp>
      </p:grpSp>
      <p:grpSp>
        <p:nvGrpSpPr>
          <p:cNvPr id="13" name="Группа 12">
            <a:extLst>
              <a:ext uri="{FF2B5EF4-FFF2-40B4-BE49-F238E27FC236}">
                <a16:creationId xmlns:a16="http://schemas.microsoft.com/office/drawing/2014/main" id="{4A1AF9AC-CA59-411A-96B5-F1D569971B46}"/>
              </a:ext>
            </a:extLst>
          </p:cNvPr>
          <p:cNvGrpSpPr/>
          <p:nvPr/>
        </p:nvGrpSpPr>
        <p:grpSpPr>
          <a:xfrm>
            <a:off x="302872" y="4679154"/>
            <a:ext cx="3015277" cy="845999"/>
            <a:chOff x="2720196" y="4834647"/>
            <a:chExt cx="3015277" cy="845999"/>
          </a:xfrm>
        </p:grpSpPr>
        <p:sp>
          <p:nvSpPr>
            <p:cNvPr id="14" name="Облачко с текстом: овальное 13">
              <a:extLst>
                <a:ext uri="{FF2B5EF4-FFF2-40B4-BE49-F238E27FC236}">
                  <a16:creationId xmlns:a16="http://schemas.microsoft.com/office/drawing/2014/main" id="{046189C6-F783-42B7-8C5C-CDD8790DFD4B}"/>
                </a:ext>
              </a:extLst>
            </p:cNvPr>
            <p:cNvSpPr/>
            <p:nvPr/>
          </p:nvSpPr>
          <p:spPr>
            <a:xfrm>
              <a:off x="2720196" y="4834647"/>
              <a:ext cx="3015277" cy="845999"/>
            </a:xfrm>
            <a:prstGeom prst="wedgeEllipseCallout">
              <a:avLst>
                <a:gd name="adj1" fmla="val 113298"/>
                <a:gd name="adj2" fmla="val -97002"/>
              </a:avLst>
            </a:prstGeom>
            <a:solidFill>
              <a:srgbClr val="F7F1E8"/>
            </a:solidFill>
            <a:ln w="28575">
              <a:solidFill>
                <a:srgbClr val="B4A08B"/>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Прямоугольник 14">
              <a:extLst>
                <a:ext uri="{FF2B5EF4-FFF2-40B4-BE49-F238E27FC236}">
                  <a16:creationId xmlns:a16="http://schemas.microsoft.com/office/drawing/2014/main" id="{1E932557-0F3D-456B-B66B-0611861961ED}"/>
                </a:ext>
              </a:extLst>
            </p:cNvPr>
            <p:cNvSpPr/>
            <p:nvPr/>
          </p:nvSpPr>
          <p:spPr>
            <a:xfrm>
              <a:off x="2881891" y="5081398"/>
              <a:ext cx="2784673" cy="400110"/>
            </a:xfrm>
            <a:prstGeom prst="rect">
              <a:avLst/>
            </a:prstGeom>
          </p:spPr>
          <p:txBody>
            <a:bodyPr wrap="none">
              <a:spAutoFit/>
            </a:bodyPr>
            <a:lstStyle/>
            <a:p>
              <a:pPr algn="ctr"/>
              <a:r>
                <a:rPr lang="ru-RU" sz="2000" b="1" dirty="0">
                  <a:ln>
                    <a:solidFill>
                      <a:srgbClr val="002060"/>
                    </a:solidFill>
                  </a:ln>
                  <a:solidFill>
                    <a:srgbClr val="002060"/>
                  </a:solidFill>
                  <a:latin typeface="Times New Roman" panose="02020603050405020304" pitchFamily="18" charset="0"/>
                  <a:ea typeface="Times New Roman" panose="02020603050405020304" pitchFamily="18" charset="0"/>
                </a:rPr>
                <a:t>НЕПРЕКЛОННОСТЬ</a:t>
              </a:r>
              <a:endParaRPr lang="ru-RU" sz="2000" dirty="0">
                <a:ln>
                  <a:solidFill>
                    <a:srgbClr val="002060"/>
                  </a:solidFill>
                </a:ln>
                <a:solidFill>
                  <a:srgbClr val="002060"/>
                </a:solidFill>
              </a:endParaRPr>
            </a:p>
          </p:txBody>
        </p:sp>
      </p:grpSp>
      <p:grpSp>
        <p:nvGrpSpPr>
          <p:cNvPr id="16" name="Группа 15">
            <a:extLst>
              <a:ext uri="{FF2B5EF4-FFF2-40B4-BE49-F238E27FC236}">
                <a16:creationId xmlns:a16="http://schemas.microsoft.com/office/drawing/2014/main" id="{498DB305-7862-4B71-BCEC-5BA1F5DA9D55}"/>
              </a:ext>
            </a:extLst>
          </p:cNvPr>
          <p:cNvGrpSpPr/>
          <p:nvPr/>
        </p:nvGrpSpPr>
        <p:grpSpPr>
          <a:xfrm>
            <a:off x="534683" y="3162609"/>
            <a:ext cx="2469256" cy="845999"/>
            <a:chOff x="3595834" y="5223397"/>
            <a:chExt cx="2215178" cy="845999"/>
          </a:xfrm>
        </p:grpSpPr>
        <p:sp>
          <p:nvSpPr>
            <p:cNvPr id="17" name="Облачко с текстом: овальное 16">
              <a:extLst>
                <a:ext uri="{FF2B5EF4-FFF2-40B4-BE49-F238E27FC236}">
                  <a16:creationId xmlns:a16="http://schemas.microsoft.com/office/drawing/2014/main" id="{C3AC1082-5AB3-4809-A0B7-11CBC136F785}"/>
                </a:ext>
              </a:extLst>
            </p:cNvPr>
            <p:cNvSpPr/>
            <p:nvPr/>
          </p:nvSpPr>
          <p:spPr>
            <a:xfrm>
              <a:off x="3595834" y="5223397"/>
              <a:ext cx="2156058" cy="845999"/>
            </a:xfrm>
            <a:prstGeom prst="wedgeEllipseCallout">
              <a:avLst>
                <a:gd name="adj1" fmla="val 126984"/>
                <a:gd name="adj2" fmla="val -59456"/>
              </a:avLst>
            </a:prstGeom>
            <a:solidFill>
              <a:srgbClr val="F7F1E8"/>
            </a:solidFill>
            <a:ln w="28575">
              <a:solidFill>
                <a:srgbClr val="B4A08B"/>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 name="Прямоугольник 17">
              <a:extLst>
                <a:ext uri="{FF2B5EF4-FFF2-40B4-BE49-F238E27FC236}">
                  <a16:creationId xmlns:a16="http://schemas.microsoft.com/office/drawing/2014/main" id="{BA7589FC-C74D-47C7-87AC-794D4E0589D7}"/>
                </a:ext>
              </a:extLst>
            </p:cNvPr>
            <p:cNvSpPr/>
            <p:nvPr/>
          </p:nvSpPr>
          <p:spPr>
            <a:xfrm>
              <a:off x="3598932" y="5233713"/>
              <a:ext cx="2212080" cy="707886"/>
            </a:xfrm>
            <a:prstGeom prst="rect">
              <a:avLst/>
            </a:prstGeom>
          </p:spPr>
          <p:txBody>
            <a:bodyPr wrap="none">
              <a:spAutoFit/>
            </a:bodyPr>
            <a:lstStyle/>
            <a:p>
              <a:pPr algn="ctr"/>
              <a:r>
                <a:rPr lang="ru-RU" sz="2000" b="1" dirty="0">
                  <a:ln>
                    <a:solidFill>
                      <a:srgbClr val="002060"/>
                    </a:solidFill>
                  </a:ln>
                  <a:solidFill>
                    <a:srgbClr val="002060"/>
                  </a:solidFill>
                  <a:latin typeface="Times New Roman" panose="02020603050405020304" pitchFamily="18" charset="0"/>
                  <a:ea typeface="Times New Roman" panose="02020603050405020304" pitchFamily="18" charset="0"/>
                </a:rPr>
                <a:t>ЧУВСТВО</a:t>
              </a:r>
            </a:p>
            <a:p>
              <a:pPr algn="ctr"/>
              <a:r>
                <a:rPr lang="ru-RU" sz="2000" b="1" dirty="0">
                  <a:ln>
                    <a:solidFill>
                      <a:srgbClr val="002060"/>
                    </a:solidFill>
                  </a:ln>
                  <a:solidFill>
                    <a:srgbClr val="002060"/>
                  </a:solidFill>
                  <a:latin typeface="Times New Roman" panose="02020603050405020304" pitchFamily="18" charset="0"/>
                </a:rPr>
                <a:t>ДОСТОИНСТВА</a:t>
              </a:r>
              <a:endParaRPr lang="ru-RU" sz="2000" dirty="0">
                <a:ln>
                  <a:solidFill>
                    <a:srgbClr val="002060"/>
                  </a:solidFill>
                </a:ln>
                <a:solidFill>
                  <a:srgbClr val="002060"/>
                </a:solidFill>
              </a:endParaRPr>
            </a:p>
          </p:txBody>
        </p:sp>
      </p:grpSp>
      <p:grpSp>
        <p:nvGrpSpPr>
          <p:cNvPr id="19" name="Группа 18">
            <a:extLst>
              <a:ext uri="{FF2B5EF4-FFF2-40B4-BE49-F238E27FC236}">
                <a16:creationId xmlns:a16="http://schemas.microsoft.com/office/drawing/2014/main" id="{23C1ED9B-2681-4CEC-AD28-3D21A8FA6F48}"/>
              </a:ext>
            </a:extLst>
          </p:cNvPr>
          <p:cNvGrpSpPr/>
          <p:nvPr/>
        </p:nvGrpSpPr>
        <p:grpSpPr>
          <a:xfrm>
            <a:off x="1696063" y="2128028"/>
            <a:ext cx="2156058" cy="845999"/>
            <a:chOff x="3595834" y="5223397"/>
            <a:chExt cx="2156058" cy="845999"/>
          </a:xfrm>
        </p:grpSpPr>
        <p:sp>
          <p:nvSpPr>
            <p:cNvPr id="20" name="Облачко с текстом: овальное 19">
              <a:extLst>
                <a:ext uri="{FF2B5EF4-FFF2-40B4-BE49-F238E27FC236}">
                  <a16:creationId xmlns:a16="http://schemas.microsoft.com/office/drawing/2014/main" id="{9DF5D029-179C-4CAB-8BE7-41473A37F55E}"/>
                </a:ext>
              </a:extLst>
            </p:cNvPr>
            <p:cNvSpPr/>
            <p:nvPr/>
          </p:nvSpPr>
          <p:spPr>
            <a:xfrm>
              <a:off x="3595834" y="5223397"/>
              <a:ext cx="2156058" cy="845999"/>
            </a:xfrm>
            <a:prstGeom prst="wedgeEllipseCallout">
              <a:avLst>
                <a:gd name="adj1" fmla="val 103324"/>
                <a:gd name="adj2" fmla="val 29287"/>
              </a:avLst>
            </a:prstGeom>
            <a:solidFill>
              <a:srgbClr val="F7F1E8"/>
            </a:solidFill>
            <a:ln w="28575">
              <a:solidFill>
                <a:srgbClr val="B4A08B"/>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 name="Прямоугольник 20">
              <a:extLst>
                <a:ext uri="{FF2B5EF4-FFF2-40B4-BE49-F238E27FC236}">
                  <a16:creationId xmlns:a16="http://schemas.microsoft.com/office/drawing/2014/main" id="{C3B55BE7-8341-4CE0-9926-5C7AD49A930B}"/>
                </a:ext>
              </a:extLst>
            </p:cNvPr>
            <p:cNvSpPr/>
            <p:nvPr/>
          </p:nvSpPr>
          <p:spPr>
            <a:xfrm>
              <a:off x="3923284" y="5272213"/>
              <a:ext cx="1563377" cy="707886"/>
            </a:xfrm>
            <a:prstGeom prst="rect">
              <a:avLst/>
            </a:prstGeom>
          </p:spPr>
          <p:txBody>
            <a:bodyPr wrap="none">
              <a:spAutoFit/>
            </a:bodyPr>
            <a:lstStyle/>
            <a:p>
              <a:pPr algn="ctr"/>
              <a:r>
                <a:rPr lang="ru-RU" sz="2000" b="1" dirty="0">
                  <a:ln>
                    <a:solidFill>
                      <a:srgbClr val="002060"/>
                    </a:solidFill>
                  </a:ln>
                  <a:solidFill>
                    <a:srgbClr val="002060"/>
                  </a:solidFill>
                  <a:latin typeface="Times New Roman" panose="02020603050405020304" pitchFamily="18" charset="0"/>
                  <a:ea typeface="Times New Roman" panose="02020603050405020304" pitchFamily="18" charset="0"/>
                </a:rPr>
                <a:t>ПРЯМОТА </a:t>
              </a:r>
            </a:p>
            <a:p>
              <a:pPr algn="ctr"/>
              <a:r>
                <a:rPr lang="ru-RU" sz="2000" b="1" dirty="0">
                  <a:ln>
                    <a:solidFill>
                      <a:srgbClr val="002060"/>
                    </a:solidFill>
                  </a:ln>
                  <a:solidFill>
                    <a:srgbClr val="002060"/>
                  </a:solidFill>
                  <a:latin typeface="Times New Roman" panose="02020603050405020304" pitchFamily="18" charset="0"/>
                  <a:ea typeface="Times New Roman" panose="02020603050405020304" pitchFamily="18" charset="0"/>
                </a:rPr>
                <a:t>НРАВА</a:t>
              </a:r>
              <a:endParaRPr lang="ru-RU" sz="2000" dirty="0">
                <a:ln>
                  <a:solidFill>
                    <a:srgbClr val="002060"/>
                  </a:solidFill>
                </a:ln>
                <a:solidFill>
                  <a:srgbClr val="002060"/>
                </a:solidFill>
              </a:endParaRPr>
            </a:p>
          </p:txBody>
        </p:sp>
      </p:grpSp>
      <p:grpSp>
        <p:nvGrpSpPr>
          <p:cNvPr id="22" name="Группа 21">
            <a:extLst>
              <a:ext uri="{FF2B5EF4-FFF2-40B4-BE49-F238E27FC236}">
                <a16:creationId xmlns:a16="http://schemas.microsoft.com/office/drawing/2014/main" id="{1F6E8E84-8F5B-4B70-9E19-9C6429172F52}"/>
              </a:ext>
            </a:extLst>
          </p:cNvPr>
          <p:cNvGrpSpPr/>
          <p:nvPr/>
        </p:nvGrpSpPr>
        <p:grpSpPr>
          <a:xfrm>
            <a:off x="6005566" y="689125"/>
            <a:ext cx="2156058" cy="761336"/>
            <a:chOff x="3595834" y="5223397"/>
            <a:chExt cx="2156058" cy="845999"/>
          </a:xfrm>
        </p:grpSpPr>
        <p:sp>
          <p:nvSpPr>
            <p:cNvPr id="23" name="Облачко с текстом: овальное 22">
              <a:extLst>
                <a:ext uri="{FF2B5EF4-FFF2-40B4-BE49-F238E27FC236}">
                  <a16:creationId xmlns:a16="http://schemas.microsoft.com/office/drawing/2014/main" id="{71AE7374-1813-44EC-9008-715269726D99}"/>
                </a:ext>
              </a:extLst>
            </p:cNvPr>
            <p:cNvSpPr/>
            <p:nvPr/>
          </p:nvSpPr>
          <p:spPr>
            <a:xfrm>
              <a:off x="3595834" y="5223397"/>
              <a:ext cx="2156058" cy="845999"/>
            </a:xfrm>
            <a:prstGeom prst="wedgeEllipseCallout">
              <a:avLst>
                <a:gd name="adj1" fmla="val -20335"/>
                <a:gd name="adj2" fmla="val 144575"/>
              </a:avLst>
            </a:prstGeom>
            <a:solidFill>
              <a:schemeClr val="bg2">
                <a:lumMod val="90000"/>
              </a:schemeClr>
            </a:solidFill>
            <a:ln w="28575">
              <a:solidFill>
                <a:srgbClr val="B4A08B"/>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4" name="Прямоугольник 23">
              <a:extLst>
                <a:ext uri="{FF2B5EF4-FFF2-40B4-BE49-F238E27FC236}">
                  <a16:creationId xmlns:a16="http://schemas.microsoft.com/office/drawing/2014/main" id="{58BC4802-CC3B-4127-AE11-72FEFBE004FE}"/>
                </a:ext>
              </a:extLst>
            </p:cNvPr>
            <p:cNvSpPr/>
            <p:nvPr/>
          </p:nvSpPr>
          <p:spPr>
            <a:xfrm>
              <a:off x="3744590" y="5416588"/>
              <a:ext cx="1863011" cy="400110"/>
            </a:xfrm>
            <a:prstGeom prst="rect">
              <a:avLst/>
            </a:prstGeom>
          </p:spPr>
          <p:txBody>
            <a:bodyPr wrap="none">
              <a:spAutoFit/>
            </a:bodyPr>
            <a:lstStyle/>
            <a:p>
              <a:pPr algn="ctr"/>
              <a:r>
                <a:rPr lang="ru-RU" sz="2000" b="1" dirty="0">
                  <a:ln>
                    <a:solidFill>
                      <a:srgbClr val="002060"/>
                    </a:solidFill>
                  </a:ln>
                  <a:solidFill>
                    <a:srgbClr val="002060"/>
                  </a:solidFill>
                  <a:latin typeface="Times New Roman" panose="02020603050405020304" pitchFamily="18" charset="0"/>
                  <a:ea typeface="Times New Roman" panose="02020603050405020304" pitchFamily="18" charset="0"/>
                </a:rPr>
                <a:t>ДЕСПОТИЗМ</a:t>
              </a:r>
              <a:endParaRPr lang="ru-RU" sz="2000" dirty="0">
                <a:ln>
                  <a:solidFill>
                    <a:srgbClr val="002060"/>
                  </a:solidFill>
                </a:ln>
                <a:solidFill>
                  <a:srgbClr val="002060"/>
                </a:solidFill>
              </a:endParaRPr>
            </a:p>
          </p:txBody>
        </p:sp>
      </p:grpSp>
      <p:grpSp>
        <p:nvGrpSpPr>
          <p:cNvPr id="25" name="Группа 24">
            <a:extLst>
              <a:ext uri="{FF2B5EF4-FFF2-40B4-BE49-F238E27FC236}">
                <a16:creationId xmlns:a16="http://schemas.microsoft.com/office/drawing/2014/main" id="{A1A65E98-4687-49A4-84A1-D219FBBF969E}"/>
              </a:ext>
            </a:extLst>
          </p:cNvPr>
          <p:cNvGrpSpPr/>
          <p:nvPr/>
        </p:nvGrpSpPr>
        <p:grpSpPr>
          <a:xfrm>
            <a:off x="5692424" y="5783534"/>
            <a:ext cx="2799654" cy="845999"/>
            <a:chOff x="3595834" y="5223397"/>
            <a:chExt cx="2156058" cy="845999"/>
          </a:xfrm>
        </p:grpSpPr>
        <p:sp>
          <p:nvSpPr>
            <p:cNvPr id="26" name="Облачко с текстом: овальное 25">
              <a:extLst>
                <a:ext uri="{FF2B5EF4-FFF2-40B4-BE49-F238E27FC236}">
                  <a16:creationId xmlns:a16="http://schemas.microsoft.com/office/drawing/2014/main" id="{EF5CCD17-AE8A-41F2-A6F3-7BA77E11C9E9}"/>
                </a:ext>
              </a:extLst>
            </p:cNvPr>
            <p:cNvSpPr/>
            <p:nvPr/>
          </p:nvSpPr>
          <p:spPr>
            <a:xfrm>
              <a:off x="3595834" y="5223397"/>
              <a:ext cx="2156058" cy="845999"/>
            </a:xfrm>
            <a:prstGeom prst="wedgeEllipseCallout">
              <a:avLst>
                <a:gd name="adj1" fmla="val -21562"/>
                <a:gd name="adj2" fmla="val -200536"/>
              </a:avLst>
            </a:prstGeom>
            <a:solidFill>
              <a:srgbClr val="F7F1E8"/>
            </a:solidFill>
            <a:ln w="28575">
              <a:solidFill>
                <a:srgbClr val="B4A08B"/>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 name="Прямоугольник 26">
              <a:extLst>
                <a:ext uri="{FF2B5EF4-FFF2-40B4-BE49-F238E27FC236}">
                  <a16:creationId xmlns:a16="http://schemas.microsoft.com/office/drawing/2014/main" id="{67BE661D-F86A-42AC-8DEC-9746481A329D}"/>
                </a:ext>
              </a:extLst>
            </p:cNvPr>
            <p:cNvSpPr/>
            <p:nvPr/>
          </p:nvSpPr>
          <p:spPr>
            <a:xfrm>
              <a:off x="3751499" y="5223397"/>
              <a:ext cx="1849179" cy="707886"/>
            </a:xfrm>
            <a:prstGeom prst="rect">
              <a:avLst/>
            </a:prstGeom>
          </p:spPr>
          <p:txBody>
            <a:bodyPr wrap="none">
              <a:spAutoFit/>
            </a:bodyPr>
            <a:lstStyle/>
            <a:p>
              <a:pPr algn="ctr"/>
              <a:r>
                <a:rPr lang="ru-RU" sz="2000" b="1" dirty="0">
                  <a:ln>
                    <a:solidFill>
                      <a:srgbClr val="002060"/>
                    </a:solidFill>
                  </a:ln>
                  <a:solidFill>
                    <a:srgbClr val="002060"/>
                  </a:solidFill>
                  <a:latin typeface="Times New Roman" panose="02020603050405020304" pitchFamily="18" charset="0"/>
                  <a:ea typeface="Times New Roman" panose="02020603050405020304" pitchFamily="18" charset="0"/>
                </a:rPr>
                <a:t>ЧУВСТВО </a:t>
              </a:r>
            </a:p>
            <a:p>
              <a:pPr algn="ctr"/>
              <a:r>
                <a:rPr lang="ru-RU" sz="2000" b="1" dirty="0">
                  <a:ln>
                    <a:solidFill>
                      <a:srgbClr val="002060"/>
                    </a:solidFill>
                  </a:ln>
                  <a:solidFill>
                    <a:srgbClr val="002060"/>
                  </a:solidFill>
                  <a:latin typeface="Times New Roman" panose="02020603050405020304" pitchFamily="18" charset="0"/>
                  <a:ea typeface="Times New Roman" panose="02020603050405020304" pitchFamily="18" charset="0"/>
                </a:rPr>
                <a:t>ТОВАРИЩЕСТВА</a:t>
              </a:r>
              <a:endParaRPr lang="ru-RU" sz="2000" dirty="0">
                <a:ln>
                  <a:solidFill>
                    <a:srgbClr val="002060"/>
                  </a:solidFill>
                </a:ln>
                <a:solidFill>
                  <a:srgbClr val="002060"/>
                </a:solidFill>
              </a:endParaRPr>
            </a:p>
          </p:txBody>
        </p:sp>
      </p:grpSp>
      <p:grpSp>
        <p:nvGrpSpPr>
          <p:cNvPr id="28" name="Группа 27">
            <a:extLst>
              <a:ext uri="{FF2B5EF4-FFF2-40B4-BE49-F238E27FC236}">
                <a16:creationId xmlns:a16="http://schemas.microsoft.com/office/drawing/2014/main" id="{2AA850B7-2817-491D-98A6-3F486CA30B2D}"/>
              </a:ext>
            </a:extLst>
          </p:cNvPr>
          <p:cNvGrpSpPr/>
          <p:nvPr/>
        </p:nvGrpSpPr>
        <p:grpSpPr>
          <a:xfrm>
            <a:off x="8492078" y="5534165"/>
            <a:ext cx="2156058" cy="845999"/>
            <a:chOff x="3595834" y="5223397"/>
            <a:chExt cx="2156058" cy="845999"/>
          </a:xfrm>
        </p:grpSpPr>
        <p:sp>
          <p:nvSpPr>
            <p:cNvPr id="29" name="Облачко с текстом: овальное 28">
              <a:extLst>
                <a:ext uri="{FF2B5EF4-FFF2-40B4-BE49-F238E27FC236}">
                  <a16:creationId xmlns:a16="http://schemas.microsoft.com/office/drawing/2014/main" id="{8F83EEC8-6715-478D-AF7C-EA633F8B87FC}"/>
                </a:ext>
              </a:extLst>
            </p:cNvPr>
            <p:cNvSpPr/>
            <p:nvPr/>
          </p:nvSpPr>
          <p:spPr>
            <a:xfrm>
              <a:off x="3595834" y="5223397"/>
              <a:ext cx="2156058" cy="845999"/>
            </a:xfrm>
            <a:prstGeom prst="wedgeEllipseCallout">
              <a:avLst>
                <a:gd name="adj1" fmla="val -126586"/>
                <a:gd name="adj2" fmla="val -153889"/>
              </a:avLst>
            </a:prstGeom>
            <a:solidFill>
              <a:srgbClr val="F7F1E8"/>
            </a:solidFill>
            <a:ln w="28575">
              <a:solidFill>
                <a:srgbClr val="B4A08B"/>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0" name="Прямоугольник 29">
              <a:extLst>
                <a:ext uri="{FF2B5EF4-FFF2-40B4-BE49-F238E27FC236}">
                  <a16:creationId xmlns:a16="http://schemas.microsoft.com/office/drawing/2014/main" id="{3403F55B-1076-465C-9030-961B5723E00E}"/>
                </a:ext>
              </a:extLst>
            </p:cNvPr>
            <p:cNvSpPr/>
            <p:nvPr/>
          </p:nvSpPr>
          <p:spPr>
            <a:xfrm>
              <a:off x="3944088" y="5272213"/>
              <a:ext cx="1521763" cy="707886"/>
            </a:xfrm>
            <a:prstGeom prst="rect">
              <a:avLst/>
            </a:prstGeom>
          </p:spPr>
          <p:txBody>
            <a:bodyPr wrap="none">
              <a:spAutoFit/>
            </a:bodyPr>
            <a:lstStyle/>
            <a:p>
              <a:pPr algn="ctr"/>
              <a:r>
                <a:rPr lang="ru-RU" sz="2000" b="1" dirty="0">
                  <a:ln>
                    <a:solidFill>
                      <a:srgbClr val="002060"/>
                    </a:solidFill>
                  </a:ln>
                  <a:solidFill>
                    <a:srgbClr val="002060"/>
                  </a:solidFill>
                  <a:latin typeface="Times New Roman" panose="02020603050405020304" pitchFamily="18" charset="0"/>
                  <a:ea typeface="Times New Roman" panose="02020603050405020304" pitchFamily="18" charset="0"/>
                </a:rPr>
                <a:t>ЛЮБОВЬ </a:t>
              </a:r>
            </a:p>
            <a:p>
              <a:pPr algn="ctr"/>
              <a:r>
                <a:rPr lang="ru-RU" sz="2000" b="1" dirty="0">
                  <a:ln>
                    <a:solidFill>
                      <a:srgbClr val="002060"/>
                    </a:solidFill>
                  </a:ln>
                  <a:solidFill>
                    <a:srgbClr val="002060"/>
                  </a:solidFill>
                  <a:latin typeface="Times New Roman" panose="02020603050405020304" pitchFamily="18" charset="0"/>
                  <a:ea typeface="Times New Roman" panose="02020603050405020304" pitchFamily="18" charset="0"/>
                </a:rPr>
                <a:t>К </a:t>
              </a:r>
              <a:r>
                <a:rPr lang="ru-RU" sz="2000" b="1" dirty="0">
                  <a:ln>
                    <a:solidFill>
                      <a:srgbClr val="002060"/>
                    </a:solidFill>
                  </a:ln>
                  <a:solidFill>
                    <a:srgbClr val="002060"/>
                  </a:solidFill>
                  <a:latin typeface="Times New Roman" panose="02020603050405020304" pitchFamily="18" charset="0"/>
                </a:rPr>
                <a:t>РОДИНЕ</a:t>
              </a:r>
              <a:endParaRPr lang="ru-RU" sz="2000" dirty="0">
                <a:ln>
                  <a:solidFill>
                    <a:srgbClr val="002060"/>
                  </a:solidFill>
                </a:ln>
                <a:solidFill>
                  <a:srgbClr val="002060"/>
                </a:solidFill>
              </a:endParaRPr>
            </a:p>
          </p:txBody>
        </p:sp>
      </p:grpSp>
      <p:grpSp>
        <p:nvGrpSpPr>
          <p:cNvPr id="31" name="Группа 30">
            <a:extLst>
              <a:ext uri="{FF2B5EF4-FFF2-40B4-BE49-F238E27FC236}">
                <a16:creationId xmlns:a16="http://schemas.microsoft.com/office/drawing/2014/main" id="{D96003BE-FFAD-49B6-A5B4-C6D5311CD5FE}"/>
              </a:ext>
            </a:extLst>
          </p:cNvPr>
          <p:cNvGrpSpPr/>
          <p:nvPr/>
        </p:nvGrpSpPr>
        <p:grpSpPr>
          <a:xfrm>
            <a:off x="9784853" y="4736982"/>
            <a:ext cx="2156058" cy="845999"/>
            <a:chOff x="3595834" y="5223397"/>
            <a:chExt cx="2156058" cy="845999"/>
          </a:xfrm>
        </p:grpSpPr>
        <p:sp>
          <p:nvSpPr>
            <p:cNvPr id="32" name="Облачко с текстом: овальное 31">
              <a:extLst>
                <a:ext uri="{FF2B5EF4-FFF2-40B4-BE49-F238E27FC236}">
                  <a16:creationId xmlns:a16="http://schemas.microsoft.com/office/drawing/2014/main" id="{EF06FEDD-51B4-4C51-9938-B87413DD631A}"/>
                </a:ext>
              </a:extLst>
            </p:cNvPr>
            <p:cNvSpPr/>
            <p:nvPr/>
          </p:nvSpPr>
          <p:spPr>
            <a:xfrm>
              <a:off x="3595834" y="5223397"/>
              <a:ext cx="2156058" cy="845999"/>
            </a:xfrm>
            <a:prstGeom prst="wedgeEllipseCallout">
              <a:avLst>
                <a:gd name="adj1" fmla="val -193104"/>
                <a:gd name="adj2" fmla="val -76522"/>
              </a:avLst>
            </a:prstGeom>
            <a:solidFill>
              <a:srgbClr val="F7F1E8"/>
            </a:solidFill>
            <a:ln w="28575">
              <a:solidFill>
                <a:srgbClr val="B4A08B"/>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 name="Прямоугольник 32">
              <a:extLst>
                <a:ext uri="{FF2B5EF4-FFF2-40B4-BE49-F238E27FC236}">
                  <a16:creationId xmlns:a16="http://schemas.microsoft.com/office/drawing/2014/main" id="{96ED3B0D-9CE0-42E8-9CDA-34C8ABBF0658}"/>
                </a:ext>
              </a:extLst>
            </p:cNvPr>
            <p:cNvSpPr/>
            <p:nvPr/>
          </p:nvSpPr>
          <p:spPr>
            <a:xfrm>
              <a:off x="3786289" y="5329963"/>
              <a:ext cx="1837361" cy="707886"/>
            </a:xfrm>
            <a:prstGeom prst="rect">
              <a:avLst/>
            </a:prstGeom>
          </p:spPr>
          <p:txBody>
            <a:bodyPr wrap="none">
              <a:spAutoFit/>
            </a:bodyPr>
            <a:lstStyle/>
            <a:p>
              <a:pPr algn="ctr"/>
              <a:r>
                <a:rPr lang="ru-RU" sz="2000" b="1" dirty="0">
                  <a:ln>
                    <a:solidFill>
                      <a:srgbClr val="002060"/>
                    </a:solidFill>
                  </a:ln>
                  <a:solidFill>
                    <a:srgbClr val="002060"/>
                  </a:solidFill>
                  <a:latin typeface="Times New Roman" panose="02020603050405020304" pitchFamily="18" charset="0"/>
                  <a:ea typeface="Times New Roman" panose="02020603050405020304" pitchFamily="18" charset="0"/>
                </a:rPr>
                <a:t>НЕНАВИСТЬ</a:t>
              </a:r>
            </a:p>
            <a:p>
              <a:pPr algn="ctr"/>
              <a:r>
                <a:rPr lang="ru-RU" sz="2000" b="1" dirty="0">
                  <a:ln>
                    <a:solidFill>
                      <a:srgbClr val="002060"/>
                    </a:solidFill>
                  </a:ln>
                  <a:solidFill>
                    <a:srgbClr val="002060"/>
                  </a:solidFill>
                  <a:latin typeface="Times New Roman" panose="02020603050405020304" pitchFamily="18" charset="0"/>
                </a:rPr>
                <a:t>К ВРАГУ</a:t>
              </a:r>
              <a:endParaRPr lang="ru-RU" sz="2000" dirty="0">
                <a:ln>
                  <a:solidFill>
                    <a:srgbClr val="002060"/>
                  </a:solidFill>
                </a:ln>
                <a:solidFill>
                  <a:srgbClr val="002060"/>
                </a:solidFill>
              </a:endParaRPr>
            </a:p>
          </p:txBody>
        </p:sp>
      </p:grpSp>
      <p:grpSp>
        <p:nvGrpSpPr>
          <p:cNvPr id="34" name="Группа 33">
            <a:extLst>
              <a:ext uri="{FF2B5EF4-FFF2-40B4-BE49-F238E27FC236}">
                <a16:creationId xmlns:a16="http://schemas.microsoft.com/office/drawing/2014/main" id="{A225EC39-C528-49D6-98E8-2FEBC2CBA736}"/>
              </a:ext>
            </a:extLst>
          </p:cNvPr>
          <p:cNvGrpSpPr/>
          <p:nvPr/>
        </p:nvGrpSpPr>
        <p:grpSpPr>
          <a:xfrm>
            <a:off x="7283060" y="3635650"/>
            <a:ext cx="2799654" cy="1490310"/>
            <a:chOff x="3509389" y="5202592"/>
            <a:chExt cx="2391167" cy="1085284"/>
          </a:xfrm>
        </p:grpSpPr>
        <p:sp>
          <p:nvSpPr>
            <p:cNvPr id="35" name="Облачко с текстом: овальное 34">
              <a:extLst>
                <a:ext uri="{FF2B5EF4-FFF2-40B4-BE49-F238E27FC236}">
                  <a16:creationId xmlns:a16="http://schemas.microsoft.com/office/drawing/2014/main" id="{E456754C-D416-46BF-920F-9BA0939BF203}"/>
                </a:ext>
              </a:extLst>
            </p:cNvPr>
            <p:cNvSpPr/>
            <p:nvPr/>
          </p:nvSpPr>
          <p:spPr>
            <a:xfrm>
              <a:off x="3581832" y="5202592"/>
              <a:ext cx="2156058" cy="845999"/>
            </a:xfrm>
            <a:prstGeom prst="wedgeEllipseCallout">
              <a:avLst>
                <a:gd name="adj1" fmla="val -63753"/>
                <a:gd name="adj2" fmla="val -64483"/>
              </a:avLst>
            </a:prstGeom>
            <a:solidFill>
              <a:srgbClr val="F7F1E8"/>
            </a:solidFill>
            <a:ln w="28575">
              <a:solidFill>
                <a:srgbClr val="B4A08B"/>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6" name="Прямоугольник 35">
              <a:extLst>
                <a:ext uri="{FF2B5EF4-FFF2-40B4-BE49-F238E27FC236}">
                  <a16:creationId xmlns:a16="http://schemas.microsoft.com/office/drawing/2014/main" id="{B3EF5CD3-2C00-46AE-9659-6D59903B5F7A}"/>
                </a:ext>
              </a:extLst>
            </p:cNvPr>
            <p:cNvSpPr/>
            <p:nvPr/>
          </p:nvSpPr>
          <p:spPr>
            <a:xfrm>
              <a:off x="3509389" y="5272213"/>
              <a:ext cx="2391167" cy="1015663"/>
            </a:xfrm>
            <a:prstGeom prst="rect">
              <a:avLst/>
            </a:prstGeom>
          </p:spPr>
          <p:txBody>
            <a:bodyPr wrap="none">
              <a:spAutoFit/>
            </a:bodyPr>
            <a:lstStyle/>
            <a:p>
              <a:pPr algn="ctr"/>
              <a:r>
                <a:rPr lang="ru-RU" sz="2000" b="1" dirty="0">
                  <a:ln>
                    <a:solidFill>
                      <a:srgbClr val="002060"/>
                    </a:solidFill>
                  </a:ln>
                  <a:solidFill>
                    <a:srgbClr val="002060"/>
                  </a:solidFill>
                  <a:latin typeface="Times New Roman" panose="02020603050405020304" pitchFamily="18" charset="0"/>
                  <a:ea typeface="Times New Roman" panose="02020603050405020304" pitchFamily="18" charset="0"/>
                </a:rPr>
                <a:t>ВЕРНОСТЬ</a:t>
              </a:r>
            </a:p>
            <a:p>
              <a:pPr algn="ctr"/>
              <a:r>
                <a:rPr lang="ru-RU" sz="2000" b="1" dirty="0">
                  <a:ln>
                    <a:solidFill>
                      <a:srgbClr val="002060"/>
                    </a:solidFill>
                  </a:ln>
                  <a:solidFill>
                    <a:srgbClr val="002060"/>
                  </a:solidFill>
                  <a:latin typeface="Times New Roman" panose="02020603050405020304" pitchFamily="18" charset="0"/>
                </a:rPr>
                <a:t>ПРАВОСЛАВНОЙ</a:t>
              </a:r>
            </a:p>
            <a:p>
              <a:pPr algn="ctr"/>
              <a:r>
                <a:rPr lang="ru-RU" sz="2000" b="1" dirty="0">
                  <a:ln>
                    <a:solidFill>
                      <a:srgbClr val="002060"/>
                    </a:solidFill>
                  </a:ln>
                  <a:solidFill>
                    <a:srgbClr val="002060"/>
                  </a:solidFill>
                  <a:latin typeface="Times New Roman" panose="02020603050405020304" pitchFamily="18" charset="0"/>
                </a:rPr>
                <a:t>ВЕРЕ</a:t>
              </a:r>
              <a:endParaRPr lang="ru-RU" sz="2000" dirty="0">
                <a:ln>
                  <a:solidFill>
                    <a:srgbClr val="002060"/>
                  </a:solidFill>
                </a:ln>
                <a:solidFill>
                  <a:srgbClr val="002060"/>
                </a:solidFill>
              </a:endParaRPr>
            </a:p>
          </p:txBody>
        </p:sp>
      </p:grpSp>
      <p:grpSp>
        <p:nvGrpSpPr>
          <p:cNvPr id="37" name="Группа 36">
            <a:extLst>
              <a:ext uri="{FF2B5EF4-FFF2-40B4-BE49-F238E27FC236}">
                <a16:creationId xmlns:a16="http://schemas.microsoft.com/office/drawing/2014/main" id="{78F3CDC7-DC83-432F-B0BC-6FEB3F582546}"/>
              </a:ext>
            </a:extLst>
          </p:cNvPr>
          <p:cNvGrpSpPr/>
          <p:nvPr/>
        </p:nvGrpSpPr>
        <p:grpSpPr>
          <a:xfrm>
            <a:off x="9911849" y="3284816"/>
            <a:ext cx="2156058" cy="845999"/>
            <a:chOff x="3595834" y="5223397"/>
            <a:chExt cx="2156058" cy="845999"/>
          </a:xfrm>
        </p:grpSpPr>
        <p:sp>
          <p:nvSpPr>
            <p:cNvPr id="38" name="Облачко с текстом: овальное 37">
              <a:extLst>
                <a:ext uri="{FF2B5EF4-FFF2-40B4-BE49-F238E27FC236}">
                  <a16:creationId xmlns:a16="http://schemas.microsoft.com/office/drawing/2014/main" id="{88CE5677-7713-4B5A-AF53-2259393C5EF2}"/>
                </a:ext>
              </a:extLst>
            </p:cNvPr>
            <p:cNvSpPr/>
            <p:nvPr/>
          </p:nvSpPr>
          <p:spPr>
            <a:xfrm>
              <a:off x="3595834" y="5223397"/>
              <a:ext cx="2156058" cy="845999"/>
            </a:xfrm>
            <a:prstGeom prst="wedgeEllipseCallout">
              <a:avLst>
                <a:gd name="adj1" fmla="val -167658"/>
                <a:gd name="adj2" fmla="val -45804"/>
              </a:avLst>
            </a:prstGeom>
            <a:solidFill>
              <a:srgbClr val="F7F1E8"/>
            </a:solidFill>
            <a:ln w="28575">
              <a:solidFill>
                <a:srgbClr val="B4A08B"/>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9" name="Прямоугольник 38">
              <a:extLst>
                <a:ext uri="{FF2B5EF4-FFF2-40B4-BE49-F238E27FC236}">
                  <a16:creationId xmlns:a16="http://schemas.microsoft.com/office/drawing/2014/main" id="{5FFE2F09-260D-41CC-AEAB-1B7303A36BF6}"/>
                </a:ext>
              </a:extLst>
            </p:cNvPr>
            <p:cNvSpPr/>
            <p:nvPr/>
          </p:nvSpPr>
          <p:spPr>
            <a:xfrm>
              <a:off x="3689693" y="5320338"/>
              <a:ext cx="2030556" cy="707886"/>
            </a:xfrm>
            <a:prstGeom prst="rect">
              <a:avLst/>
            </a:prstGeom>
          </p:spPr>
          <p:txBody>
            <a:bodyPr wrap="none">
              <a:spAutoFit/>
            </a:bodyPr>
            <a:lstStyle/>
            <a:p>
              <a:pPr algn="ctr"/>
              <a:r>
                <a:rPr lang="ru-RU" sz="2000" b="1" dirty="0">
                  <a:ln>
                    <a:solidFill>
                      <a:srgbClr val="002060"/>
                    </a:solidFill>
                  </a:ln>
                  <a:solidFill>
                    <a:srgbClr val="002060"/>
                  </a:solidFill>
                  <a:latin typeface="Times New Roman" panose="02020603050405020304" pitchFamily="18" charset="0"/>
                  <a:ea typeface="Times New Roman" panose="02020603050405020304" pitchFamily="18" charset="0"/>
                </a:rPr>
                <a:t>ВЕРА В МОЩЬ</a:t>
              </a:r>
            </a:p>
            <a:p>
              <a:pPr algn="ctr"/>
              <a:r>
                <a:rPr lang="ru-RU" sz="2000" b="1" dirty="0">
                  <a:ln>
                    <a:solidFill>
                      <a:srgbClr val="002060"/>
                    </a:solidFill>
                  </a:ln>
                  <a:solidFill>
                    <a:srgbClr val="002060"/>
                  </a:solidFill>
                  <a:latin typeface="Times New Roman" panose="02020603050405020304" pitchFamily="18" charset="0"/>
                </a:rPr>
                <a:t>НАРОДА</a:t>
              </a:r>
              <a:endParaRPr lang="ru-RU" sz="2000" dirty="0">
                <a:ln>
                  <a:solidFill>
                    <a:srgbClr val="002060"/>
                  </a:solidFill>
                </a:ln>
                <a:solidFill>
                  <a:srgbClr val="002060"/>
                </a:solidFill>
              </a:endParaRPr>
            </a:p>
          </p:txBody>
        </p:sp>
      </p:grpSp>
      <p:grpSp>
        <p:nvGrpSpPr>
          <p:cNvPr id="40" name="Группа 39">
            <a:extLst>
              <a:ext uri="{FF2B5EF4-FFF2-40B4-BE49-F238E27FC236}">
                <a16:creationId xmlns:a16="http://schemas.microsoft.com/office/drawing/2014/main" id="{BA78A398-219A-4A5C-9A08-4F4CACBDCBBD}"/>
              </a:ext>
            </a:extLst>
          </p:cNvPr>
          <p:cNvGrpSpPr/>
          <p:nvPr/>
        </p:nvGrpSpPr>
        <p:grpSpPr>
          <a:xfrm>
            <a:off x="10005708" y="1523340"/>
            <a:ext cx="1662698" cy="845999"/>
            <a:chOff x="3918403" y="5223396"/>
            <a:chExt cx="2156058" cy="845999"/>
          </a:xfrm>
        </p:grpSpPr>
        <p:sp>
          <p:nvSpPr>
            <p:cNvPr id="41" name="Облачко с текстом: овальное 40">
              <a:extLst>
                <a:ext uri="{FF2B5EF4-FFF2-40B4-BE49-F238E27FC236}">
                  <a16:creationId xmlns:a16="http://schemas.microsoft.com/office/drawing/2014/main" id="{7EB17D28-4780-48CB-B0A8-A7D2A7C977B2}"/>
                </a:ext>
              </a:extLst>
            </p:cNvPr>
            <p:cNvSpPr/>
            <p:nvPr/>
          </p:nvSpPr>
          <p:spPr>
            <a:xfrm>
              <a:off x="3918403" y="5223396"/>
              <a:ext cx="2156058" cy="845999"/>
            </a:xfrm>
            <a:prstGeom prst="wedgeEllipseCallout">
              <a:avLst>
                <a:gd name="adj1" fmla="val -199257"/>
                <a:gd name="adj2" fmla="val 104378"/>
              </a:avLst>
            </a:prstGeom>
            <a:solidFill>
              <a:schemeClr val="bg2">
                <a:lumMod val="90000"/>
              </a:schemeClr>
            </a:solidFill>
            <a:ln w="28575">
              <a:solidFill>
                <a:srgbClr val="B4A08B"/>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2" name="Прямоугольник 41">
              <a:extLst>
                <a:ext uri="{FF2B5EF4-FFF2-40B4-BE49-F238E27FC236}">
                  <a16:creationId xmlns:a16="http://schemas.microsoft.com/office/drawing/2014/main" id="{154F2E63-BB37-4494-A3A9-8DBBFD744C2C}"/>
                </a:ext>
              </a:extLst>
            </p:cNvPr>
            <p:cNvSpPr/>
            <p:nvPr/>
          </p:nvSpPr>
          <p:spPr>
            <a:xfrm>
              <a:off x="4289449" y="5427398"/>
              <a:ext cx="1583896" cy="400110"/>
            </a:xfrm>
            <a:prstGeom prst="rect">
              <a:avLst/>
            </a:prstGeom>
          </p:spPr>
          <p:txBody>
            <a:bodyPr wrap="none">
              <a:spAutoFit/>
            </a:bodyPr>
            <a:lstStyle/>
            <a:p>
              <a:pPr algn="ctr"/>
              <a:r>
                <a:rPr lang="ru-RU" sz="2000" b="1" dirty="0">
                  <a:ln>
                    <a:solidFill>
                      <a:srgbClr val="002060"/>
                    </a:solidFill>
                  </a:ln>
                  <a:solidFill>
                    <a:srgbClr val="002060"/>
                  </a:solidFill>
                  <a:latin typeface="Times New Roman" panose="02020603050405020304" pitchFamily="18" charset="0"/>
                  <a:ea typeface="Times New Roman" panose="02020603050405020304" pitchFamily="18" charset="0"/>
                </a:rPr>
                <a:t>ГРУБОСТЬ</a:t>
              </a:r>
              <a:endParaRPr lang="ru-RU" sz="2000" dirty="0">
                <a:ln>
                  <a:solidFill>
                    <a:srgbClr val="002060"/>
                  </a:solidFill>
                </a:ln>
                <a:solidFill>
                  <a:srgbClr val="002060"/>
                </a:solidFill>
              </a:endParaRPr>
            </a:p>
          </p:txBody>
        </p:sp>
      </p:grpSp>
      <p:grpSp>
        <p:nvGrpSpPr>
          <p:cNvPr id="43" name="Группа 42">
            <a:extLst>
              <a:ext uri="{FF2B5EF4-FFF2-40B4-BE49-F238E27FC236}">
                <a16:creationId xmlns:a16="http://schemas.microsoft.com/office/drawing/2014/main" id="{CE54F9AF-10F7-492C-AFFF-8588E08C8421}"/>
              </a:ext>
            </a:extLst>
          </p:cNvPr>
          <p:cNvGrpSpPr/>
          <p:nvPr/>
        </p:nvGrpSpPr>
        <p:grpSpPr>
          <a:xfrm>
            <a:off x="7285656" y="1452146"/>
            <a:ext cx="2156058" cy="761336"/>
            <a:chOff x="3595834" y="5223397"/>
            <a:chExt cx="2156058" cy="845999"/>
          </a:xfrm>
        </p:grpSpPr>
        <p:sp>
          <p:nvSpPr>
            <p:cNvPr id="44" name="Облачко с текстом: овальное 43">
              <a:extLst>
                <a:ext uri="{FF2B5EF4-FFF2-40B4-BE49-F238E27FC236}">
                  <a16:creationId xmlns:a16="http://schemas.microsoft.com/office/drawing/2014/main" id="{05B4A2C5-5A7F-4A85-A9BE-C3A0E162E8A7}"/>
                </a:ext>
              </a:extLst>
            </p:cNvPr>
            <p:cNvSpPr/>
            <p:nvPr/>
          </p:nvSpPr>
          <p:spPr>
            <a:xfrm>
              <a:off x="3595834" y="5223397"/>
              <a:ext cx="2156058" cy="845999"/>
            </a:xfrm>
            <a:prstGeom prst="wedgeEllipseCallout">
              <a:avLst>
                <a:gd name="adj1" fmla="val -57836"/>
                <a:gd name="adj2" fmla="val 140785"/>
              </a:avLst>
            </a:prstGeom>
            <a:solidFill>
              <a:schemeClr val="bg2">
                <a:lumMod val="90000"/>
              </a:schemeClr>
            </a:solidFill>
            <a:ln w="28575">
              <a:solidFill>
                <a:srgbClr val="B4A08B"/>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5" name="Прямоугольник 44">
              <a:extLst>
                <a:ext uri="{FF2B5EF4-FFF2-40B4-BE49-F238E27FC236}">
                  <a16:creationId xmlns:a16="http://schemas.microsoft.com/office/drawing/2014/main" id="{CDD9E01D-90EB-4E05-AA7E-483657B7547F}"/>
                </a:ext>
              </a:extLst>
            </p:cNvPr>
            <p:cNvSpPr/>
            <p:nvPr/>
          </p:nvSpPr>
          <p:spPr>
            <a:xfrm>
              <a:off x="3925014" y="5443201"/>
              <a:ext cx="1559914" cy="355396"/>
            </a:xfrm>
            <a:prstGeom prst="rect">
              <a:avLst/>
            </a:prstGeom>
          </p:spPr>
          <p:txBody>
            <a:bodyPr wrap="none">
              <a:spAutoFit/>
            </a:bodyPr>
            <a:lstStyle/>
            <a:p>
              <a:pPr algn="ctr"/>
              <a:r>
                <a:rPr lang="ru-RU" sz="2000" b="1" dirty="0">
                  <a:ln>
                    <a:solidFill>
                      <a:srgbClr val="002060"/>
                    </a:solidFill>
                  </a:ln>
                  <a:solidFill>
                    <a:srgbClr val="002060"/>
                  </a:solidFill>
                  <a:latin typeface="Times New Roman" panose="02020603050405020304" pitchFamily="18" charset="0"/>
                  <a:ea typeface="Times New Roman" panose="02020603050405020304" pitchFamily="18" charset="0"/>
                </a:rPr>
                <a:t>РЕЗКОСТЬ</a:t>
              </a:r>
              <a:endParaRPr lang="ru-RU" sz="2000" dirty="0">
                <a:ln>
                  <a:solidFill>
                    <a:srgbClr val="002060"/>
                  </a:solidFill>
                </a:ln>
                <a:solidFill>
                  <a:srgbClr val="002060"/>
                </a:solidFill>
              </a:endParaRPr>
            </a:p>
          </p:txBody>
        </p:sp>
      </p:grpSp>
      <p:grpSp>
        <p:nvGrpSpPr>
          <p:cNvPr id="46" name="Группа 45">
            <a:extLst>
              <a:ext uri="{FF2B5EF4-FFF2-40B4-BE49-F238E27FC236}">
                <a16:creationId xmlns:a16="http://schemas.microsoft.com/office/drawing/2014/main" id="{A7A9D4F3-6CBD-4164-AAF3-B773688C6820}"/>
              </a:ext>
            </a:extLst>
          </p:cNvPr>
          <p:cNvGrpSpPr/>
          <p:nvPr/>
        </p:nvGrpSpPr>
        <p:grpSpPr>
          <a:xfrm>
            <a:off x="8682887" y="2359034"/>
            <a:ext cx="2156058" cy="845999"/>
            <a:chOff x="3595834" y="5223397"/>
            <a:chExt cx="2156058" cy="845999"/>
          </a:xfrm>
        </p:grpSpPr>
        <p:sp>
          <p:nvSpPr>
            <p:cNvPr id="47" name="Облачко с текстом: овальное 46">
              <a:extLst>
                <a:ext uri="{FF2B5EF4-FFF2-40B4-BE49-F238E27FC236}">
                  <a16:creationId xmlns:a16="http://schemas.microsoft.com/office/drawing/2014/main" id="{2C4D5A06-EBAD-4B88-A726-77FC5822240D}"/>
                </a:ext>
              </a:extLst>
            </p:cNvPr>
            <p:cNvSpPr/>
            <p:nvPr/>
          </p:nvSpPr>
          <p:spPr>
            <a:xfrm>
              <a:off x="3595834" y="5223397"/>
              <a:ext cx="2156058" cy="845999"/>
            </a:xfrm>
            <a:prstGeom prst="wedgeEllipseCallout">
              <a:avLst>
                <a:gd name="adj1" fmla="val -101140"/>
                <a:gd name="adj2" fmla="val 17910"/>
              </a:avLst>
            </a:prstGeom>
            <a:solidFill>
              <a:schemeClr val="bg2">
                <a:lumMod val="90000"/>
              </a:schemeClr>
            </a:solidFill>
            <a:ln w="28575">
              <a:solidFill>
                <a:srgbClr val="B4A08B"/>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8" name="Прямоугольник 47">
              <a:extLst>
                <a:ext uri="{FF2B5EF4-FFF2-40B4-BE49-F238E27FC236}">
                  <a16:creationId xmlns:a16="http://schemas.microsoft.com/office/drawing/2014/main" id="{97228397-3ED0-4191-B934-390E375A2F66}"/>
                </a:ext>
              </a:extLst>
            </p:cNvPr>
            <p:cNvSpPr/>
            <p:nvPr/>
          </p:nvSpPr>
          <p:spPr>
            <a:xfrm>
              <a:off x="3666185" y="5437805"/>
              <a:ext cx="2071144" cy="400110"/>
            </a:xfrm>
            <a:prstGeom prst="rect">
              <a:avLst/>
            </a:prstGeom>
          </p:spPr>
          <p:txBody>
            <a:bodyPr wrap="none">
              <a:spAutoFit/>
            </a:bodyPr>
            <a:lstStyle/>
            <a:p>
              <a:pPr algn="ctr"/>
              <a:r>
                <a:rPr lang="ru-RU" sz="2000" b="1" dirty="0">
                  <a:ln>
                    <a:solidFill>
                      <a:srgbClr val="002060"/>
                    </a:solidFill>
                  </a:ln>
                  <a:solidFill>
                    <a:srgbClr val="002060"/>
                  </a:solidFill>
                  <a:latin typeface="Times New Roman" panose="02020603050405020304" pitchFamily="18" charset="0"/>
                  <a:ea typeface="Times New Roman" panose="02020603050405020304" pitchFamily="18" charset="0"/>
                </a:rPr>
                <a:t>ЖЕСТОКОСТЬ</a:t>
              </a:r>
              <a:endParaRPr lang="ru-RU" sz="2000" dirty="0">
                <a:ln>
                  <a:solidFill>
                    <a:srgbClr val="002060"/>
                  </a:solidFill>
                </a:ln>
                <a:solidFill>
                  <a:srgbClr val="002060"/>
                </a:solidFill>
              </a:endParaRPr>
            </a:p>
          </p:txBody>
        </p:sp>
      </p:grpSp>
      <p:grpSp>
        <p:nvGrpSpPr>
          <p:cNvPr id="49" name="Группа 48">
            <a:extLst>
              <a:ext uri="{FF2B5EF4-FFF2-40B4-BE49-F238E27FC236}">
                <a16:creationId xmlns:a16="http://schemas.microsoft.com/office/drawing/2014/main" id="{3A38C29A-F0BA-44F7-B99F-892253CEB0BF}"/>
              </a:ext>
            </a:extLst>
          </p:cNvPr>
          <p:cNvGrpSpPr/>
          <p:nvPr/>
        </p:nvGrpSpPr>
        <p:grpSpPr>
          <a:xfrm>
            <a:off x="8333166" y="417977"/>
            <a:ext cx="3650893" cy="1065472"/>
            <a:chOff x="3595834" y="5223397"/>
            <a:chExt cx="2156058" cy="888425"/>
          </a:xfrm>
        </p:grpSpPr>
        <p:sp>
          <p:nvSpPr>
            <p:cNvPr id="50" name="Облачко с текстом: овальное 49">
              <a:extLst>
                <a:ext uri="{FF2B5EF4-FFF2-40B4-BE49-F238E27FC236}">
                  <a16:creationId xmlns:a16="http://schemas.microsoft.com/office/drawing/2014/main" id="{B4C64D46-627F-41D5-9E8A-EDEA504EA07C}"/>
                </a:ext>
              </a:extLst>
            </p:cNvPr>
            <p:cNvSpPr/>
            <p:nvPr/>
          </p:nvSpPr>
          <p:spPr>
            <a:xfrm>
              <a:off x="3595834" y="5223397"/>
              <a:ext cx="2156058" cy="845999"/>
            </a:xfrm>
            <a:prstGeom prst="wedgeEllipseCallout">
              <a:avLst>
                <a:gd name="adj1" fmla="val -14863"/>
                <a:gd name="adj2" fmla="val 92116"/>
              </a:avLst>
            </a:prstGeom>
            <a:solidFill>
              <a:schemeClr val="bg2">
                <a:lumMod val="90000"/>
              </a:schemeClr>
            </a:solidFill>
            <a:ln w="28575">
              <a:solidFill>
                <a:srgbClr val="B4A08B"/>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1" name="Прямоугольник 50">
              <a:extLst>
                <a:ext uri="{FF2B5EF4-FFF2-40B4-BE49-F238E27FC236}">
                  <a16:creationId xmlns:a16="http://schemas.microsoft.com/office/drawing/2014/main" id="{52C62F3E-7F8D-4499-9D98-5C8F430D7694}"/>
                </a:ext>
              </a:extLst>
            </p:cNvPr>
            <p:cNvSpPr/>
            <p:nvPr/>
          </p:nvSpPr>
          <p:spPr>
            <a:xfrm>
              <a:off x="3731574" y="5325219"/>
              <a:ext cx="1885868" cy="786603"/>
            </a:xfrm>
            <a:prstGeom prst="rect">
              <a:avLst/>
            </a:prstGeom>
          </p:spPr>
          <p:txBody>
            <a:bodyPr wrap="none">
              <a:spAutoFit/>
            </a:bodyPr>
            <a:lstStyle/>
            <a:p>
              <a:pPr algn="ctr"/>
              <a:r>
                <a:rPr lang="ru-RU" sz="2000" b="1" dirty="0">
                  <a:ln>
                    <a:solidFill>
                      <a:srgbClr val="002060"/>
                    </a:solidFill>
                  </a:ln>
                  <a:solidFill>
                    <a:srgbClr val="002060"/>
                  </a:solidFill>
                  <a:latin typeface="Times New Roman" panose="02020603050405020304" pitchFamily="18" charset="0"/>
                  <a:ea typeface="Times New Roman" panose="02020603050405020304" pitchFamily="18" charset="0"/>
                </a:rPr>
                <a:t>НЕ СЧИТАЕТСЯ С </a:t>
              </a:r>
            </a:p>
            <a:p>
              <a:pPr algn="ctr"/>
              <a:r>
                <a:rPr lang="ru-RU" sz="2000" b="1" dirty="0">
                  <a:ln>
                    <a:solidFill>
                      <a:srgbClr val="002060"/>
                    </a:solidFill>
                  </a:ln>
                  <a:solidFill>
                    <a:srgbClr val="002060"/>
                  </a:solidFill>
                  <a:latin typeface="Times New Roman" panose="02020603050405020304" pitchFamily="18" charset="0"/>
                </a:rPr>
                <a:t>ЧУВСТВАМИ БЛИЗКИХ</a:t>
              </a:r>
              <a:endParaRPr lang="ru-RU" sz="2000" dirty="0">
                <a:ln>
                  <a:solidFill>
                    <a:srgbClr val="002060"/>
                  </a:solidFill>
                </a:ln>
                <a:solidFill>
                  <a:srgbClr val="002060"/>
                </a:solidFill>
              </a:endParaRPr>
            </a:p>
          </p:txBody>
        </p:sp>
      </p:grpSp>
    </p:spTree>
    <p:extLst>
      <p:ext uri="{BB962C8B-B14F-4D97-AF65-F5344CB8AC3E}">
        <p14:creationId xmlns:p14="http://schemas.microsoft.com/office/powerpoint/2010/main" val="28843628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E4A869F-AAC1-4118-AE7B-D34046695D3D}"/>
              </a:ext>
            </a:extLst>
          </p:cNvPr>
          <p:cNvSpPr/>
          <p:nvPr/>
        </p:nvSpPr>
        <p:spPr>
          <a:xfrm>
            <a:off x="6246795" y="428755"/>
            <a:ext cx="5595486" cy="6000489"/>
          </a:xfrm>
          <a:prstGeom prst="rect">
            <a:avLst/>
          </a:prstGeom>
        </p:spPr>
        <p:txBody>
          <a:bodyPr wrap="square">
            <a:spAutoFit/>
          </a:bodyPr>
          <a:lstStyle/>
          <a:p>
            <a:pPr algn="ctr">
              <a:lnSpc>
                <a:spcPct val="107000"/>
              </a:lnSpc>
              <a:spcAft>
                <a:spcPts val="800"/>
              </a:spcAft>
            </a:pPr>
            <a:r>
              <a:rPr lang="ru-RU" sz="2400" dirty="0">
                <a:ln>
                  <a:solidFill>
                    <a:srgbClr val="002060"/>
                  </a:solidFill>
                </a:ln>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Переживания героя, его думы, чувства описываются автором, либо раскрываются с помощью речи самого героя, обращённой к себе (внутренний монолог): </a:t>
            </a:r>
            <a:r>
              <a:rPr lang="ru-RU" sz="2400" i="1" dirty="0">
                <a:ln>
                  <a:solidFill>
                    <a:srgbClr val="002060"/>
                  </a:solidFill>
                </a:ln>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«Он уходил в луга и степи, будто бы за охотою, но заряд его оставался </a:t>
            </a:r>
            <a:r>
              <a:rPr lang="ru-RU" sz="2400" i="1" dirty="0" err="1">
                <a:ln>
                  <a:solidFill>
                    <a:srgbClr val="002060"/>
                  </a:solidFill>
                </a:ln>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невыстрелянным</a:t>
            </a:r>
            <a:r>
              <a:rPr lang="ru-RU" sz="2400" i="1" dirty="0">
                <a:ln>
                  <a:solidFill>
                    <a:srgbClr val="002060"/>
                  </a:solidFill>
                </a:ln>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И, положив ружьё, полный тоски, садился он на морской берег. Долго сидел он там, понурив голову и всё говоря: «Остап мой, Остап мой!» Перед ним сверкало и расстилалось синее море; в дальнем тростнике кричала чайка; белый ус его серебрился, и слеза капала одна за другою.»</a:t>
            </a:r>
            <a:endParaRPr lang="ru-RU" i="1" dirty="0">
              <a:ln>
                <a:solidFill>
                  <a:srgbClr val="002060"/>
                </a:solidFill>
              </a:ln>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9222" name="Picture 6" descr="https://i.pinimg.com/736x/7c/fb/4a/7cfb4a16d8d73d42563b7e779801f8cb.jpg">
            <a:extLst>
              <a:ext uri="{FF2B5EF4-FFF2-40B4-BE49-F238E27FC236}">
                <a16:creationId xmlns:a16="http://schemas.microsoft.com/office/drawing/2014/main" id="{F404AD8E-4F61-44C8-9AF9-04E7A4D56CDB}"/>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saturation sat="66000"/>
                    </a14:imgEffect>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789271" y="153027"/>
            <a:ext cx="4918510" cy="6551946"/>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56996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0" name="Picture 10" descr="https://tkriga.ru/wp-content/uploads/4074429334b12e63516afb6040443cf63.jpg">
            <a:extLst>
              <a:ext uri="{FF2B5EF4-FFF2-40B4-BE49-F238E27FC236}">
                <a16:creationId xmlns:a16="http://schemas.microsoft.com/office/drawing/2014/main" id="{4D2A02E8-C143-4326-B23B-B848497CB8EC}"/>
              </a:ext>
            </a:extLst>
          </p:cNvPr>
          <p:cNvPicPr>
            <a:picLocks noChangeAspect="1" noChangeArrowheads="1"/>
          </p:cNvPicPr>
          <p:nvPr/>
        </p:nvPicPr>
        <p:blipFill rotWithShape="1">
          <a:blip r:embed="rId2">
            <a:extLst>
              <a:ext uri="{BEBA8EAE-BF5A-486C-A8C5-ECC9F3942E4B}">
                <a14:imgProps xmlns:a14="http://schemas.microsoft.com/office/drawing/2010/main">
                  <a14:imgLayer r:embed="rId3">
                    <a14:imgEffect>
                      <a14:saturation sat="66000"/>
                    </a14:imgEffect>
                    <a14:imgEffect>
                      <a14:brightnessContrast contrast="20000"/>
                    </a14:imgEffect>
                  </a14:imgLayer>
                </a14:imgProps>
              </a:ext>
              <a:ext uri="{28A0092B-C50C-407E-A947-70E740481C1C}">
                <a14:useLocalDpi xmlns:a14="http://schemas.microsoft.com/office/drawing/2010/main" val="0"/>
              </a:ext>
            </a:extLst>
          </a:blip>
          <a:srcRect l="15562" r="8573"/>
          <a:stretch/>
        </p:blipFill>
        <p:spPr bwMode="auto">
          <a:xfrm flipH="1">
            <a:off x="7873465" y="1862409"/>
            <a:ext cx="4193405" cy="276501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2" name="Прямоугольник 1">
            <a:extLst>
              <a:ext uri="{FF2B5EF4-FFF2-40B4-BE49-F238E27FC236}">
                <a16:creationId xmlns:a16="http://schemas.microsoft.com/office/drawing/2014/main" id="{7DE19CAC-7082-41A7-811E-0387BEA0606F}"/>
              </a:ext>
            </a:extLst>
          </p:cNvPr>
          <p:cNvSpPr/>
          <p:nvPr/>
        </p:nvSpPr>
        <p:spPr>
          <a:xfrm>
            <a:off x="458804" y="612844"/>
            <a:ext cx="5277853" cy="5632311"/>
          </a:xfrm>
          <a:prstGeom prst="rect">
            <a:avLst/>
          </a:prstGeom>
        </p:spPr>
        <p:txBody>
          <a:bodyPr wrap="square">
            <a:spAutoFit/>
          </a:bodyPr>
          <a:lstStyle/>
          <a:p>
            <a:pPr indent="450215" algn="ctr">
              <a:spcAft>
                <a:spcPts val="0"/>
              </a:spcAft>
            </a:pPr>
            <a:r>
              <a:rPr lang="ru-RU" sz="2000" b="1" dirty="0">
                <a:ln>
                  <a:solidFill>
                    <a:srgbClr val="800000"/>
                  </a:solidFill>
                </a:ln>
                <a:solidFill>
                  <a:srgbClr val="800000"/>
                </a:solidFill>
                <a:latin typeface="Times New Roman" panose="02020603050405020304" pitchFamily="18" charset="0"/>
                <a:ea typeface="Times New Roman" panose="02020603050405020304" pitchFamily="18" charset="0"/>
              </a:rPr>
              <a:t>ТАЛАНТЛИВЫЙ ПОЛКОВОДЕЦ.</a:t>
            </a:r>
          </a:p>
          <a:p>
            <a:pPr indent="450215" algn="just">
              <a:spcAft>
                <a:spcPts val="0"/>
              </a:spcAft>
            </a:pPr>
            <a:r>
              <a:rPr lang="ru-RU" sz="2000" dirty="0">
                <a:ln>
                  <a:solidFill>
                    <a:srgbClr val="002060"/>
                  </a:solidFill>
                </a:ln>
                <a:solidFill>
                  <a:srgbClr val="002060"/>
                </a:solidFill>
                <a:latin typeface="Times New Roman" panose="02020603050405020304" pitchFamily="18" charset="0"/>
                <a:ea typeface="Times New Roman" panose="02020603050405020304" pitchFamily="18" charset="0"/>
              </a:rPr>
              <a:t>Тарас, как опытный воин, всегда в центре сражения, он успевает побывать всюду, дать нужные распоряжения, вовремя подбодрить казаков. В разных местах слышится его голос: </a:t>
            </a:r>
            <a:r>
              <a:rPr lang="ru-RU" sz="2000" b="1" i="1" dirty="0">
                <a:ln>
                  <a:solidFill>
                    <a:srgbClr val="002060"/>
                  </a:solidFill>
                </a:ln>
                <a:solidFill>
                  <a:srgbClr val="002060"/>
                </a:solidFill>
                <a:latin typeface="Times New Roman" panose="02020603050405020304" pitchFamily="18" charset="0"/>
                <a:ea typeface="Times New Roman" panose="02020603050405020304" pitchFamily="18" charset="0"/>
              </a:rPr>
              <a:t>«А что, паны? Есть еще порох в пороховницах? Не ослабела ли казацкая сила? Не гнутся ли казаки?» </a:t>
            </a:r>
            <a:r>
              <a:rPr lang="ru-RU" sz="2000" dirty="0">
                <a:ln>
                  <a:solidFill>
                    <a:srgbClr val="002060"/>
                  </a:solidFill>
                </a:ln>
                <a:solidFill>
                  <a:srgbClr val="002060"/>
                </a:solidFill>
                <a:latin typeface="Times New Roman" panose="02020603050405020304" pitchFamily="18" charset="0"/>
                <a:ea typeface="Times New Roman" panose="02020603050405020304" pitchFamily="18" charset="0"/>
              </a:rPr>
              <a:t>Полководческий талант Тараса Бульбы проявился в предвидении опасности, тактики ведения боя, в умении подбодрить казаков в самый напряженный момент боя. </a:t>
            </a:r>
          </a:p>
          <a:p>
            <a:pPr indent="450215" algn="just">
              <a:spcAft>
                <a:spcPts val="0"/>
              </a:spcAft>
            </a:pPr>
            <a:r>
              <a:rPr lang="ru-RU" sz="2000" dirty="0">
                <a:ln>
                  <a:solidFill>
                    <a:srgbClr val="002060"/>
                  </a:solidFill>
                </a:ln>
                <a:solidFill>
                  <a:srgbClr val="002060"/>
                </a:solidFill>
                <a:latin typeface="Times New Roman" panose="02020603050405020304" pitchFamily="18" charset="0"/>
                <a:ea typeface="Times New Roman" panose="02020603050405020304" pitchFamily="18" charset="0"/>
              </a:rPr>
              <a:t>Во время казни нечеловеческие муки ослабили силы и волю Остапа, и Тарас, чтобы подбодрить его, освежить его силы перед последними и самыми страшными муками, произнес одно только слово, которое могло ему стоить жизни: </a:t>
            </a:r>
            <a:r>
              <a:rPr lang="ru-RU" sz="2000" b="1" i="1" dirty="0">
                <a:ln>
                  <a:solidFill>
                    <a:srgbClr val="002060"/>
                  </a:solidFill>
                </a:ln>
                <a:solidFill>
                  <a:srgbClr val="002060"/>
                </a:solidFill>
                <a:latin typeface="Times New Roman" panose="02020603050405020304" pitchFamily="18" charset="0"/>
                <a:ea typeface="Times New Roman" panose="02020603050405020304" pitchFamily="18" charset="0"/>
              </a:rPr>
              <a:t>«Слышу!»</a:t>
            </a:r>
          </a:p>
        </p:txBody>
      </p:sp>
      <p:pic>
        <p:nvPicPr>
          <p:cNvPr id="10246" name="Picture 6" descr="https://i.ytimg.com/vi/iLzue9qIqKY/hqdefault.jpg">
            <a:extLst>
              <a:ext uri="{FF2B5EF4-FFF2-40B4-BE49-F238E27FC236}">
                <a16:creationId xmlns:a16="http://schemas.microsoft.com/office/drawing/2014/main" id="{791DE611-54D3-4A02-B157-CC4B8DE25C40}"/>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rcRect t="19363" b="19474"/>
          <a:stretch/>
        </p:blipFill>
        <p:spPr bwMode="auto">
          <a:xfrm>
            <a:off x="6368717" y="4576657"/>
            <a:ext cx="4572000" cy="209726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248" name="Picture 8" descr="https://img.obuchudet.ru/44/22/444197-xsh1.jpeg">
            <a:extLst>
              <a:ext uri="{FF2B5EF4-FFF2-40B4-BE49-F238E27FC236}">
                <a16:creationId xmlns:a16="http://schemas.microsoft.com/office/drawing/2014/main" id="{E22118C6-6240-4057-8725-97849597F15C}"/>
              </a:ext>
            </a:extLst>
          </p:cNvPr>
          <p:cNvPicPr>
            <a:picLocks noChangeAspect="1" noChangeArrowheads="1"/>
          </p:cNvPicPr>
          <p:nvPr/>
        </p:nvPicPr>
        <p:blipFill rotWithShape="1">
          <a:blip r:embed="rId6">
            <a:extLst>
              <a:ext uri="{BEBA8EAE-BF5A-486C-A8C5-ECC9F3942E4B}">
                <a14:imgProps xmlns:a14="http://schemas.microsoft.com/office/drawing/2010/main">
                  <a14:imgLayer r:embed="rId7">
                    <a14:imgEffect>
                      <a14:saturation sat="66000"/>
                    </a14:imgEffect>
                    <a14:imgEffect>
                      <a14:brightnessContrast bright="20000" contrast="20000"/>
                    </a14:imgEffect>
                  </a14:imgLayer>
                </a14:imgProps>
              </a:ext>
              <a:ext uri="{28A0092B-C50C-407E-A947-70E740481C1C}">
                <a14:useLocalDpi xmlns:a14="http://schemas.microsoft.com/office/drawing/2010/main" val="0"/>
              </a:ext>
            </a:extLst>
          </a:blip>
          <a:srcRect l="16815" r="14793"/>
          <a:stretch/>
        </p:blipFill>
        <p:spPr bwMode="auto">
          <a:xfrm>
            <a:off x="6206691" y="415087"/>
            <a:ext cx="2711116" cy="264482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7065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CBD9564-1244-45D9-9410-9B5904EBAC87}"/>
              </a:ext>
            </a:extLst>
          </p:cNvPr>
          <p:cNvSpPr/>
          <p:nvPr/>
        </p:nvSpPr>
        <p:spPr>
          <a:xfrm>
            <a:off x="478055" y="385700"/>
            <a:ext cx="5396564" cy="1200329"/>
          </a:xfrm>
          <a:prstGeom prst="rect">
            <a:avLst/>
          </a:prstGeom>
        </p:spPr>
        <p:txBody>
          <a:bodyPr wrap="square">
            <a:spAutoFit/>
          </a:bodyPr>
          <a:lstStyle/>
          <a:p>
            <a:pPr algn="ctr"/>
            <a:r>
              <a:rPr lang="ru-RU" sz="2400" dirty="0">
                <a:ln>
                  <a:solidFill>
                    <a:srgbClr val="800000"/>
                  </a:solidFill>
                </a:ln>
                <a:solidFill>
                  <a:srgbClr val="800000"/>
                </a:solidFill>
                <a:latin typeface="Times New Roman" panose="02020603050405020304" pitchFamily="18" charset="0"/>
                <a:ea typeface="Times New Roman" panose="02020603050405020304" pitchFamily="18" charset="0"/>
              </a:rPr>
              <a:t>Не меньшее значение в понимании образа героя имеют авторские оценки и авторские характеристики героев.</a:t>
            </a:r>
            <a:endParaRPr lang="ru-RU" sz="2400" dirty="0">
              <a:ln>
                <a:solidFill>
                  <a:srgbClr val="800000"/>
                </a:solidFill>
              </a:ln>
              <a:solidFill>
                <a:srgbClr val="800000"/>
              </a:solidFill>
            </a:endParaRPr>
          </a:p>
        </p:txBody>
      </p:sp>
      <p:sp>
        <p:nvSpPr>
          <p:cNvPr id="3" name="Прямоугольник 2">
            <a:extLst>
              <a:ext uri="{FF2B5EF4-FFF2-40B4-BE49-F238E27FC236}">
                <a16:creationId xmlns:a16="http://schemas.microsoft.com/office/drawing/2014/main" id="{166AD51A-3893-4722-ADAB-30C6AF141EB8}"/>
              </a:ext>
            </a:extLst>
          </p:cNvPr>
          <p:cNvSpPr/>
          <p:nvPr/>
        </p:nvSpPr>
        <p:spPr>
          <a:xfrm>
            <a:off x="478055" y="1586029"/>
            <a:ext cx="5396564" cy="4939814"/>
          </a:xfrm>
          <a:prstGeom prst="rect">
            <a:avLst/>
          </a:prstGeom>
        </p:spPr>
        <p:txBody>
          <a:bodyPr wrap="square">
            <a:spAutoFit/>
          </a:bodyPr>
          <a:lstStyle/>
          <a:p>
            <a:pPr algn="ctr"/>
            <a:r>
              <a:rPr lang="ru-RU" sz="2100" i="1" dirty="0">
                <a:ln>
                  <a:solidFill>
                    <a:srgbClr val="253635"/>
                  </a:solidFill>
                </a:ln>
                <a:solidFill>
                  <a:srgbClr val="253635"/>
                </a:solidFill>
                <a:latin typeface="Times New Roman" panose="02020603050405020304" pitchFamily="18" charset="0"/>
              </a:rPr>
              <a:t>«Тарас был один из числа коренных, старых полковников: весь был он создан для бранной тревоги и отличался грубой прямотой своего нрава. Тогда влияние Польши начинало уже оказываться на русском дворянстве. Многие перенимали уже польские обычаи, заводили роскошь, великолепные прислуги, соколов, ловчих, обеды, дворы. Тарасу было это не по сердцу. Он любил простую жизнь казаков и перессорился с теми из своих товарищей, которые были наклонны к варшавской стороне, называя их </a:t>
            </a:r>
            <a:r>
              <a:rPr lang="ru-RU" sz="2100" i="1" dirty="0" err="1">
                <a:ln>
                  <a:solidFill>
                    <a:srgbClr val="253635"/>
                  </a:solidFill>
                </a:ln>
                <a:solidFill>
                  <a:srgbClr val="253635"/>
                </a:solidFill>
                <a:latin typeface="Times New Roman" panose="02020603050405020304" pitchFamily="18" charset="0"/>
              </a:rPr>
              <a:t>холопьями</a:t>
            </a:r>
            <a:r>
              <a:rPr lang="ru-RU" sz="2100" i="1" dirty="0">
                <a:ln>
                  <a:solidFill>
                    <a:srgbClr val="253635"/>
                  </a:solidFill>
                </a:ln>
                <a:solidFill>
                  <a:srgbClr val="253635"/>
                </a:solidFill>
                <a:latin typeface="Times New Roman" panose="02020603050405020304" pitchFamily="18" charset="0"/>
              </a:rPr>
              <a:t> польских панов. Вечно неугомонный, он считал себя законным защитником православия».</a:t>
            </a:r>
            <a:endParaRPr lang="ru-RU" sz="2100" i="1" dirty="0">
              <a:ln>
                <a:solidFill>
                  <a:srgbClr val="253635"/>
                </a:solidFill>
              </a:ln>
              <a:solidFill>
                <a:srgbClr val="253635"/>
              </a:solidFill>
            </a:endParaRPr>
          </a:p>
        </p:txBody>
      </p:sp>
      <p:sp>
        <p:nvSpPr>
          <p:cNvPr id="4" name="Прямоугольник 3">
            <a:extLst>
              <a:ext uri="{FF2B5EF4-FFF2-40B4-BE49-F238E27FC236}">
                <a16:creationId xmlns:a16="http://schemas.microsoft.com/office/drawing/2014/main" id="{BFD847DB-53DB-4A34-B931-99CBF7DCC923}"/>
              </a:ext>
            </a:extLst>
          </p:cNvPr>
          <p:cNvSpPr/>
          <p:nvPr/>
        </p:nvSpPr>
        <p:spPr>
          <a:xfrm>
            <a:off x="6317383" y="3549119"/>
            <a:ext cx="5521693" cy="2862322"/>
          </a:xfrm>
          <a:prstGeom prst="rect">
            <a:avLst/>
          </a:prstGeom>
        </p:spPr>
        <p:txBody>
          <a:bodyPr wrap="square">
            <a:spAutoFit/>
          </a:bodyPr>
          <a:lstStyle/>
          <a:p>
            <a:pPr algn="ctr"/>
            <a:r>
              <a:rPr lang="ru-RU" sz="2000" b="1" dirty="0">
                <a:ln>
                  <a:solidFill>
                    <a:srgbClr val="253635"/>
                  </a:solidFill>
                </a:ln>
                <a:solidFill>
                  <a:srgbClr val="253635"/>
                </a:solidFill>
                <a:latin typeface="Times New Roman" panose="02020603050405020304" pitchFamily="18" charset="0"/>
                <a:ea typeface="Times New Roman" panose="02020603050405020304" pitchFamily="18" charset="0"/>
              </a:rPr>
              <a:t>Писатель</a:t>
            </a:r>
            <a:r>
              <a:rPr lang="ru-RU" sz="2000" dirty="0">
                <a:ln>
                  <a:solidFill>
                    <a:srgbClr val="253635"/>
                  </a:solidFill>
                </a:ln>
                <a:solidFill>
                  <a:srgbClr val="253635"/>
                </a:solidFill>
                <a:latin typeface="Times New Roman" panose="02020603050405020304" pitchFamily="18" charset="0"/>
                <a:ea typeface="Times New Roman" panose="02020603050405020304" pitchFamily="18" charset="0"/>
              </a:rPr>
              <a:t> выделяет главное в натуре Тараса – его неугомонность, стремление к борьбе, вольнолюбие, чувство собственного и национального достоинства. Поэтому один из главных призывов старого полковника был призыв постоять за веру христианскую. Таким образом, судьбу Тараса </a:t>
            </a:r>
            <a:r>
              <a:rPr lang="ru-RU" sz="2000" b="1" dirty="0">
                <a:ln>
                  <a:solidFill>
                    <a:srgbClr val="253635"/>
                  </a:solidFill>
                </a:ln>
                <a:solidFill>
                  <a:srgbClr val="253635"/>
                </a:solidFill>
                <a:latin typeface="Times New Roman" panose="02020603050405020304" pitchFamily="18" charset="0"/>
                <a:ea typeface="Times New Roman" panose="02020603050405020304" pitchFamily="18" charset="0"/>
              </a:rPr>
              <a:t>автор</a:t>
            </a:r>
            <a:r>
              <a:rPr lang="ru-RU" sz="2000" dirty="0">
                <a:ln>
                  <a:solidFill>
                    <a:srgbClr val="253635"/>
                  </a:solidFill>
                </a:ln>
                <a:solidFill>
                  <a:srgbClr val="253635"/>
                </a:solidFill>
                <a:latin typeface="Times New Roman" panose="02020603050405020304" pitchFamily="18" charset="0"/>
                <a:ea typeface="Times New Roman" panose="02020603050405020304" pitchFamily="18" charset="0"/>
              </a:rPr>
              <a:t> неразрывно связывает с судьбой Украины, а повесть становится героическим эпосом.</a:t>
            </a:r>
            <a:endParaRPr lang="ru-RU" sz="2000" dirty="0">
              <a:ln>
                <a:solidFill>
                  <a:srgbClr val="253635"/>
                </a:solidFill>
              </a:ln>
              <a:solidFill>
                <a:srgbClr val="253635"/>
              </a:solidFill>
            </a:endParaRPr>
          </a:p>
        </p:txBody>
      </p:sp>
      <p:pic>
        <p:nvPicPr>
          <p:cNvPr id="5" name="Рисунок 4">
            <a:extLst>
              <a:ext uri="{FF2B5EF4-FFF2-40B4-BE49-F238E27FC236}">
                <a16:creationId xmlns:a16="http://schemas.microsoft.com/office/drawing/2014/main" id="{230DED23-CEFC-45F5-B3A1-01945A735D17}"/>
              </a:ext>
            </a:extLst>
          </p:cNvPr>
          <p:cNvPicPr>
            <a:picLocks noChangeAspect="1"/>
          </p:cNvPicPr>
          <p:nvPr/>
        </p:nvPicPr>
        <p:blipFill rotWithShape="1">
          <a:blip r:embed="rId2">
            <a:extLst>
              <a:ext uri="{BEBA8EAE-BF5A-486C-A8C5-ECC9F3942E4B}">
                <a14:imgProps xmlns:a14="http://schemas.microsoft.com/office/drawing/2010/main">
                  <a14:imgLayer r:embed="rId3">
                    <a14:imgEffect>
                      <a14:saturation sat="66000"/>
                    </a14:imgEffect>
                    <a14:imgEffect>
                      <a14:brightnessContrast bright="20000"/>
                    </a14:imgEffect>
                  </a14:imgLayer>
                </a14:imgProps>
              </a:ext>
            </a:extLst>
          </a:blip>
          <a:srcRect l="12290" t="8432" r="10259" b="12180"/>
          <a:stretch/>
        </p:blipFill>
        <p:spPr>
          <a:xfrm>
            <a:off x="7045691" y="120103"/>
            <a:ext cx="4304223" cy="3308897"/>
          </a:xfrm>
          <a:prstGeom prst="rect">
            <a:avLst/>
          </a:prstGeom>
          <a:ln>
            <a:noFill/>
          </a:ln>
          <a:effectLst>
            <a:softEdge rad="112500"/>
          </a:effectLst>
        </p:spPr>
      </p:pic>
    </p:spTree>
    <p:extLst>
      <p:ext uri="{BB962C8B-B14F-4D97-AF65-F5344CB8AC3E}">
        <p14:creationId xmlns:p14="http://schemas.microsoft.com/office/powerpoint/2010/main" val="8520046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a:extLst>
              <a:ext uri="{FF2B5EF4-FFF2-40B4-BE49-F238E27FC236}">
                <a16:creationId xmlns:a16="http://schemas.microsoft.com/office/drawing/2014/main" id="{024BDA10-8574-42B7-9DD8-25D1C99EE9EA}"/>
              </a:ext>
            </a:extLst>
          </p:cNvPr>
          <p:cNvSpPr/>
          <p:nvPr/>
        </p:nvSpPr>
        <p:spPr>
          <a:xfrm>
            <a:off x="707136" y="1791564"/>
            <a:ext cx="1880616" cy="1569660"/>
          </a:xfrm>
          <a:prstGeom prst="rect">
            <a:avLst/>
          </a:prstGeom>
        </p:spPr>
        <p:txBody>
          <a:bodyPr wrap="square">
            <a:spAutoFit/>
          </a:bodyPr>
          <a:lstStyle/>
          <a:p>
            <a:pPr marL="342900" indent="-342900">
              <a:buFont typeface="Arial" panose="020B0604020202020204" pitchFamily="34" charset="0"/>
              <a:buChar char="•"/>
            </a:pPr>
            <a:r>
              <a:rPr lang="ru-RU" sz="2400" dirty="0">
                <a:ln>
                  <a:solidFill>
                    <a:srgbClr val="253635"/>
                  </a:solidFill>
                </a:ln>
                <a:solidFill>
                  <a:srgbClr val="253635"/>
                </a:solidFill>
                <a:latin typeface="Times New Roman" panose="02020603050405020304" pitchFamily="18" charset="0"/>
                <a:cs typeface="Times New Roman" panose="02020603050405020304" pitchFamily="18" charset="0"/>
              </a:rPr>
              <a:t>Эссе;</a:t>
            </a:r>
          </a:p>
          <a:p>
            <a:pPr marL="342900" indent="-342900">
              <a:buFont typeface="Arial" panose="020B0604020202020204" pitchFamily="34" charset="0"/>
              <a:buChar char="•"/>
            </a:pPr>
            <a:r>
              <a:rPr lang="ru-RU" sz="2400" dirty="0">
                <a:ln>
                  <a:solidFill>
                    <a:srgbClr val="253635"/>
                  </a:solidFill>
                </a:ln>
                <a:solidFill>
                  <a:srgbClr val="253635"/>
                </a:solidFill>
                <a:latin typeface="Times New Roman" panose="02020603050405020304" pitchFamily="18" charset="0"/>
                <a:cs typeface="Times New Roman" panose="02020603050405020304" pitchFamily="18" charset="0"/>
              </a:rPr>
              <a:t>Повесть;</a:t>
            </a:r>
          </a:p>
          <a:p>
            <a:pPr marL="342900" indent="-342900">
              <a:buFont typeface="Arial" panose="020B0604020202020204" pitchFamily="34" charset="0"/>
              <a:buChar char="•"/>
            </a:pPr>
            <a:r>
              <a:rPr lang="ru-RU" sz="2400" dirty="0">
                <a:ln>
                  <a:solidFill>
                    <a:srgbClr val="253635"/>
                  </a:solidFill>
                </a:ln>
                <a:solidFill>
                  <a:srgbClr val="253635"/>
                </a:solidFill>
                <a:latin typeface="Times New Roman" panose="02020603050405020304" pitchFamily="18" charset="0"/>
                <a:cs typeface="Times New Roman" panose="02020603050405020304" pitchFamily="18" charset="0"/>
              </a:rPr>
              <a:t>Роман;</a:t>
            </a:r>
          </a:p>
          <a:p>
            <a:pPr marL="342900" indent="-342900">
              <a:buFont typeface="Arial" panose="020B0604020202020204" pitchFamily="34" charset="0"/>
              <a:buChar char="•"/>
            </a:pPr>
            <a:r>
              <a:rPr lang="ru-RU" sz="2400" dirty="0">
                <a:ln>
                  <a:solidFill>
                    <a:srgbClr val="253635"/>
                  </a:solidFill>
                </a:ln>
                <a:solidFill>
                  <a:srgbClr val="253635"/>
                </a:solidFill>
                <a:latin typeface="Times New Roman" panose="02020603050405020304" pitchFamily="18" charset="0"/>
                <a:cs typeface="Times New Roman" panose="02020603050405020304" pitchFamily="18" charset="0"/>
              </a:rPr>
              <a:t>Пьеса.</a:t>
            </a:r>
          </a:p>
        </p:txBody>
      </p:sp>
      <p:sp>
        <p:nvSpPr>
          <p:cNvPr id="4" name="Прямоугольник 3">
            <a:extLst>
              <a:ext uri="{FF2B5EF4-FFF2-40B4-BE49-F238E27FC236}">
                <a16:creationId xmlns:a16="http://schemas.microsoft.com/office/drawing/2014/main" id="{6CB8C61A-C8B3-4B23-ACE5-9C985E6A9F2F}"/>
              </a:ext>
            </a:extLst>
          </p:cNvPr>
          <p:cNvSpPr/>
          <p:nvPr/>
        </p:nvSpPr>
        <p:spPr>
          <a:xfrm>
            <a:off x="588264" y="591235"/>
            <a:ext cx="5227320" cy="1200329"/>
          </a:xfrm>
          <a:prstGeom prst="rect">
            <a:avLst/>
          </a:prstGeom>
        </p:spPr>
        <p:txBody>
          <a:bodyPr wrap="square">
            <a:spAutoFit/>
          </a:bodyPr>
          <a:lstStyle/>
          <a:p>
            <a:pPr lvl="0" eaLnBrk="0" fontAlgn="base" hangingPunct="0">
              <a:spcBef>
                <a:spcPct val="0"/>
              </a:spcBef>
              <a:spcAft>
                <a:spcPct val="0"/>
              </a:spcAft>
            </a:pPr>
            <a:r>
              <a:rPr lang="ru-RU" altLang="ru-RU" sz="2400" b="1" dirty="0">
                <a:ln>
                  <a:solidFill>
                    <a:srgbClr val="253635"/>
                  </a:solidFill>
                </a:ln>
                <a:solidFill>
                  <a:srgbClr val="253635"/>
                </a:solidFill>
                <a:latin typeface="Times New Roman" panose="02020603050405020304" pitchFamily="18" charset="0"/>
                <a:cs typeface="Times New Roman" panose="02020603050405020304" pitchFamily="18" charset="0"/>
              </a:rPr>
              <a:t>Укажите жанровую форму произведения Гоголя «Тарас Бульба»:</a:t>
            </a:r>
          </a:p>
        </p:txBody>
      </p:sp>
      <p:sp>
        <p:nvSpPr>
          <p:cNvPr id="5" name="Rectangle 2">
            <a:extLst>
              <a:ext uri="{FF2B5EF4-FFF2-40B4-BE49-F238E27FC236}">
                <a16:creationId xmlns:a16="http://schemas.microsoft.com/office/drawing/2014/main" id="{712FAC11-5515-4305-93D4-E2274B8E6CCB}"/>
              </a:ext>
            </a:extLst>
          </p:cNvPr>
          <p:cNvSpPr>
            <a:spLocks noChangeArrowheads="1"/>
          </p:cNvSpPr>
          <p:nvPr/>
        </p:nvSpPr>
        <p:spPr bwMode="auto">
          <a:xfrm>
            <a:off x="780288" y="3716893"/>
            <a:ext cx="4336330" cy="29546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400" b="1"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В какой сборник произведений Гоголя входит «Тарас Бульба»?</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24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«Арабески»;</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24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«Мёртвые души»;</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24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«Миргород»;</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24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«Запретные повести».</a:t>
            </a:r>
          </a:p>
          <a:p>
            <a:pPr marL="0" marR="0" lvl="0" indent="0" algn="l" defTabSz="914400" rtl="0" eaLnBrk="0" fontAlgn="base" latinLnBrk="0" hangingPunct="0">
              <a:lnSpc>
                <a:spcPct val="100000"/>
              </a:lnSpc>
              <a:spcBef>
                <a:spcPct val="0"/>
              </a:spcBef>
              <a:spcAft>
                <a:spcPct val="0"/>
              </a:spcAft>
              <a:buClrTx/>
              <a:buSzTx/>
              <a:buFontTx/>
              <a:buNone/>
              <a:tabLst/>
            </a:pPr>
            <a:br>
              <a:rPr kumimoji="0" lang="ru-RU" altLang="ru-RU" sz="24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br>
            <a:endParaRPr kumimoji="0" lang="ru-RU" altLang="ru-RU" sz="24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endParaRPr>
          </a:p>
        </p:txBody>
      </p:sp>
      <p:sp>
        <p:nvSpPr>
          <p:cNvPr id="6" name="Rectangle 3">
            <a:extLst>
              <a:ext uri="{FF2B5EF4-FFF2-40B4-BE49-F238E27FC236}">
                <a16:creationId xmlns:a16="http://schemas.microsoft.com/office/drawing/2014/main" id="{47028701-1442-4806-A4D1-2BED81260340}"/>
              </a:ext>
            </a:extLst>
          </p:cNvPr>
          <p:cNvSpPr>
            <a:spLocks noChangeArrowheads="1"/>
          </p:cNvSpPr>
          <p:nvPr/>
        </p:nvSpPr>
        <p:spPr bwMode="auto">
          <a:xfrm>
            <a:off x="6871386" y="591235"/>
            <a:ext cx="4940965" cy="29546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400" b="1"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Где разворачиваются события в произведении «Тарас Бульба»?</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24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Только на Украине;</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24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В Турции;</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24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В Турции и Украине;</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24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На территории Украины и Польши</a:t>
            </a:r>
          </a:p>
          <a:p>
            <a:pPr marL="0" marR="0" lvl="0" indent="0" algn="l" defTabSz="914400" rtl="0" eaLnBrk="0" fontAlgn="base" latinLnBrk="0" hangingPunct="0">
              <a:lnSpc>
                <a:spcPct val="100000"/>
              </a:lnSpc>
              <a:spcBef>
                <a:spcPct val="0"/>
              </a:spcBef>
              <a:spcAft>
                <a:spcPct val="0"/>
              </a:spcAft>
              <a:buClrTx/>
              <a:buSzTx/>
              <a:buFontTx/>
              <a:buNone/>
              <a:tabLst/>
            </a:pPr>
            <a:br>
              <a:rPr kumimoji="0" lang="ru-RU" altLang="ru-RU" sz="24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br>
            <a:endParaRPr kumimoji="0" lang="ru-RU" altLang="ru-RU" sz="24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endParaRPr>
          </a:p>
        </p:txBody>
      </p:sp>
      <p:sp>
        <p:nvSpPr>
          <p:cNvPr id="7" name="Rectangle 4">
            <a:extLst>
              <a:ext uri="{FF2B5EF4-FFF2-40B4-BE49-F238E27FC236}">
                <a16:creationId xmlns:a16="http://schemas.microsoft.com/office/drawing/2014/main" id="{A5BEA45E-7A5B-4390-9523-E67D877E0FB4}"/>
              </a:ext>
            </a:extLst>
          </p:cNvPr>
          <p:cNvSpPr>
            <a:spLocks noChangeArrowheads="1"/>
          </p:cNvSpPr>
          <p:nvPr/>
        </p:nvSpPr>
        <p:spPr bwMode="auto">
          <a:xfrm>
            <a:off x="6999402" y="3534013"/>
            <a:ext cx="4336330" cy="3323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400" b="1"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Как старуха-мать отнеслась к предстоящему отъезду в Сечь?</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24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Всячески пыталась отговорить их или отсрочить поездку;</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24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Поддержала идею;</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24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Захотела поехать вместе с ними;</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24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Она не знала о планах Тараса.</a:t>
            </a:r>
          </a:p>
          <a:p>
            <a:pPr marL="0" marR="0" lvl="0" indent="0" algn="l" defTabSz="914400" rtl="0" eaLnBrk="0" fontAlgn="base" latinLnBrk="0" hangingPunct="0">
              <a:lnSpc>
                <a:spcPct val="100000"/>
              </a:lnSpc>
              <a:spcBef>
                <a:spcPct val="0"/>
              </a:spcBef>
              <a:spcAft>
                <a:spcPct val="0"/>
              </a:spcAft>
              <a:buClrTx/>
              <a:buSzTx/>
              <a:buFontTx/>
              <a:buNone/>
              <a:tabLst/>
            </a:pPr>
            <a:br>
              <a:rPr kumimoji="0" lang="ru-RU" altLang="ru-RU" sz="24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br>
            <a:endParaRPr kumimoji="0" lang="ru-RU" altLang="ru-RU" sz="24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endParaRPr>
          </a:p>
        </p:txBody>
      </p:sp>
      <p:sp>
        <p:nvSpPr>
          <p:cNvPr id="8" name="Прямоугольник 7">
            <a:extLst>
              <a:ext uri="{FF2B5EF4-FFF2-40B4-BE49-F238E27FC236}">
                <a16:creationId xmlns:a16="http://schemas.microsoft.com/office/drawing/2014/main" id="{366859D0-EFBD-48ED-B5B7-7FD0580AA7C8}"/>
              </a:ext>
            </a:extLst>
          </p:cNvPr>
          <p:cNvSpPr/>
          <p:nvPr/>
        </p:nvSpPr>
        <p:spPr>
          <a:xfrm>
            <a:off x="1058157" y="2165521"/>
            <a:ext cx="1261371" cy="461665"/>
          </a:xfrm>
          <a:prstGeom prst="rect">
            <a:avLst/>
          </a:prstGeom>
        </p:spPr>
        <p:txBody>
          <a:bodyPr wrap="none">
            <a:spAutoFit/>
          </a:bodyPr>
          <a:lstStyle/>
          <a:p>
            <a:r>
              <a:rPr lang="ru-RU" sz="2400" dirty="0">
                <a:ln>
                  <a:solidFill>
                    <a:srgbClr val="C00000"/>
                  </a:solidFill>
                </a:ln>
                <a:solidFill>
                  <a:srgbClr val="C00000"/>
                </a:solidFill>
                <a:latin typeface="Times New Roman" panose="02020603050405020304" pitchFamily="18" charset="0"/>
                <a:cs typeface="Times New Roman" panose="02020603050405020304" pitchFamily="18" charset="0"/>
              </a:rPr>
              <a:t>Повесть</a:t>
            </a:r>
            <a:endParaRPr lang="ru-RU" dirty="0">
              <a:ln>
                <a:solidFill>
                  <a:srgbClr val="C00000"/>
                </a:solidFill>
              </a:ln>
              <a:solidFill>
                <a:srgbClr val="C00000"/>
              </a:solidFill>
            </a:endParaRPr>
          </a:p>
        </p:txBody>
      </p:sp>
      <p:sp>
        <p:nvSpPr>
          <p:cNvPr id="9" name="Прямоугольник 8">
            <a:extLst>
              <a:ext uri="{FF2B5EF4-FFF2-40B4-BE49-F238E27FC236}">
                <a16:creationId xmlns:a16="http://schemas.microsoft.com/office/drawing/2014/main" id="{82753A14-A007-4138-A867-8E92A44BA0AD}"/>
              </a:ext>
            </a:extLst>
          </p:cNvPr>
          <p:cNvSpPr/>
          <p:nvPr/>
        </p:nvSpPr>
        <p:spPr>
          <a:xfrm>
            <a:off x="685458" y="5145840"/>
            <a:ext cx="2006768" cy="461665"/>
          </a:xfrm>
          <a:prstGeom prst="rect">
            <a:avLst/>
          </a:prstGeom>
        </p:spPr>
        <p:txBody>
          <a:bodyPr wrap="none">
            <a:spAutoFit/>
          </a:bodyPr>
          <a:lstStyle/>
          <a:p>
            <a:pPr lvl="0" eaLnBrk="0" fontAlgn="base" hangingPunct="0">
              <a:spcBef>
                <a:spcPct val="0"/>
              </a:spcBef>
              <a:spcAft>
                <a:spcPct val="0"/>
              </a:spcAft>
              <a:buFontTx/>
              <a:buChar char="•"/>
            </a:pPr>
            <a:r>
              <a:rPr lang="ru-RU" altLang="ru-RU" sz="2400" dirty="0">
                <a:ln>
                  <a:solidFill>
                    <a:srgbClr val="C00000"/>
                  </a:solidFill>
                </a:ln>
                <a:solidFill>
                  <a:srgbClr val="C00000"/>
                </a:solidFill>
                <a:latin typeface="Times New Roman" panose="02020603050405020304" pitchFamily="18" charset="0"/>
                <a:cs typeface="Times New Roman" panose="02020603050405020304" pitchFamily="18" charset="0"/>
              </a:rPr>
              <a:t>«Миргород»;</a:t>
            </a:r>
          </a:p>
        </p:txBody>
      </p:sp>
      <p:sp>
        <p:nvSpPr>
          <p:cNvPr id="10" name="Прямоугольник 9">
            <a:extLst>
              <a:ext uri="{FF2B5EF4-FFF2-40B4-BE49-F238E27FC236}">
                <a16:creationId xmlns:a16="http://schemas.microsoft.com/office/drawing/2014/main" id="{E44236E5-9115-49F1-A7F5-7DB6FADD2742}"/>
              </a:ext>
            </a:extLst>
          </p:cNvPr>
          <p:cNvSpPr/>
          <p:nvPr/>
        </p:nvSpPr>
        <p:spPr>
          <a:xfrm>
            <a:off x="6787897" y="2387209"/>
            <a:ext cx="4873578" cy="461665"/>
          </a:xfrm>
          <a:prstGeom prst="rect">
            <a:avLst/>
          </a:prstGeom>
        </p:spPr>
        <p:txBody>
          <a:bodyPr wrap="none">
            <a:spAutoFit/>
          </a:bodyPr>
          <a:lstStyle/>
          <a:p>
            <a:pPr lvl="0" eaLnBrk="0" fontAlgn="base" hangingPunct="0">
              <a:spcBef>
                <a:spcPct val="0"/>
              </a:spcBef>
              <a:spcAft>
                <a:spcPct val="0"/>
              </a:spcAft>
              <a:buFontTx/>
              <a:buChar char="•"/>
            </a:pPr>
            <a:r>
              <a:rPr lang="ru-RU" altLang="ru-RU" sz="2400" dirty="0">
                <a:ln>
                  <a:solidFill>
                    <a:srgbClr val="C00000"/>
                  </a:solidFill>
                </a:ln>
                <a:solidFill>
                  <a:srgbClr val="C00000"/>
                </a:solidFill>
                <a:latin typeface="Times New Roman" panose="02020603050405020304" pitchFamily="18" charset="0"/>
                <a:cs typeface="Times New Roman" panose="02020603050405020304" pitchFamily="18" charset="0"/>
              </a:rPr>
              <a:t>На территории Украины и Польши</a:t>
            </a:r>
          </a:p>
        </p:txBody>
      </p:sp>
      <p:sp>
        <p:nvSpPr>
          <p:cNvPr id="11" name="Прямоугольник 10">
            <a:extLst>
              <a:ext uri="{FF2B5EF4-FFF2-40B4-BE49-F238E27FC236}">
                <a16:creationId xmlns:a16="http://schemas.microsoft.com/office/drawing/2014/main" id="{02E0DE82-C7E4-4AB8-82C9-71F00CE4F043}"/>
              </a:ext>
            </a:extLst>
          </p:cNvPr>
          <p:cNvSpPr/>
          <p:nvPr/>
        </p:nvSpPr>
        <p:spPr>
          <a:xfrm>
            <a:off x="6915912" y="4231029"/>
            <a:ext cx="4486656" cy="830997"/>
          </a:xfrm>
          <a:prstGeom prst="rect">
            <a:avLst/>
          </a:prstGeom>
        </p:spPr>
        <p:txBody>
          <a:bodyPr wrap="square">
            <a:spAutoFit/>
          </a:bodyPr>
          <a:lstStyle/>
          <a:p>
            <a:pPr lvl="0" eaLnBrk="0" fontAlgn="base" hangingPunct="0">
              <a:spcBef>
                <a:spcPct val="0"/>
              </a:spcBef>
              <a:spcAft>
                <a:spcPct val="0"/>
              </a:spcAft>
              <a:buFontTx/>
              <a:buChar char="•"/>
            </a:pPr>
            <a:r>
              <a:rPr lang="ru-RU" altLang="ru-RU" sz="2400" dirty="0">
                <a:ln>
                  <a:solidFill>
                    <a:srgbClr val="C00000"/>
                  </a:solidFill>
                </a:ln>
                <a:solidFill>
                  <a:srgbClr val="C00000"/>
                </a:solidFill>
                <a:latin typeface="Times New Roman" panose="02020603050405020304" pitchFamily="18" charset="0"/>
                <a:cs typeface="Times New Roman" panose="02020603050405020304" pitchFamily="18" charset="0"/>
              </a:rPr>
              <a:t>Всячески пыталась отговорить их или отсрочить поездку;</a:t>
            </a:r>
          </a:p>
        </p:txBody>
      </p:sp>
    </p:spTree>
    <p:extLst>
      <p:ext uri="{BB962C8B-B14F-4D97-AF65-F5344CB8AC3E}">
        <p14:creationId xmlns:p14="http://schemas.microsoft.com/office/powerpoint/2010/main" val="565067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Effect transition="in" filter="fade">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Effect transition="in" filter="fade">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a:extLst>
              <a:ext uri="{FF2B5EF4-FFF2-40B4-BE49-F238E27FC236}">
                <a16:creationId xmlns:a16="http://schemas.microsoft.com/office/drawing/2014/main" id="{64DD52C7-64B0-42BE-BE3C-4D6630F4760B}"/>
              </a:ext>
            </a:extLst>
          </p:cNvPr>
          <p:cNvSpPr/>
          <p:nvPr/>
        </p:nvSpPr>
        <p:spPr>
          <a:xfrm>
            <a:off x="6285297" y="869942"/>
            <a:ext cx="5775158" cy="5345181"/>
          </a:xfrm>
          <a:prstGeom prst="rect">
            <a:avLst/>
          </a:prstGeom>
        </p:spPr>
        <p:txBody>
          <a:bodyPr wrap="square">
            <a:spAutoFit/>
          </a:bodyPr>
          <a:lstStyle/>
          <a:p>
            <a:pPr algn="ctr">
              <a:lnSpc>
                <a:spcPct val="107000"/>
              </a:lnSpc>
              <a:spcAft>
                <a:spcPts val="0"/>
              </a:spcAft>
            </a:pPr>
            <a:r>
              <a:rPr lang="ru-RU" sz="2000" i="1" dirty="0">
                <a:ln>
                  <a:solidFill>
                    <a:srgbClr val="253635"/>
                  </a:solidFill>
                </a:ln>
                <a:solidFill>
                  <a:srgbClr val="253635"/>
                </a:solidFill>
                <a:latin typeface="Times New Roman" panose="02020603050405020304" pitchFamily="18" charset="0"/>
                <a:ea typeface="Times New Roman" panose="02020603050405020304" pitchFamily="18" charset="0"/>
                <a:cs typeface="Times New Roman" panose="02020603050405020304" pitchFamily="18" charset="0"/>
              </a:rPr>
              <a:t>План.</a:t>
            </a:r>
            <a:endParaRPr lang="ru-RU" sz="1600" i="1" dirty="0">
              <a:ln>
                <a:solidFill>
                  <a:srgbClr val="253635"/>
                </a:solidFill>
              </a:ln>
              <a:solidFill>
                <a:srgbClr val="253635"/>
              </a:solidFill>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br>
              <a:rPr lang="ru-RU" sz="2000" i="1" dirty="0">
                <a:ln>
                  <a:solidFill>
                    <a:srgbClr val="253635"/>
                  </a:solidFill>
                </a:ln>
                <a:solidFill>
                  <a:srgbClr val="253635"/>
                </a:solidFill>
                <a:latin typeface="Times New Roman" panose="02020603050405020304" pitchFamily="18" charset="0"/>
                <a:ea typeface="Times New Roman" panose="02020603050405020304" pitchFamily="18" charset="0"/>
                <a:cs typeface="Times New Roman" panose="02020603050405020304" pitchFamily="18" charset="0"/>
              </a:rPr>
            </a:br>
            <a:r>
              <a:rPr lang="ru-RU" sz="2000" i="1" dirty="0">
                <a:ln>
                  <a:solidFill>
                    <a:srgbClr val="253635"/>
                  </a:solidFill>
                </a:ln>
                <a:solidFill>
                  <a:srgbClr val="253635"/>
                </a:solidFill>
                <a:latin typeface="Times New Roman" panose="02020603050405020304" pitchFamily="18" charset="0"/>
                <a:ea typeface="Times New Roman" panose="02020603050405020304" pitchFamily="18" charset="0"/>
                <a:cs typeface="Times New Roman" panose="02020603050405020304" pitchFamily="18" charset="0"/>
              </a:rPr>
              <a:t>I. Каким событиям посвящается повесть </a:t>
            </a:r>
            <a:r>
              <a:rPr lang="ru-RU" sz="2000" i="1" dirty="0" err="1">
                <a:ln>
                  <a:solidFill>
                    <a:srgbClr val="253635"/>
                  </a:solidFill>
                </a:ln>
                <a:solidFill>
                  <a:srgbClr val="253635"/>
                </a:solidFill>
                <a:latin typeface="Times New Roman" panose="02020603050405020304" pitchFamily="18" charset="0"/>
                <a:ea typeface="Times New Roman" panose="02020603050405020304" pitchFamily="18" charset="0"/>
                <a:cs typeface="Times New Roman" panose="02020603050405020304" pitchFamily="18" charset="0"/>
              </a:rPr>
              <a:t>Н.В.Гоголя</a:t>
            </a:r>
            <a:r>
              <a:rPr lang="ru-RU" sz="2000" i="1" dirty="0">
                <a:ln>
                  <a:solidFill>
                    <a:srgbClr val="253635"/>
                  </a:solidFill>
                </a:ln>
                <a:solidFill>
                  <a:srgbClr val="253635"/>
                </a:solidFill>
                <a:latin typeface="Times New Roman" panose="02020603050405020304" pitchFamily="18" charset="0"/>
                <a:ea typeface="Times New Roman" panose="02020603050405020304" pitchFamily="18" charset="0"/>
                <a:cs typeface="Times New Roman" panose="02020603050405020304" pitchFamily="18" charset="0"/>
              </a:rPr>
              <a:t> и кто её главный герой?</a:t>
            </a:r>
            <a:br>
              <a:rPr lang="ru-RU" sz="2000" i="1" dirty="0">
                <a:ln>
                  <a:solidFill>
                    <a:srgbClr val="253635"/>
                  </a:solidFill>
                </a:ln>
                <a:solidFill>
                  <a:srgbClr val="253635"/>
                </a:solidFill>
                <a:latin typeface="Times New Roman" panose="02020603050405020304" pitchFamily="18" charset="0"/>
                <a:ea typeface="Times New Roman" panose="02020603050405020304" pitchFamily="18" charset="0"/>
                <a:cs typeface="Times New Roman" panose="02020603050405020304" pitchFamily="18" charset="0"/>
              </a:rPr>
            </a:br>
            <a:r>
              <a:rPr lang="ru-RU" sz="2000" i="1" dirty="0">
                <a:ln>
                  <a:solidFill>
                    <a:srgbClr val="253635"/>
                  </a:solidFill>
                </a:ln>
                <a:solidFill>
                  <a:srgbClr val="253635"/>
                </a:solidFill>
                <a:latin typeface="Times New Roman" panose="02020603050405020304" pitchFamily="18" charset="0"/>
                <a:ea typeface="Times New Roman" panose="02020603050405020304" pitchFamily="18" charset="0"/>
                <a:cs typeface="Times New Roman" panose="02020603050405020304" pitchFamily="18" charset="0"/>
              </a:rPr>
              <a:t>II. Образ главного героя повести.</a:t>
            </a:r>
            <a:br>
              <a:rPr lang="ru-RU" sz="2000" i="1" dirty="0">
                <a:ln>
                  <a:solidFill>
                    <a:srgbClr val="253635"/>
                  </a:solidFill>
                </a:ln>
                <a:solidFill>
                  <a:srgbClr val="253635"/>
                </a:solidFill>
                <a:latin typeface="Times New Roman" panose="02020603050405020304" pitchFamily="18" charset="0"/>
                <a:ea typeface="Times New Roman" panose="02020603050405020304" pitchFamily="18" charset="0"/>
                <a:cs typeface="Times New Roman" panose="02020603050405020304" pitchFamily="18" charset="0"/>
              </a:rPr>
            </a:br>
            <a:r>
              <a:rPr lang="ru-RU" sz="2000" i="1" dirty="0">
                <a:ln>
                  <a:solidFill>
                    <a:srgbClr val="253635"/>
                  </a:solidFill>
                </a:ln>
                <a:solidFill>
                  <a:srgbClr val="253635"/>
                </a:solidFill>
                <a:latin typeface="Times New Roman" panose="02020603050405020304" pitchFamily="18" charset="0"/>
                <a:ea typeface="Times New Roman" panose="02020603050405020304" pitchFamily="18" charset="0"/>
                <a:cs typeface="Times New Roman" panose="02020603050405020304" pitchFamily="18" charset="0"/>
              </a:rPr>
              <a:t>1. Что узнали мы из первой главы о Тарасе Бульбе?</a:t>
            </a:r>
            <a:br>
              <a:rPr lang="ru-RU" sz="2000" i="1" dirty="0">
                <a:ln>
                  <a:solidFill>
                    <a:srgbClr val="253635"/>
                  </a:solidFill>
                </a:ln>
                <a:solidFill>
                  <a:srgbClr val="253635"/>
                </a:solidFill>
                <a:latin typeface="Times New Roman" panose="02020603050405020304" pitchFamily="18" charset="0"/>
                <a:ea typeface="Times New Roman" panose="02020603050405020304" pitchFamily="18" charset="0"/>
                <a:cs typeface="Times New Roman" panose="02020603050405020304" pitchFamily="18" charset="0"/>
              </a:rPr>
            </a:br>
            <a:r>
              <a:rPr lang="ru-RU" sz="2000" i="1" dirty="0">
                <a:ln>
                  <a:solidFill>
                    <a:srgbClr val="253635"/>
                  </a:solidFill>
                </a:ln>
                <a:solidFill>
                  <a:srgbClr val="253635"/>
                </a:solidFill>
                <a:latin typeface="Times New Roman" panose="02020603050405020304" pitchFamily="18" charset="0"/>
                <a:ea typeface="Times New Roman" panose="02020603050405020304" pitchFamily="18" charset="0"/>
                <a:cs typeface="Times New Roman" panose="02020603050405020304" pitchFamily="18" charset="0"/>
              </a:rPr>
              <a:t>2. К чему стремится Тарас и В чём видит смысл своей жизни?</a:t>
            </a:r>
            <a:br>
              <a:rPr lang="ru-RU" sz="2000" i="1" dirty="0">
                <a:ln>
                  <a:solidFill>
                    <a:srgbClr val="253635"/>
                  </a:solidFill>
                </a:ln>
                <a:solidFill>
                  <a:srgbClr val="253635"/>
                </a:solidFill>
                <a:latin typeface="Times New Roman" panose="02020603050405020304" pitchFamily="18" charset="0"/>
                <a:ea typeface="Times New Roman" panose="02020603050405020304" pitchFamily="18" charset="0"/>
                <a:cs typeface="Times New Roman" panose="02020603050405020304" pitchFamily="18" charset="0"/>
              </a:rPr>
            </a:br>
            <a:r>
              <a:rPr lang="ru-RU" sz="2000" i="1" dirty="0">
                <a:ln>
                  <a:solidFill>
                    <a:srgbClr val="253635"/>
                  </a:solidFill>
                </a:ln>
                <a:solidFill>
                  <a:srgbClr val="253635"/>
                </a:solidFill>
                <a:latin typeface="Times New Roman" panose="02020603050405020304" pitchFamily="18" charset="0"/>
                <a:ea typeface="Times New Roman" panose="02020603050405020304" pitchFamily="18" charset="0"/>
                <a:cs typeface="Times New Roman" panose="02020603050405020304" pitchFamily="18" charset="0"/>
              </a:rPr>
              <a:t>3. Как проявляет себя Тарас Бульба:</a:t>
            </a:r>
            <a:br>
              <a:rPr lang="ru-RU" sz="2000" i="1" dirty="0">
                <a:ln>
                  <a:solidFill>
                    <a:srgbClr val="253635"/>
                  </a:solidFill>
                </a:ln>
                <a:solidFill>
                  <a:srgbClr val="253635"/>
                </a:solidFill>
                <a:latin typeface="Times New Roman" panose="02020603050405020304" pitchFamily="18" charset="0"/>
                <a:ea typeface="Times New Roman" panose="02020603050405020304" pitchFamily="18" charset="0"/>
                <a:cs typeface="Times New Roman" panose="02020603050405020304" pitchFamily="18" charset="0"/>
              </a:rPr>
            </a:br>
            <a:r>
              <a:rPr lang="ru-RU" sz="2000" i="1" dirty="0">
                <a:ln>
                  <a:solidFill>
                    <a:srgbClr val="253635"/>
                  </a:solidFill>
                </a:ln>
                <a:solidFill>
                  <a:srgbClr val="253635"/>
                </a:solidFill>
                <a:latin typeface="Times New Roman" panose="02020603050405020304" pitchFamily="18" charset="0"/>
                <a:ea typeface="Times New Roman" panose="02020603050405020304" pitchFamily="18" charset="0"/>
                <a:cs typeface="Times New Roman" panose="02020603050405020304" pitchFamily="18" charset="0"/>
              </a:rPr>
              <a:t>а) в отношении к сыновьям;</a:t>
            </a:r>
            <a:br>
              <a:rPr lang="ru-RU" sz="2000" i="1" dirty="0">
                <a:ln>
                  <a:solidFill>
                    <a:srgbClr val="253635"/>
                  </a:solidFill>
                </a:ln>
                <a:solidFill>
                  <a:srgbClr val="253635"/>
                </a:solidFill>
                <a:latin typeface="Times New Roman" panose="02020603050405020304" pitchFamily="18" charset="0"/>
                <a:ea typeface="Times New Roman" panose="02020603050405020304" pitchFamily="18" charset="0"/>
                <a:cs typeface="Times New Roman" panose="02020603050405020304" pitchFamily="18" charset="0"/>
              </a:rPr>
            </a:br>
            <a:r>
              <a:rPr lang="ru-RU" sz="2000" i="1" dirty="0">
                <a:ln>
                  <a:solidFill>
                    <a:srgbClr val="253635"/>
                  </a:solidFill>
                </a:ln>
                <a:solidFill>
                  <a:srgbClr val="253635"/>
                </a:solidFill>
                <a:latin typeface="Times New Roman" panose="02020603050405020304" pitchFamily="18" charset="0"/>
                <a:ea typeface="Times New Roman" panose="02020603050405020304" pitchFamily="18" charset="0"/>
                <a:cs typeface="Times New Roman" panose="02020603050405020304" pitchFamily="18" charset="0"/>
              </a:rPr>
              <a:t>б) в его речи о товариществе;</a:t>
            </a:r>
            <a:br>
              <a:rPr lang="ru-RU" sz="2000" i="1" dirty="0">
                <a:ln>
                  <a:solidFill>
                    <a:srgbClr val="253635"/>
                  </a:solidFill>
                </a:ln>
                <a:solidFill>
                  <a:srgbClr val="253635"/>
                </a:solidFill>
                <a:latin typeface="Times New Roman" panose="02020603050405020304" pitchFamily="18" charset="0"/>
                <a:ea typeface="Times New Roman" panose="02020603050405020304" pitchFamily="18" charset="0"/>
                <a:cs typeface="Times New Roman" panose="02020603050405020304" pitchFamily="18" charset="0"/>
              </a:rPr>
            </a:br>
            <a:r>
              <a:rPr lang="ru-RU" sz="2000" i="1" dirty="0">
                <a:ln>
                  <a:solidFill>
                    <a:srgbClr val="253635"/>
                  </a:solidFill>
                </a:ln>
                <a:solidFill>
                  <a:srgbClr val="253635"/>
                </a:solidFill>
                <a:latin typeface="Times New Roman" panose="02020603050405020304" pitchFamily="18" charset="0"/>
                <a:ea typeface="Times New Roman" panose="02020603050405020304" pitchFamily="18" charset="0"/>
                <a:cs typeface="Times New Roman" panose="02020603050405020304" pitchFamily="18" charset="0"/>
              </a:rPr>
              <a:t>в) при подготовке к бою и в битве под Дубно;</a:t>
            </a:r>
            <a:br>
              <a:rPr lang="ru-RU" sz="2000" i="1" dirty="0">
                <a:ln>
                  <a:solidFill>
                    <a:srgbClr val="253635"/>
                  </a:solidFill>
                </a:ln>
                <a:solidFill>
                  <a:srgbClr val="253635"/>
                </a:solidFill>
                <a:latin typeface="Times New Roman" panose="02020603050405020304" pitchFamily="18" charset="0"/>
                <a:ea typeface="Times New Roman" panose="02020603050405020304" pitchFamily="18" charset="0"/>
                <a:cs typeface="Times New Roman" panose="02020603050405020304" pitchFamily="18" charset="0"/>
              </a:rPr>
            </a:br>
            <a:r>
              <a:rPr lang="ru-RU" sz="2000" i="1" dirty="0">
                <a:ln>
                  <a:solidFill>
                    <a:srgbClr val="253635"/>
                  </a:solidFill>
                </a:ln>
                <a:solidFill>
                  <a:srgbClr val="253635"/>
                </a:solidFill>
                <a:latin typeface="Times New Roman" panose="02020603050405020304" pitchFamily="18" charset="0"/>
                <a:ea typeface="Times New Roman" panose="02020603050405020304" pitchFamily="18" charset="0"/>
                <a:cs typeface="Times New Roman" panose="02020603050405020304" pitchFamily="18" charset="0"/>
              </a:rPr>
              <a:t>г) в момент гибели.</a:t>
            </a:r>
            <a:br>
              <a:rPr lang="ru-RU" sz="2000" i="1" dirty="0">
                <a:ln>
                  <a:solidFill>
                    <a:srgbClr val="253635"/>
                  </a:solidFill>
                </a:ln>
                <a:solidFill>
                  <a:srgbClr val="253635"/>
                </a:solidFill>
                <a:latin typeface="Times New Roman" panose="02020603050405020304" pitchFamily="18" charset="0"/>
                <a:ea typeface="Times New Roman" panose="02020603050405020304" pitchFamily="18" charset="0"/>
                <a:cs typeface="Times New Roman" panose="02020603050405020304" pitchFamily="18" charset="0"/>
              </a:rPr>
            </a:br>
            <a:r>
              <a:rPr lang="ru-RU" sz="2000" i="1" dirty="0">
                <a:ln>
                  <a:solidFill>
                    <a:srgbClr val="253635"/>
                  </a:solidFill>
                </a:ln>
                <a:solidFill>
                  <a:srgbClr val="253635"/>
                </a:solidFill>
                <a:latin typeface="Times New Roman" panose="02020603050405020304" pitchFamily="18" charset="0"/>
                <a:ea typeface="Times New Roman" panose="02020603050405020304" pitchFamily="18" charset="0"/>
                <a:cs typeface="Times New Roman" panose="02020603050405020304" pitchFamily="18" charset="0"/>
              </a:rPr>
              <a:t>4. Чем особенно дорог Тарас Бульба автору?</a:t>
            </a:r>
            <a:br>
              <a:rPr lang="ru-RU" sz="2000" i="1" dirty="0">
                <a:ln>
                  <a:solidFill>
                    <a:srgbClr val="253635"/>
                  </a:solidFill>
                </a:ln>
                <a:solidFill>
                  <a:srgbClr val="253635"/>
                </a:solidFill>
                <a:latin typeface="Times New Roman" panose="02020603050405020304" pitchFamily="18" charset="0"/>
                <a:ea typeface="Times New Roman" panose="02020603050405020304" pitchFamily="18" charset="0"/>
                <a:cs typeface="Times New Roman" panose="02020603050405020304" pitchFamily="18" charset="0"/>
              </a:rPr>
            </a:br>
            <a:r>
              <a:rPr lang="ru-RU" sz="2000" i="1" dirty="0">
                <a:ln>
                  <a:solidFill>
                    <a:srgbClr val="253635"/>
                  </a:solidFill>
                </a:ln>
                <a:solidFill>
                  <a:srgbClr val="253635"/>
                </a:solidFill>
                <a:latin typeface="Times New Roman" panose="02020603050405020304" pitchFamily="18" charset="0"/>
                <a:ea typeface="Times New Roman" panose="02020603050405020304" pitchFamily="18" charset="0"/>
                <a:cs typeface="Times New Roman" panose="02020603050405020304" pitchFamily="18" charset="0"/>
              </a:rPr>
              <a:t>III. Что привлекает нас в характере и поступках Тараса Бульбы?</a:t>
            </a:r>
            <a:endParaRPr lang="ru-RU" sz="1600" i="1" dirty="0">
              <a:ln>
                <a:solidFill>
                  <a:srgbClr val="253635"/>
                </a:solidFill>
              </a:ln>
              <a:solidFill>
                <a:srgbClr val="253635"/>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Прямоугольник 3">
            <a:extLst>
              <a:ext uri="{FF2B5EF4-FFF2-40B4-BE49-F238E27FC236}">
                <a16:creationId xmlns:a16="http://schemas.microsoft.com/office/drawing/2014/main" id="{303F393D-491D-4A23-BB43-C2901CCB7505}"/>
              </a:ext>
            </a:extLst>
          </p:cNvPr>
          <p:cNvSpPr/>
          <p:nvPr/>
        </p:nvSpPr>
        <p:spPr>
          <a:xfrm>
            <a:off x="6217920" y="488062"/>
            <a:ext cx="6096000" cy="369332"/>
          </a:xfrm>
          <a:prstGeom prst="rect">
            <a:avLst/>
          </a:prstGeom>
        </p:spPr>
        <p:txBody>
          <a:bodyPr>
            <a:spAutoFit/>
          </a:bodyPr>
          <a:lstStyle/>
          <a:p>
            <a:r>
              <a:rPr lang="ru-RU" b="1" dirty="0">
                <a:ln>
                  <a:solidFill>
                    <a:srgbClr val="800000"/>
                  </a:solidFill>
                </a:ln>
                <a:solidFill>
                  <a:srgbClr val="800000"/>
                </a:solidFill>
                <a:latin typeface="Times New Roman" panose="02020603050405020304" pitchFamily="18" charset="0"/>
                <a:ea typeface="Times New Roman" panose="02020603050405020304" pitchFamily="18" charset="0"/>
                <a:cs typeface="Times New Roman" panose="02020603050405020304" pitchFamily="18" charset="0"/>
              </a:rPr>
              <a:t>ТАРАС БУЛЬБА – ГЕРОЙ ПОВЕСТИ Н. В. ГОГОЛЯ.</a:t>
            </a:r>
            <a:endParaRPr lang="ru-RU" b="1" dirty="0">
              <a:ln>
                <a:solidFill>
                  <a:srgbClr val="800000"/>
                </a:solidFill>
              </a:ln>
              <a:solidFill>
                <a:srgbClr val="800000"/>
              </a:solidFill>
            </a:endParaRPr>
          </a:p>
        </p:txBody>
      </p:sp>
      <p:pic>
        <p:nvPicPr>
          <p:cNvPr id="5" name="Picture 2" descr="https://r.mt.ru/r3/photoBEFA/20040219701-0/jpeg/bp.jpeg">
            <a:extLst>
              <a:ext uri="{FF2B5EF4-FFF2-40B4-BE49-F238E27FC236}">
                <a16:creationId xmlns:a16="http://schemas.microsoft.com/office/drawing/2014/main" id="{37CF1E26-75BA-408F-A4B9-C1E9F9DD1C83}"/>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colorTemperature colorTemp="11200"/>
                    </a14:imgEffect>
                    <a14:imgEffect>
                      <a14:saturation sat="33000"/>
                    </a14:imgEffect>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654518" y="392266"/>
            <a:ext cx="5072513" cy="6300534"/>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pic>
        <p:nvPicPr>
          <p:cNvPr id="6" name="Picture 8" descr="https://img-fotki.yandex.ru/get/371487/200418627.222/0_1bc63b_2fc1e3af_M.png">
            <a:extLst>
              <a:ext uri="{FF2B5EF4-FFF2-40B4-BE49-F238E27FC236}">
                <a16:creationId xmlns:a16="http://schemas.microsoft.com/office/drawing/2014/main" id="{E3750C58-76CA-4ED6-9B55-45E83220C5B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98518" y="5924350"/>
            <a:ext cx="1443789" cy="933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29107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3756D82C-0639-4CE9-949F-A8D2AC7E2FC5}"/>
              </a:ext>
            </a:extLst>
          </p:cNvPr>
          <p:cNvSpPr/>
          <p:nvPr/>
        </p:nvSpPr>
        <p:spPr>
          <a:xfrm>
            <a:off x="1009473" y="824378"/>
            <a:ext cx="4301177" cy="523220"/>
          </a:xfrm>
          <a:prstGeom prst="rect">
            <a:avLst/>
          </a:prstGeom>
        </p:spPr>
        <p:txBody>
          <a:bodyPr wrap="none">
            <a:spAutoFit/>
          </a:bodyPr>
          <a:lstStyle/>
          <a:p>
            <a:r>
              <a:rPr lang="ru-RU" sz="2800" b="1" cap="all" dirty="0">
                <a:ln>
                  <a:solidFill>
                    <a:srgbClr val="800000"/>
                  </a:solidFill>
                </a:ln>
                <a:solidFill>
                  <a:srgbClr val="800000"/>
                </a:solidFill>
                <a:latin typeface="Times New Roman" panose="02020603050405020304" pitchFamily="18" charset="0"/>
                <a:ea typeface="Times New Roman" panose="02020603050405020304" pitchFamily="18" charset="0"/>
              </a:rPr>
              <a:t>ДОМАШНЕЕ ЗАДАНИЕ</a:t>
            </a:r>
            <a:endParaRPr lang="ru-RU" sz="2800" dirty="0">
              <a:ln>
                <a:solidFill>
                  <a:srgbClr val="800000"/>
                </a:solidFill>
              </a:ln>
              <a:solidFill>
                <a:srgbClr val="800000"/>
              </a:solidFill>
            </a:endParaRPr>
          </a:p>
        </p:txBody>
      </p:sp>
      <p:sp>
        <p:nvSpPr>
          <p:cNvPr id="5" name="Прямоугольник 4">
            <a:extLst>
              <a:ext uri="{FF2B5EF4-FFF2-40B4-BE49-F238E27FC236}">
                <a16:creationId xmlns:a16="http://schemas.microsoft.com/office/drawing/2014/main" id="{CA4E4860-445C-41AE-922F-ADB6E165309C}"/>
              </a:ext>
            </a:extLst>
          </p:cNvPr>
          <p:cNvSpPr/>
          <p:nvPr/>
        </p:nvSpPr>
        <p:spPr>
          <a:xfrm>
            <a:off x="702179" y="1671566"/>
            <a:ext cx="9894055" cy="1077218"/>
          </a:xfrm>
          <a:prstGeom prst="rect">
            <a:avLst/>
          </a:prstGeom>
        </p:spPr>
        <p:txBody>
          <a:bodyPr wrap="none">
            <a:spAutoFit/>
          </a:bodyPr>
          <a:lstStyle/>
          <a:p>
            <a:pPr marL="342900" indent="-342900">
              <a:buAutoNum type="arabicPeriod"/>
            </a:pPr>
            <a:r>
              <a:rPr lang="ru-RU" sz="3200" i="1" dirty="0">
                <a:ln>
                  <a:solidFill>
                    <a:srgbClr val="253635"/>
                  </a:solidFill>
                </a:ln>
                <a:solidFill>
                  <a:srgbClr val="253635"/>
                </a:solidFill>
                <a:latin typeface="Times New Roman" panose="02020603050405020304" pitchFamily="18" charset="0"/>
              </a:rPr>
              <a:t>Написать сочинение по плану.</a:t>
            </a:r>
          </a:p>
          <a:p>
            <a:pPr marL="342900" indent="-342900">
              <a:buAutoNum type="arabicPeriod"/>
            </a:pPr>
            <a:r>
              <a:rPr lang="ru-RU" sz="3200" i="1" dirty="0">
                <a:ln>
                  <a:solidFill>
                    <a:srgbClr val="253635"/>
                  </a:solidFill>
                </a:ln>
                <a:solidFill>
                  <a:srgbClr val="253635"/>
                </a:solidFill>
                <a:latin typeface="Times New Roman" panose="02020603050405020304" pitchFamily="18" charset="0"/>
              </a:rPr>
              <a:t>Прочитать рассказ И. С. Тургенева «Живые мощи». </a:t>
            </a:r>
            <a:endParaRPr lang="ru-RU" sz="3200" dirty="0"/>
          </a:p>
        </p:txBody>
      </p:sp>
      <p:pic>
        <p:nvPicPr>
          <p:cNvPr id="6" name="Picture 14" descr="https://www.pngmart.com/files/3/Candles-PNG-File.png">
            <a:extLst>
              <a:ext uri="{FF2B5EF4-FFF2-40B4-BE49-F238E27FC236}">
                <a16:creationId xmlns:a16="http://schemas.microsoft.com/office/drawing/2014/main" id="{ED45139D-E61F-443E-A067-A3D0DD70752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5594" r="47478"/>
          <a:stretch/>
        </p:blipFill>
        <p:spPr bwMode="auto">
          <a:xfrm>
            <a:off x="9637776" y="2223625"/>
            <a:ext cx="1729103" cy="463437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2" descr="https://fhd.multiurok.ru/6/e/2/6e2a216f9b32354c4a89cd61040d7628dd4af40b/iege-2015-kodifikator-tieoriia-litieratury_3.png">
            <a:extLst>
              <a:ext uri="{FF2B5EF4-FFF2-40B4-BE49-F238E27FC236}">
                <a16:creationId xmlns:a16="http://schemas.microsoft.com/office/drawing/2014/main" id="{C0DC5CC0-F578-48C9-B5B3-16E697346B2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09997" y="3454235"/>
            <a:ext cx="5341710" cy="302565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https://cdn.pixabay.com/photo/2015/11/14/20/26/writing-1043622_1280.png">
            <a:extLst>
              <a:ext uri="{FF2B5EF4-FFF2-40B4-BE49-F238E27FC236}">
                <a16:creationId xmlns:a16="http://schemas.microsoft.com/office/drawing/2014/main" id="{1A06C61B-9885-4F13-ABF9-4A6D26FC438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25769" y="4032618"/>
            <a:ext cx="4746223" cy="24472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66153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угольник 6">
            <a:extLst>
              <a:ext uri="{FF2B5EF4-FFF2-40B4-BE49-F238E27FC236}">
                <a16:creationId xmlns:a16="http://schemas.microsoft.com/office/drawing/2014/main" id="{8D8D9BAD-C483-4FBF-A1B6-906236424C61}"/>
              </a:ext>
            </a:extLst>
          </p:cNvPr>
          <p:cNvSpPr/>
          <p:nvPr/>
        </p:nvSpPr>
        <p:spPr>
          <a:xfrm>
            <a:off x="493336" y="411780"/>
            <a:ext cx="5432981" cy="3477875"/>
          </a:xfrm>
          <a:prstGeom prst="rect">
            <a:avLst/>
          </a:prstGeom>
        </p:spPr>
        <p:txBody>
          <a:bodyPr wrap="square">
            <a:spAutoFit/>
          </a:bodyPr>
          <a:lstStyle/>
          <a:p>
            <a:r>
              <a:rPr lang="ru-RU" sz="2000" b="1" dirty="0">
                <a:ln>
                  <a:solidFill>
                    <a:srgbClr val="253635"/>
                  </a:solidFill>
                </a:ln>
                <a:solidFill>
                  <a:srgbClr val="253635"/>
                </a:solidFill>
                <a:latin typeface="Times New Roman" panose="02020603050405020304" pitchFamily="18" charset="0"/>
                <a:cs typeface="Times New Roman" panose="02020603050405020304" pitchFamily="18" charset="0"/>
              </a:rPr>
              <a:t>Почему Тарас Бульба так скоро принял решение поехать с сыновьями в Сечь?</a:t>
            </a:r>
          </a:p>
          <a:p>
            <a:pPr marL="285750" indent="-285750">
              <a:buFont typeface="Arial" panose="020B0604020202020204" pitchFamily="34" charset="0"/>
              <a:buChar char="•"/>
            </a:pPr>
            <a:r>
              <a:rPr lang="ru-RU" sz="2000" dirty="0">
                <a:ln>
                  <a:solidFill>
                    <a:srgbClr val="253635"/>
                  </a:solidFill>
                </a:ln>
                <a:solidFill>
                  <a:srgbClr val="253635"/>
                </a:solidFill>
                <a:latin typeface="Times New Roman" panose="02020603050405020304" pitchFamily="18" charset="0"/>
                <a:cs typeface="Times New Roman" panose="02020603050405020304" pitchFamily="18" charset="0"/>
              </a:rPr>
              <a:t>Тарасу нужно было завершить личные дела, а сыновья могли ему помочь;</a:t>
            </a:r>
          </a:p>
          <a:p>
            <a:pPr marL="285750" indent="-285750">
              <a:buFont typeface="Arial" panose="020B0604020202020204" pitchFamily="34" charset="0"/>
              <a:buChar char="•"/>
            </a:pPr>
            <a:r>
              <a:rPr lang="ru-RU" sz="2000" dirty="0">
                <a:ln>
                  <a:solidFill>
                    <a:srgbClr val="253635"/>
                  </a:solidFill>
                </a:ln>
                <a:solidFill>
                  <a:srgbClr val="253635"/>
                </a:solidFill>
                <a:latin typeface="Times New Roman" panose="02020603050405020304" pitchFamily="18" charset="0"/>
                <a:cs typeface="Times New Roman" panose="02020603050405020304" pitchFamily="18" charset="0"/>
              </a:rPr>
              <a:t>Тарас был упрям, поэтому поступил вопреки желанию жены;</a:t>
            </a:r>
          </a:p>
          <a:p>
            <a:pPr marL="285750" indent="-285750">
              <a:buFont typeface="Arial" panose="020B0604020202020204" pitchFamily="34" charset="0"/>
              <a:buChar char="•"/>
            </a:pPr>
            <a:r>
              <a:rPr lang="ru-RU" sz="2000" dirty="0">
                <a:ln>
                  <a:solidFill>
                    <a:srgbClr val="253635"/>
                  </a:solidFill>
                </a:ln>
                <a:solidFill>
                  <a:srgbClr val="253635"/>
                </a:solidFill>
                <a:latin typeface="Times New Roman" panose="02020603050405020304" pitchFamily="18" charset="0"/>
                <a:cs typeface="Times New Roman" panose="02020603050405020304" pitchFamily="18" charset="0"/>
              </a:rPr>
              <a:t>Чтобы показать Запорожскую Сечь и отправить обратно в Киев;</a:t>
            </a:r>
          </a:p>
          <a:p>
            <a:pPr marL="285750" indent="-285750">
              <a:buFont typeface="Arial" panose="020B0604020202020204" pitchFamily="34" charset="0"/>
              <a:buChar char="•"/>
            </a:pPr>
            <a:r>
              <a:rPr lang="ru-RU" sz="2000" dirty="0">
                <a:ln>
                  <a:solidFill>
                    <a:srgbClr val="253635"/>
                  </a:solidFill>
                </a:ln>
                <a:solidFill>
                  <a:srgbClr val="253635"/>
                </a:solidFill>
                <a:latin typeface="Times New Roman" panose="02020603050405020304" pitchFamily="18" charset="0"/>
                <a:cs typeface="Times New Roman" panose="02020603050405020304" pitchFamily="18" charset="0"/>
              </a:rPr>
              <a:t>Желал приобщить сыновей к воинскому делу, ведь только в Запорожье настоящая школа и наука.</a:t>
            </a:r>
          </a:p>
        </p:txBody>
      </p:sp>
      <p:sp>
        <p:nvSpPr>
          <p:cNvPr id="8" name="Rectangle 6">
            <a:extLst>
              <a:ext uri="{FF2B5EF4-FFF2-40B4-BE49-F238E27FC236}">
                <a16:creationId xmlns:a16="http://schemas.microsoft.com/office/drawing/2014/main" id="{FA11DBFC-D5F7-43D4-80CE-1FD99877A51F}"/>
              </a:ext>
            </a:extLst>
          </p:cNvPr>
          <p:cNvSpPr>
            <a:spLocks noChangeArrowheads="1"/>
          </p:cNvSpPr>
          <p:nvPr/>
        </p:nvSpPr>
        <p:spPr bwMode="auto">
          <a:xfrm>
            <a:off x="675587" y="4118255"/>
            <a:ext cx="5213023" cy="2769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000" b="1"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Кто из братьев во время обучения был организатором всевозможных предприятий и выходок?</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20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Остап;</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20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Андрий;</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20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И Остап, и Андрий;</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20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Оба брата были прилежными семинаристами.</a:t>
            </a:r>
          </a:p>
          <a:p>
            <a:pPr marL="0" marR="0" lvl="0" indent="0" algn="l" defTabSz="914400" rtl="0" eaLnBrk="0" fontAlgn="base" latinLnBrk="0" hangingPunct="0">
              <a:lnSpc>
                <a:spcPct val="100000"/>
              </a:lnSpc>
              <a:spcBef>
                <a:spcPct val="0"/>
              </a:spcBef>
              <a:spcAft>
                <a:spcPct val="0"/>
              </a:spcAft>
              <a:buClrTx/>
              <a:buSzTx/>
              <a:buFontTx/>
              <a:buNone/>
              <a:tabLst/>
            </a:pPr>
            <a:br>
              <a:rPr kumimoji="0" lang="ru-RU" altLang="ru-RU" sz="20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br>
            <a:endParaRPr kumimoji="0" lang="ru-RU" altLang="ru-RU" sz="20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endParaRPr>
          </a:p>
        </p:txBody>
      </p:sp>
      <p:sp>
        <p:nvSpPr>
          <p:cNvPr id="9" name="Rectangle 7">
            <a:extLst>
              <a:ext uri="{FF2B5EF4-FFF2-40B4-BE49-F238E27FC236}">
                <a16:creationId xmlns:a16="http://schemas.microsoft.com/office/drawing/2014/main" id="{7AA8CAC0-6D15-4C54-AB36-D7BC2103C463}"/>
              </a:ext>
            </a:extLst>
          </p:cNvPr>
          <p:cNvSpPr>
            <a:spLocks noChangeArrowheads="1"/>
          </p:cNvSpPr>
          <p:nvPr/>
        </p:nvSpPr>
        <p:spPr bwMode="auto">
          <a:xfrm>
            <a:off x="6460504" y="411780"/>
            <a:ext cx="5662368" cy="2769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000" b="1"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Какое событие произвело на </a:t>
            </a:r>
            <a:r>
              <a:rPr kumimoji="0" lang="ru-RU" altLang="ru-RU" sz="2000" b="1" i="0" u="none" strike="noStrike" cap="none" normalizeH="0" baseline="0" dirty="0" err="1">
                <a:ln>
                  <a:solidFill>
                    <a:srgbClr val="253635"/>
                  </a:solidFill>
                </a:ln>
                <a:solidFill>
                  <a:srgbClr val="253635"/>
                </a:solidFill>
                <a:effectLst/>
                <a:latin typeface="Times New Roman" panose="02020603050405020304" pitchFamily="18" charset="0"/>
                <a:cs typeface="Times New Roman" panose="02020603050405020304" pitchFamily="18" charset="0"/>
              </a:rPr>
              <a:t>Андрия</a:t>
            </a:r>
            <a:r>
              <a:rPr kumimoji="0" lang="ru-RU" altLang="ru-RU" sz="2000" b="1"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 наибольшее впечатление во время обучения в семинарии?</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20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Получение аттестата;</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20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Бегство из семинарии;</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20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Встреча с красавицей-полячкой;</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20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Наказания розгами.</a:t>
            </a:r>
          </a:p>
          <a:p>
            <a:pPr marL="0" marR="0" lvl="0" indent="0" algn="l" defTabSz="914400" rtl="0" eaLnBrk="0" fontAlgn="base" latinLnBrk="0" hangingPunct="0">
              <a:lnSpc>
                <a:spcPct val="100000"/>
              </a:lnSpc>
              <a:spcBef>
                <a:spcPct val="0"/>
              </a:spcBef>
              <a:spcAft>
                <a:spcPct val="0"/>
              </a:spcAft>
              <a:buClrTx/>
              <a:buSzTx/>
              <a:buFontTx/>
              <a:buNone/>
              <a:tabLst/>
            </a:pPr>
            <a:br>
              <a:rPr kumimoji="0" lang="ru-RU" altLang="ru-RU" sz="20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br>
            <a:endParaRPr kumimoji="0" lang="ru-RU" altLang="ru-RU" sz="20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endParaRPr>
          </a:p>
        </p:txBody>
      </p:sp>
      <p:sp>
        <p:nvSpPr>
          <p:cNvPr id="15" name="Прямоугольник 14">
            <a:extLst>
              <a:ext uri="{FF2B5EF4-FFF2-40B4-BE49-F238E27FC236}">
                <a16:creationId xmlns:a16="http://schemas.microsoft.com/office/drawing/2014/main" id="{8AF5F1B3-35D2-4E59-B0B7-F7FBFAA35D0E}"/>
              </a:ext>
            </a:extLst>
          </p:cNvPr>
          <p:cNvSpPr/>
          <p:nvPr/>
        </p:nvSpPr>
        <p:spPr>
          <a:xfrm>
            <a:off x="6422797" y="2851460"/>
            <a:ext cx="5432982" cy="3477875"/>
          </a:xfrm>
          <a:prstGeom prst="rect">
            <a:avLst/>
          </a:prstGeom>
        </p:spPr>
        <p:txBody>
          <a:bodyPr wrap="square">
            <a:spAutoFit/>
          </a:bodyPr>
          <a:lstStyle/>
          <a:p>
            <a:r>
              <a:rPr lang="ru-RU" sz="2000" b="1" dirty="0">
                <a:ln>
                  <a:solidFill>
                    <a:srgbClr val="253635"/>
                  </a:solidFill>
                </a:ln>
                <a:solidFill>
                  <a:srgbClr val="253635"/>
                </a:solidFill>
                <a:latin typeface="Times New Roman" panose="02020603050405020304" pitchFamily="18" charset="0"/>
                <a:cs typeface="Times New Roman" panose="02020603050405020304" pitchFamily="18" charset="0"/>
              </a:rPr>
              <a:t>Почему Бульба не очень доволен жизнью в Сечи?</a:t>
            </a:r>
          </a:p>
          <a:p>
            <a:pPr marL="342900" indent="-342900">
              <a:buFont typeface="Arial" panose="020B0604020202020204" pitchFamily="34" charset="0"/>
              <a:buChar char="•"/>
            </a:pPr>
            <a:r>
              <a:rPr lang="ru-RU" sz="2000" dirty="0">
                <a:ln>
                  <a:solidFill>
                    <a:srgbClr val="253635"/>
                  </a:solidFill>
                </a:ln>
                <a:solidFill>
                  <a:srgbClr val="253635"/>
                </a:solidFill>
                <a:latin typeface="Times New Roman" panose="02020603050405020304" pitchFamily="18" charset="0"/>
                <a:cs typeface="Times New Roman" panose="02020603050405020304" pitchFamily="18" charset="0"/>
              </a:rPr>
              <a:t>Он скучал по старым друзьям, которые погибли в битвах;</a:t>
            </a:r>
          </a:p>
          <a:p>
            <a:pPr marL="342900" indent="-342900">
              <a:buFont typeface="Arial" panose="020B0604020202020204" pitchFamily="34" charset="0"/>
              <a:buChar char="•"/>
            </a:pPr>
            <a:r>
              <a:rPr lang="ru-RU" sz="2000" dirty="0">
                <a:ln>
                  <a:solidFill>
                    <a:srgbClr val="253635"/>
                  </a:solidFill>
                </a:ln>
                <a:solidFill>
                  <a:srgbClr val="253635"/>
                </a:solidFill>
                <a:latin typeface="Times New Roman" panose="02020603050405020304" pitchFamily="18" charset="0"/>
                <a:cs typeface="Times New Roman" panose="02020603050405020304" pitchFamily="18" charset="0"/>
              </a:rPr>
              <a:t>Тараса Бульбу устраивал образ жизни запорожцев;</a:t>
            </a:r>
          </a:p>
          <a:p>
            <a:pPr marL="342900" indent="-342900">
              <a:buFont typeface="Arial" panose="020B0604020202020204" pitchFamily="34" charset="0"/>
              <a:buChar char="•"/>
            </a:pPr>
            <a:r>
              <a:rPr lang="ru-RU" sz="2000" dirty="0">
                <a:ln>
                  <a:solidFill>
                    <a:srgbClr val="253635"/>
                  </a:solidFill>
                </a:ln>
                <a:solidFill>
                  <a:srgbClr val="253635"/>
                </a:solidFill>
                <a:latin typeface="Times New Roman" panose="02020603050405020304" pitchFamily="18" charset="0"/>
                <a:cs typeface="Times New Roman" panose="02020603050405020304" pitchFamily="18" charset="0"/>
              </a:rPr>
              <a:t>Уже давно не было никаких войн и сражений, а Бульба считал, что только в битвах может закалиться характер;</a:t>
            </a:r>
          </a:p>
          <a:p>
            <a:pPr marL="342900" indent="-342900">
              <a:buFont typeface="Arial" panose="020B0604020202020204" pitchFamily="34" charset="0"/>
              <a:buChar char="•"/>
            </a:pPr>
            <a:r>
              <a:rPr lang="ru-RU" sz="2000" dirty="0">
                <a:ln>
                  <a:solidFill>
                    <a:srgbClr val="253635"/>
                  </a:solidFill>
                </a:ln>
                <a:solidFill>
                  <a:srgbClr val="253635"/>
                </a:solidFill>
                <a:latin typeface="Times New Roman" panose="02020603050405020304" pitchFamily="18" charset="0"/>
                <a:cs typeface="Times New Roman" panose="02020603050405020304" pitchFamily="18" charset="0"/>
              </a:rPr>
              <a:t>Он был уже стар, поэтому шумная жизнь и потасовки были не для него.</a:t>
            </a:r>
          </a:p>
        </p:txBody>
      </p:sp>
      <p:sp>
        <p:nvSpPr>
          <p:cNvPr id="16" name="Прямоугольник 15">
            <a:extLst>
              <a:ext uri="{FF2B5EF4-FFF2-40B4-BE49-F238E27FC236}">
                <a16:creationId xmlns:a16="http://schemas.microsoft.com/office/drawing/2014/main" id="{6CE69A13-A2A9-47DD-93C6-B999746CC116}"/>
              </a:ext>
            </a:extLst>
          </p:cNvPr>
          <p:cNvSpPr/>
          <p:nvPr/>
        </p:nvSpPr>
        <p:spPr>
          <a:xfrm>
            <a:off x="485198" y="2851460"/>
            <a:ext cx="5432980" cy="1015663"/>
          </a:xfrm>
          <a:prstGeom prst="rect">
            <a:avLst/>
          </a:prstGeom>
        </p:spPr>
        <p:txBody>
          <a:bodyPr wrap="square">
            <a:spAutoFit/>
          </a:bodyPr>
          <a:lstStyle/>
          <a:p>
            <a:pPr marL="285750" lvl="0" indent="-285750">
              <a:buFont typeface="Arial" panose="020B0604020202020204" pitchFamily="34" charset="0"/>
              <a:buChar char="•"/>
            </a:pPr>
            <a:r>
              <a:rPr lang="ru-RU" sz="2000" dirty="0">
                <a:ln>
                  <a:solidFill>
                    <a:srgbClr val="C00000"/>
                  </a:solidFill>
                </a:ln>
                <a:solidFill>
                  <a:srgbClr val="C00000"/>
                </a:solidFill>
                <a:latin typeface="Times New Roman" panose="02020603050405020304" pitchFamily="18" charset="0"/>
                <a:cs typeface="Times New Roman" panose="02020603050405020304" pitchFamily="18" charset="0"/>
              </a:rPr>
              <a:t>Желал приобщить сыновей к воинскому делу, ведь только в Запорожье настоящая школа и наука.</a:t>
            </a:r>
          </a:p>
        </p:txBody>
      </p:sp>
      <p:sp>
        <p:nvSpPr>
          <p:cNvPr id="17" name="Прямоугольник 16">
            <a:extLst>
              <a:ext uri="{FF2B5EF4-FFF2-40B4-BE49-F238E27FC236}">
                <a16:creationId xmlns:a16="http://schemas.microsoft.com/office/drawing/2014/main" id="{63C242EF-0549-43B6-B6CF-A26668385E52}"/>
              </a:ext>
            </a:extLst>
          </p:cNvPr>
          <p:cNvSpPr/>
          <p:nvPr/>
        </p:nvSpPr>
        <p:spPr>
          <a:xfrm>
            <a:off x="584385" y="5303194"/>
            <a:ext cx="1202573" cy="400110"/>
          </a:xfrm>
          <a:prstGeom prst="rect">
            <a:avLst/>
          </a:prstGeom>
        </p:spPr>
        <p:txBody>
          <a:bodyPr wrap="none">
            <a:spAutoFit/>
          </a:bodyPr>
          <a:lstStyle/>
          <a:p>
            <a:pPr lvl="0" eaLnBrk="0" fontAlgn="base" hangingPunct="0">
              <a:spcBef>
                <a:spcPct val="0"/>
              </a:spcBef>
              <a:spcAft>
                <a:spcPct val="0"/>
              </a:spcAft>
              <a:buFontTx/>
              <a:buChar char="•"/>
            </a:pPr>
            <a:r>
              <a:rPr lang="ru-RU" altLang="ru-RU" sz="2000" dirty="0">
                <a:ln>
                  <a:solidFill>
                    <a:srgbClr val="C00000"/>
                  </a:solidFill>
                </a:ln>
                <a:solidFill>
                  <a:srgbClr val="C00000"/>
                </a:solidFill>
                <a:latin typeface="Times New Roman" panose="02020603050405020304" pitchFamily="18" charset="0"/>
                <a:cs typeface="Times New Roman" panose="02020603050405020304" pitchFamily="18" charset="0"/>
              </a:rPr>
              <a:t>Андрий;</a:t>
            </a:r>
          </a:p>
        </p:txBody>
      </p:sp>
      <p:sp>
        <p:nvSpPr>
          <p:cNvPr id="18" name="Прямоугольник 17">
            <a:extLst>
              <a:ext uri="{FF2B5EF4-FFF2-40B4-BE49-F238E27FC236}">
                <a16:creationId xmlns:a16="http://schemas.microsoft.com/office/drawing/2014/main" id="{D6CFECBF-DE8E-4050-99BF-68300EEED27F}"/>
              </a:ext>
            </a:extLst>
          </p:cNvPr>
          <p:cNvSpPr/>
          <p:nvPr/>
        </p:nvSpPr>
        <p:spPr>
          <a:xfrm>
            <a:off x="6377077" y="1893921"/>
            <a:ext cx="3813352" cy="400110"/>
          </a:xfrm>
          <a:prstGeom prst="rect">
            <a:avLst/>
          </a:prstGeom>
        </p:spPr>
        <p:txBody>
          <a:bodyPr wrap="none">
            <a:spAutoFit/>
          </a:bodyPr>
          <a:lstStyle/>
          <a:p>
            <a:pPr lvl="0" eaLnBrk="0" fontAlgn="base" hangingPunct="0">
              <a:spcBef>
                <a:spcPct val="0"/>
              </a:spcBef>
              <a:spcAft>
                <a:spcPct val="0"/>
              </a:spcAft>
              <a:buFontTx/>
              <a:buChar char="•"/>
            </a:pPr>
            <a:r>
              <a:rPr lang="ru-RU" altLang="ru-RU" sz="2000" dirty="0">
                <a:ln>
                  <a:solidFill>
                    <a:srgbClr val="C00000"/>
                  </a:solidFill>
                </a:ln>
                <a:solidFill>
                  <a:srgbClr val="C00000"/>
                </a:solidFill>
                <a:latin typeface="Times New Roman" panose="02020603050405020304" pitchFamily="18" charset="0"/>
                <a:cs typeface="Times New Roman" panose="02020603050405020304" pitchFamily="18" charset="0"/>
              </a:rPr>
              <a:t>Встреча с красавицей-полячкой;</a:t>
            </a:r>
          </a:p>
        </p:txBody>
      </p:sp>
      <p:sp>
        <p:nvSpPr>
          <p:cNvPr id="19" name="Прямоугольник 18">
            <a:extLst>
              <a:ext uri="{FF2B5EF4-FFF2-40B4-BE49-F238E27FC236}">
                <a16:creationId xmlns:a16="http://schemas.microsoft.com/office/drawing/2014/main" id="{7CC55D6C-21EC-4340-955E-9029652926F4}"/>
              </a:ext>
            </a:extLst>
          </p:cNvPr>
          <p:cNvSpPr/>
          <p:nvPr/>
        </p:nvSpPr>
        <p:spPr>
          <a:xfrm>
            <a:off x="6422797" y="4678497"/>
            <a:ext cx="4943856" cy="1015663"/>
          </a:xfrm>
          <a:prstGeom prst="rect">
            <a:avLst/>
          </a:prstGeom>
        </p:spPr>
        <p:txBody>
          <a:bodyPr wrap="square">
            <a:spAutoFit/>
          </a:bodyPr>
          <a:lstStyle/>
          <a:p>
            <a:pPr marL="342900" lvl="0" indent="-342900">
              <a:buFont typeface="Arial" panose="020B0604020202020204" pitchFamily="34" charset="0"/>
              <a:buChar char="•"/>
            </a:pPr>
            <a:r>
              <a:rPr lang="ru-RU" sz="2000" dirty="0">
                <a:ln>
                  <a:solidFill>
                    <a:srgbClr val="C00000"/>
                  </a:solidFill>
                </a:ln>
                <a:solidFill>
                  <a:srgbClr val="C00000"/>
                </a:solidFill>
                <a:latin typeface="Times New Roman" panose="02020603050405020304" pitchFamily="18" charset="0"/>
                <a:cs typeface="Times New Roman" panose="02020603050405020304" pitchFamily="18" charset="0"/>
              </a:rPr>
              <a:t>Уже давно не было никаких войн и сражений, а Бульба считал, что только в битвах может закалиться характер;</a:t>
            </a:r>
          </a:p>
        </p:txBody>
      </p:sp>
    </p:spTree>
    <p:extLst>
      <p:ext uri="{BB962C8B-B14F-4D97-AF65-F5344CB8AC3E}">
        <p14:creationId xmlns:p14="http://schemas.microsoft.com/office/powerpoint/2010/main" val="2605388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1000" fill="hold"/>
                                        <p:tgtEl>
                                          <p:spTgt spid="17"/>
                                        </p:tgtEl>
                                        <p:attrNameLst>
                                          <p:attrName>ppt_w</p:attrName>
                                        </p:attrNameLst>
                                      </p:cBhvr>
                                      <p:tavLst>
                                        <p:tav tm="0">
                                          <p:val>
                                            <p:fltVal val="0"/>
                                          </p:val>
                                        </p:tav>
                                        <p:tav tm="100000">
                                          <p:val>
                                            <p:strVal val="#ppt_w"/>
                                          </p:val>
                                        </p:tav>
                                      </p:tavLst>
                                    </p:anim>
                                    <p:anim calcmode="lin" valueType="num">
                                      <p:cBhvr>
                                        <p:cTn id="15" dur="1000" fill="hold"/>
                                        <p:tgtEl>
                                          <p:spTgt spid="17"/>
                                        </p:tgtEl>
                                        <p:attrNameLst>
                                          <p:attrName>ppt_h</p:attrName>
                                        </p:attrNameLst>
                                      </p:cBhvr>
                                      <p:tavLst>
                                        <p:tav tm="0">
                                          <p:val>
                                            <p:fltVal val="0"/>
                                          </p:val>
                                        </p:tav>
                                        <p:tav tm="100000">
                                          <p:val>
                                            <p:strVal val="#ppt_h"/>
                                          </p:val>
                                        </p:tav>
                                      </p:tavLst>
                                    </p:anim>
                                    <p:anim calcmode="lin" valueType="num">
                                      <p:cBhvr>
                                        <p:cTn id="16" dur="1000" fill="hold"/>
                                        <p:tgtEl>
                                          <p:spTgt spid="17"/>
                                        </p:tgtEl>
                                        <p:attrNameLst>
                                          <p:attrName>style.rotation</p:attrName>
                                        </p:attrNameLst>
                                      </p:cBhvr>
                                      <p:tavLst>
                                        <p:tav tm="0">
                                          <p:val>
                                            <p:fltVal val="90"/>
                                          </p:val>
                                        </p:tav>
                                        <p:tav tm="100000">
                                          <p:val>
                                            <p:fltVal val="0"/>
                                          </p:val>
                                        </p:tav>
                                      </p:tavLst>
                                    </p:anim>
                                    <p:animEffect transition="in" filter="fade">
                                      <p:cBhvr>
                                        <p:cTn id="17" dur="10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1000" fill="hold"/>
                                        <p:tgtEl>
                                          <p:spTgt spid="18"/>
                                        </p:tgtEl>
                                        <p:attrNameLst>
                                          <p:attrName>ppt_w</p:attrName>
                                        </p:attrNameLst>
                                      </p:cBhvr>
                                      <p:tavLst>
                                        <p:tav tm="0">
                                          <p:val>
                                            <p:fltVal val="0"/>
                                          </p:val>
                                        </p:tav>
                                        <p:tav tm="100000">
                                          <p:val>
                                            <p:strVal val="#ppt_w"/>
                                          </p:val>
                                        </p:tav>
                                      </p:tavLst>
                                    </p:anim>
                                    <p:anim calcmode="lin" valueType="num">
                                      <p:cBhvr>
                                        <p:cTn id="23" dur="1000" fill="hold"/>
                                        <p:tgtEl>
                                          <p:spTgt spid="18"/>
                                        </p:tgtEl>
                                        <p:attrNameLst>
                                          <p:attrName>ppt_h</p:attrName>
                                        </p:attrNameLst>
                                      </p:cBhvr>
                                      <p:tavLst>
                                        <p:tav tm="0">
                                          <p:val>
                                            <p:fltVal val="0"/>
                                          </p:val>
                                        </p:tav>
                                        <p:tav tm="100000">
                                          <p:val>
                                            <p:strVal val="#ppt_h"/>
                                          </p:val>
                                        </p:tav>
                                      </p:tavLst>
                                    </p:anim>
                                    <p:anim calcmode="lin" valueType="num">
                                      <p:cBhvr>
                                        <p:cTn id="24" dur="1000" fill="hold"/>
                                        <p:tgtEl>
                                          <p:spTgt spid="18"/>
                                        </p:tgtEl>
                                        <p:attrNameLst>
                                          <p:attrName>style.rotation</p:attrName>
                                        </p:attrNameLst>
                                      </p:cBhvr>
                                      <p:tavLst>
                                        <p:tav tm="0">
                                          <p:val>
                                            <p:fltVal val="90"/>
                                          </p:val>
                                        </p:tav>
                                        <p:tav tm="100000">
                                          <p:val>
                                            <p:fltVal val="0"/>
                                          </p:val>
                                        </p:tav>
                                      </p:tavLst>
                                    </p:anim>
                                    <p:animEffect transition="in" filter="fade">
                                      <p:cBhvr>
                                        <p:cTn id="25" dur="1000"/>
                                        <p:tgtEl>
                                          <p:spTgt spid="18"/>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grpId="0" nodeType="click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animEffect transition="in" filter="fade">
                                      <p:cBhvr>
                                        <p:cTn id="3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12D65147-4A05-4386-9E9C-F45637833FF5}"/>
              </a:ext>
            </a:extLst>
          </p:cNvPr>
          <p:cNvSpPr/>
          <p:nvPr/>
        </p:nvSpPr>
        <p:spPr>
          <a:xfrm>
            <a:off x="663018" y="541417"/>
            <a:ext cx="5351283" cy="3477875"/>
          </a:xfrm>
          <a:prstGeom prst="rect">
            <a:avLst/>
          </a:prstGeom>
        </p:spPr>
        <p:txBody>
          <a:bodyPr wrap="square">
            <a:spAutoFit/>
          </a:bodyPr>
          <a:lstStyle/>
          <a:p>
            <a:r>
              <a:rPr lang="ru-RU" sz="2000" b="1" dirty="0">
                <a:ln>
                  <a:solidFill>
                    <a:srgbClr val="253635"/>
                  </a:solidFill>
                </a:ln>
                <a:solidFill>
                  <a:srgbClr val="253635"/>
                </a:solidFill>
                <a:latin typeface="Times New Roman" panose="02020603050405020304" pitchFamily="18" charset="0"/>
                <a:cs typeface="Times New Roman" panose="02020603050405020304" pitchFamily="18" charset="0"/>
              </a:rPr>
              <a:t>Что стало причиной первого военного похода в Польшу?</a:t>
            </a:r>
          </a:p>
          <a:p>
            <a:pPr marL="342900" indent="-342900">
              <a:buFont typeface="Arial" panose="020B0604020202020204" pitchFamily="34" charset="0"/>
              <a:buChar char="•"/>
            </a:pPr>
            <a:r>
              <a:rPr lang="ru-RU" sz="2000" dirty="0">
                <a:ln>
                  <a:solidFill>
                    <a:srgbClr val="253635"/>
                  </a:solidFill>
                </a:ln>
                <a:solidFill>
                  <a:srgbClr val="253635"/>
                </a:solidFill>
                <a:latin typeface="Times New Roman" panose="02020603050405020304" pitchFamily="18" charset="0"/>
                <a:cs typeface="Times New Roman" panose="02020603050405020304" pitchFamily="18" charset="0"/>
              </a:rPr>
              <a:t>Бульба уговорил кошевого нарушить заключённое перемирие;</a:t>
            </a:r>
          </a:p>
          <a:p>
            <a:pPr marL="342900" indent="-342900">
              <a:buFont typeface="Arial" panose="020B0604020202020204" pitchFamily="34" charset="0"/>
              <a:buChar char="•"/>
            </a:pPr>
            <a:r>
              <a:rPr lang="ru-RU" sz="2000" dirty="0">
                <a:ln>
                  <a:solidFill>
                    <a:srgbClr val="253635"/>
                  </a:solidFill>
                </a:ln>
                <a:solidFill>
                  <a:srgbClr val="253635"/>
                </a:solidFill>
                <a:latin typeface="Times New Roman" panose="02020603050405020304" pitchFamily="18" charset="0"/>
                <a:cs typeface="Times New Roman" panose="02020603050405020304" pitchFamily="18" charset="0"/>
              </a:rPr>
              <a:t>Польские войска напали на Запорожскую Сечь;</a:t>
            </a:r>
          </a:p>
          <a:p>
            <a:pPr marL="342900" indent="-342900">
              <a:buFont typeface="Arial" panose="020B0604020202020204" pitchFamily="34" charset="0"/>
              <a:buChar char="•"/>
            </a:pPr>
            <a:r>
              <a:rPr lang="ru-RU" sz="2000" dirty="0">
                <a:ln>
                  <a:solidFill>
                    <a:srgbClr val="253635"/>
                  </a:solidFill>
                </a:ln>
                <a:solidFill>
                  <a:srgbClr val="253635"/>
                </a:solidFill>
                <a:latin typeface="Times New Roman" panose="02020603050405020304" pitchFamily="18" charset="0"/>
                <a:cs typeface="Times New Roman" panose="02020603050405020304" pitchFamily="18" charset="0"/>
              </a:rPr>
              <a:t>Тарас вознамерился отомстить за погибель своих боевых товарищей;</a:t>
            </a:r>
          </a:p>
          <a:p>
            <a:pPr marL="342900" indent="-342900">
              <a:buFont typeface="Arial" panose="020B0604020202020204" pitchFamily="34" charset="0"/>
              <a:buChar char="•"/>
            </a:pPr>
            <a:r>
              <a:rPr lang="ru-RU" sz="2000" dirty="0">
                <a:ln>
                  <a:solidFill>
                    <a:srgbClr val="253635"/>
                  </a:solidFill>
                </a:ln>
                <a:solidFill>
                  <a:srgbClr val="253635"/>
                </a:solidFill>
                <a:latin typeface="Times New Roman" panose="02020603050405020304" pitchFamily="18" charset="0"/>
                <a:cs typeface="Times New Roman" panose="02020603050405020304" pitchFamily="18" charset="0"/>
              </a:rPr>
              <a:t>Польская шляхта и католические священники притесняли и угнетали обычных украинских крестьян и христиан.</a:t>
            </a:r>
          </a:p>
        </p:txBody>
      </p:sp>
      <p:sp>
        <p:nvSpPr>
          <p:cNvPr id="3" name="Rectangle 1">
            <a:extLst>
              <a:ext uri="{FF2B5EF4-FFF2-40B4-BE49-F238E27FC236}">
                <a16:creationId xmlns:a16="http://schemas.microsoft.com/office/drawing/2014/main" id="{CBE9F41F-3FC6-4A53-90B5-8B684C1FFAC7}"/>
              </a:ext>
            </a:extLst>
          </p:cNvPr>
          <p:cNvSpPr>
            <a:spLocks noChangeArrowheads="1"/>
          </p:cNvSpPr>
          <p:nvPr/>
        </p:nvSpPr>
        <p:spPr bwMode="auto">
          <a:xfrm>
            <a:off x="696011" y="4195529"/>
            <a:ext cx="5448693" cy="2462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000" b="1"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Кому из героев принадлежат известные слова «есть ли ещё порох в пороховницах»?</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2000" b="0" i="0" u="none" strike="noStrike" cap="none" normalizeH="0" baseline="0" dirty="0" err="1">
                <a:ln>
                  <a:solidFill>
                    <a:srgbClr val="253635"/>
                  </a:solidFill>
                </a:ln>
                <a:solidFill>
                  <a:srgbClr val="253635"/>
                </a:solidFill>
                <a:effectLst/>
                <a:latin typeface="Times New Roman" panose="02020603050405020304" pitchFamily="18" charset="0"/>
                <a:cs typeface="Times New Roman" panose="02020603050405020304" pitchFamily="18" charset="0"/>
              </a:rPr>
              <a:t>Андрию</a:t>
            </a:r>
            <a:r>
              <a:rPr kumimoji="0" lang="ru-RU" altLang="ru-RU" sz="20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20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Остапу;</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2000" b="0" i="0" u="none" strike="noStrike" cap="none" normalizeH="0" baseline="0" dirty="0" err="1">
                <a:ln>
                  <a:solidFill>
                    <a:srgbClr val="253635"/>
                  </a:solidFill>
                </a:ln>
                <a:solidFill>
                  <a:srgbClr val="253635"/>
                </a:solidFill>
                <a:effectLst/>
                <a:latin typeface="Times New Roman" panose="02020603050405020304" pitchFamily="18" charset="0"/>
                <a:cs typeface="Times New Roman" panose="02020603050405020304" pitchFamily="18" charset="0"/>
              </a:rPr>
              <a:t>Бовдюгу</a:t>
            </a:r>
            <a:r>
              <a:rPr kumimoji="0" lang="ru-RU" altLang="ru-RU" sz="20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20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Тарасу Бульбе.</a:t>
            </a:r>
          </a:p>
          <a:p>
            <a:pPr marL="0" marR="0" lvl="0" indent="0" algn="l" defTabSz="914400" rtl="0" eaLnBrk="0" fontAlgn="base" latinLnBrk="0" hangingPunct="0">
              <a:lnSpc>
                <a:spcPct val="100000"/>
              </a:lnSpc>
              <a:spcBef>
                <a:spcPct val="0"/>
              </a:spcBef>
              <a:spcAft>
                <a:spcPct val="0"/>
              </a:spcAft>
              <a:buClrTx/>
              <a:buSzTx/>
              <a:buFontTx/>
              <a:buNone/>
              <a:tabLst/>
            </a:pPr>
            <a:br>
              <a:rPr kumimoji="0" lang="ru-RU" altLang="ru-RU" sz="20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br>
            <a:endParaRPr kumimoji="0" lang="ru-RU" altLang="ru-RU" sz="20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endParaRPr>
          </a:p>
        </p:txBody>
      </p:sp>
      <p:sp>
        <p:nvSpPr>
          <p:cNvPr id="4" name="Rectangle 2">
            <a:extLst>
              <a:ext uri="{FF2B5EF4-FFF2-40B4-BE49-F238E27FC236}">
                <a16:creationId xmlns:a16="http://schemas.microsoft.com/office/drawing/2014/main" id="{211AA51D-1D7C-49F7-80DB-557BDA1AB59B}"/>
              </a:ext>
            </a:extLst>
          </p:cNvPr>
          <p:cNvSpPr>
            <a:spLocks noChangeArrowheads="1"/>
          </p:cNvSpPr>
          <p:nvPr/>
        </p:nvSpPr>
        <p:spPr bwMode="auto">
          <a:xfrm>
            <a:off x="6579910" y="741471"/>
            <a:ext cx="5090472" cy="30777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000" b="1"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Как Тарас отреагировал на смерть </a:t>
            </a:r>
            <a:r>
              <a:rPr kumimoji="0" lang="ru-RU" altLang="ru-RU" sz="2000" b="1" i="0" u="none" strike="noStrike" cap="none" normalizeH="0" baseline="0" dirty="0" err="1">
                <a:ln>
                  <a:solidFill>
                    <a:srgbClr val="253635"/>
                  </a:solidFill>
                </a:ln>
                <a:solidFill>
                  <a:srgbClr val="253635"/>
                </a:solidFill>
                <a:effectLst/>
                <a:latin typeface="Times New Roman" panose="02020603050405020304" pitchFamily="18" charset="0"/>
                <a:cs typeface="Times New Roman" panose="02020603050405020304" pitchFamily="18" charset="0"/>
              </a:rPr>
              <a:t>Андрия</a:t>
            </a:r>
            <a:r>
              <a:rPr kumimoji="0" lang="ru-RU" altLang="ru-RU" sz="2000" b="1"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20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Впал в отчаяние и две недели его никто не видел;</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20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До последнего не верил в гибель </a:t>
            </a:r>
            <a:r>
              <a:rPr kumimoji="0" lang="ru-RU" altLang="ru-RU" sz="2000" b="0" i="0" u="none" strike="noStrike" cap="none" normalizeH="0" baseline="0" dirty="0" err="1">
                <a:ln>
                  <a:solidFill>
                    <a:srgbClr val="253635"/>
                  </a:solidFill>
                </a:ln>
                <a:solidFill>
                  <a:srgbClr val="253635"/>
                </a:solidFill>
                <a:effectLst/>
                <a:latin typeface="Times New Roman" panose="02020603050405020304" pitchFamily="18" charset="0"/>
                <a:cs typeface="Times New Roman" panose="02020603050405020304" pitchFamily="18" charset="0"/>
              </a:rPr>
              <a:t>Андрия</a:t>
            </a:r>
            <a:r>
              <a:rPr kumimoji="0" lang="ru-RU" altLang="ru-RU" sz="20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20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Повёл запорожское войско мстить за гибель сына;</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20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Бульба сам убил </a:t>
            </a:r>
            <a:r>
              <a:rPr kumimoji="0" lang="ru-RU" altLang="ru-RU" sz="2000" b="0" i="0" u="none" strike="noStrike" cap="none" normalizeH="0" baseline="0" dirty="0" err="1">
                <a:ln>
                  <a:solidFill>
                    <a:srgbClr val="253635"/>
                  </a:solidFill>
                </a:ln>
                <a:solidFill>
                  <a:srgbClr val="253635"/>
                </a:solidFill>
                <a:effectLst/>
                <a:latin typeface="Times New Roman" panose="02020603050405020304" pitchFamily="18" charset="0"/>
                <a:cs typeface="Times New Roman" panose="02020603050405020304" pitchFamily="18" charset="0"/>
              </a:rPr>
              <a:t>Андрия</a:t>
            </a:r>
            <a:r>
              <a:rPr kumimoji="0" lang="ru-RU" altLang="ru-RU" sz="20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 и считал это правильным решением.</a:t>
            </a:r>
          </a:p>
          <a:p>
            <a:pPr marL="0" marR="0" lvl="0" indent="0" algn="l" defTabSz="914400" rtl="0" eaLnBrk="0" fontAlgn="base" latinLnBrk="0" hangingPunct="0">
              <a:lnSpc>
                <a:spcPct val="100000"/>
              </a:lnSpc>
              <a:spcBef>
                <a:spcPct val="0"/>
              </a:spcBef>
              <a:spcAft>
                <a:spcPct val="0"/>
              </a:spcAft>
              <a:buClrTx/>
              <a:buSzTx/>
              <a:buFontTx/>
              <a:buNone/>
              <a:tabLst/>
            </a:pPr>
            <a:br>
              <a:rPr kumimoji="0" lang="ru-RU" altLang="ru-RU" sz="20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br>
            <a:endParaRPr kumimoji="0" lang="ru-RU" altLang="ru-RU" sz="20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endParaRPr>
          </a:p>
        </p:txBody>
      </p:sp>
      <p:sp>
        <p:nvSpPr>
          <p:cNvPr id="5" name="Rectangle 3">
            <a:extLst>
              <a:ext uri="{FF2B5EF4-FFF2-40B4-BE49-F238E27FC236}">
                <a16:creationId xmlns:a16="http://schemas.microsoft.com/office/drawing/2014/main" id="{4C7D42BE-24AC-4E6C-96CF-5D102BF2ADD2}"/>
              </a:ext>
            </a:extLst>
          </p:cNvPr>
          <p:cNvSpPr>
            <a:spLocks noChangeArrowheads="1"/>
          </p:cNvSpPr>
          <p:nvPr/>
        </p:nvSpPr>
        <p:spPr bwMode="auto">
          <a:xfrm>
            <a:off x="6939165" y="4195529"/>
            <a:ext cx="4371963" cy="21544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000" b="1"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Чем заканчивается жизнь Остапа?</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20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Его убил отец за предательство;</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20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Его казнили в Польше;</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20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Остап погиб в битве;</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20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Остапа замучили в польской темнице.</a:t>
            </a:r>
          </a:p>
          <a:p>
            <a:pPr marL="0" marR="0" lvl="0" indent="0" algn="l" defTabSz="914400" rtl="0" eaLnBrk="0" fontAlgn="base" latinLnBrk="0" hangingPunct="0">
              <a:lnSpc>
                <a:spcPct val="100000"/>
              </a:lnSpc>
              <a:spcBef>
                <a:spcPct val="0"/>
              </a:spcBef>
              <a:spcAft>
                <a:spcPct val="0"/>
              </a:spcAft>
              <a:buClrTx/>
              <a:buSzTx/>
              <a:buFontTx/>
              <a:buNone/>
              <a:tabLst/>
            </a:pPr>
            <a:br>
              <a:rPr kumimoji="0" lang="ru-RU" altLang="ru-RU" sz="20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br>
            <a:endParaRPr kumimoji="0" lang="ru-RU" altLang="ru-RU" sz="20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endParaRPr>
          </a:p>
        </p:txBody>
      </p:sp>
      <p:sp>
        <p:nvSpPr>
          <p:cNvPr id="6" name="Прямоугольник 5">
            <a:extLst>
              <a:ext uri="{FF2B5EF4-FFF2-40B4-BE49-F238E27FC236}">
                <a16:creationId xmlns:a16="http://schemas.microsoft.com/office/drawing/2014/main" id="{344393A7-335B-4ACA-BDF2-BA806DBAFE83}"/>
              </a:ext>
            </a:extLst>
          </p:cNvPr>
          <p:cNvSpPr/>
          <p:nvPr/>
        </p:nvSpPr>
        <p:spPr>
          <a:xfrm>
            <a:off x="663017" y="2976197"/>
            <a:ext cx="5351283" cy="1015663"/>
          </a:xfrm>
          <a:prstGeom prst="rect">
            <a:avLst/>
          </a:prstGeom>
        </p:spPr>
        <p:txBody>
          <a:bodyPr wrap="square">
            <a:spAutoFit/>
          </a:bodyPr>
          <a:lstStyle/>
          <a:p>
            <a:pPr marL="342900" lvl="0" indent="-342900">
              <a:buFont typeface="Arial" panose="020B0604020202020204" pitchFamily="34" charset="0"/>
              <a:buChar char="•"/>
            </a:pPr>
            <a:r>
              <a:rPr lang="ru-RU" sz="2000" dirty="0">
                <a:ln>
                  <a:solidFill>
                    <a:srgbClr val="C00000"/>
                  </a:solidFill>
                </a:ln>
                <a:solidFill>
                  <a:srgbClr val="C00000"/>
                </a:solidFill>
                <a:latin typeface="Times New Roman" panose="02020603050405020304" pitchFamily="18" charset="0"/>
                <a:cs typeface="Times New Roman" panose="02020603050405020304" pitchFamily="18" charset="0"/>
              </a:rPr>
              <a:t>Польская шляхта и католические священники притесняли и угнетали обычных украинских крестьян и христиан.</a:t>
            </a:r>
          </a:p>
        </p:txBody>
      </p:sp>
      <p:sp>
        <p:nvSpPr>
          <p:cNvPr id="7" name="Прямоугольник 6">
            <a:extLst>
              <a:ext uri="{FF2B5EF4-FFF2-40B4-BE49-F238E27FC236}">
                <a16:creationId xmlns:a16="http://schemas.microsoft.com/office/drawing/2014/main" id="{D2FDA171-74D4-41AB-99F2-6C41C3F30667}"/>
              </a:ext>
            </a:extLst>
          </p:cNvPr>
          <p:cNvSpPr/>
          <p:nvPr/>
        </p:nvSpPr>
        <p:spPr>
          <a:xfrm>
            <a:off x="605724" y="5679537"/>
            <a:ext cx="1891415" cy="400110"/>
          </a:xfrm>
          <a:prstGeom prst="rect">
            <a:avLst/>
          </a:prstGeom>
        </p:spPr>
        <p:txBody>
          <a:bodyPr wrap="none">
            <a:spAutoFit/>
          </a:bodyPr>
          <a:lstStyle/>
          <a:p>
            <a:pPr lvl="0" eaLnBrk="0" fontAlgn="base" hangingPunct="0">
              <a:spcBef>
                <a:spcPct val="0"/>
              </a:spcBef>
              <a:spcAft>
                <a:spcPct val="0"/>
              </a:spcAft>
              <a:buFontTx/>
              <a:buChar char="•"/>
            </a:pPr>
            <a:r>
              <a:rPr lang="ru-RU" altLang="ru-RU" sz="2000" dirty="0">
                <a:ln>
                  <a:solidFill>
                    <a:srgbClr val="C00000"/>
                  </a:solidFill>
                </a:ln>
                <a:solidFill>
                  <a:srgbClr val="C00000"/>
                </a:solidFill>
                <a:latin typeface="Times New Roman" panose="02020603050405020304" pitchFamily="18" charset="0"/>
                <a:cs typeface="Times New Roman" panose="02020603050405020304" pitchFamily="18" charset="0"/>
              </a:rPr>
              <a:t>Тарасу Бульбе.</a:t>
            </a:r>
          </a:p>
        </p:txBody>
      </p:sp>
      <p:sp>
        <p:nvSpPr>
          <p:cNvPr id="8" name="Прямоугольник 7">
            <a:extLst>
              <a:ext uri="{FF2B5EF4-FFF2-40B4-BE49-F238E27FC236}">
                <a16:creationId xmlns:a16="http://schemas.microsoft.com/office/drawing/2014/main" id="{D9478C61-E9FB-4C65-9728-49B61225728F}"/>
              </a:ext>
            </a:extLst>
          </p:cNvPr>
          <p:cNvSpPr/>
          <p:nvPr/>
        </p:nvSpPr>
        <p:spPr>
          <a:xfrm>
            <a:off x="6486080" y="2538738"/>
            <a:ext cx="5351283" cy="707886"/>
          </a:xfrm>
          <a:prstGeom prst="rect">
            <a:avLst/>
          </a:prstGeom>
        </p:spPr>
        <p:txBody>
          <a:bodyPr wrap="square">
            <a:spAutoFit/>
          </a:bodyPr>
          <a:lstStyle/>
          <a:p>
            <a:pPr lvl="0" eaLnBrk="0" fontAlgn="base" hangingPunct="0">
              <a:spcBef>
                <a:spcPct val="0"/>
              </a:spcBef>
              <a:spcAft>
                <a:spcPct val="0"/>
              </a:spcAft>
              <a:buFontTx/>
              <a:buChar char="•"/>
            </a:pPr>
            <a:r>
              <a:rPr lang="ru-RU" altLang="ru-RU" sz="2000" dirty="0">
                <a:ln>
                  <a:solidFill>
                    <a:srgbClr val="C00000"/>
                  </a:solidFill>
                </a:ln>
                <a:solidFill>
                  <a:srgbClr val="C00000"/>
                </a:solidFill>
                <a:latin typeface="Times New Roman" panose="02020603050405020304" pitchFamily="18" charset="0"/>
                <a:cs typeface="Times New Roman" panose="02020603050405020304" pitchFamily="18" charset="0"/>
              </a:rPr>
              <a:t>Бульба сам убил </a:t>
            </a:r>
            <a:r>
              <a:rPr lang="ru-RU" altLang="ru-RU" sz="2000" dirty="0" err="1">
                <a:ln>
                  <a:solidFill>
                    <a:srgbClr val="C00000"/>
                  </a:solidFill>
                </a:ln>
                <a:solidFill>
                  <a:srgbClr val="C00000"/>
                </a:solidFill>
                <a:latin typeface="Times New Roman" panose="02020603050405020304" pitchFamily="18" charset="0"/>
                <a:cs typeface="Times New Roman" panose="02020603050405020304" pitchFamily="18" charset="0"/>
              </a:rPr>
              <a:t>Андрия</a:t>
            </a:r>
            <a:r>
              <a:rPr lang="ru-RU" altLang="ru-RU" sz="2000" dirty="0">
                <a:ln>
                  <a:solidFill>
                    <a:srgbClr val="C00000"/>
                  </a:solidFill>
                </a:ln>
                <a:solidFill>
                  <a:srgbClr val="C00000"/>
                </a:solidFill>
                <a:latin typeface="Times New Roman" panose="02020603050405020304" pitchFamily="18" charset="0"/>
                <a:cs typeface="Times New Roman" panose="02020603050405020304" pitchFamily="18" charset="0"/>
              </a:rPr>
              <a:t> и считал это правильным решением.</a:t>
            </a:r>
          </a:p>
        </p:txBody>
      </p:sp>
      <p:sp>
        <p:nvSpPr>
          <p:cNvPr id="9" name="Прямоугольник 8">
            <a:extLst>
              <a:ext uri="{FF2B5EF4-FFF2-40B4-BE49-F238E27FC236}">
                <a16:creationId xmlns:a16="http://schemas.microsoft.com/office/drawing/2014/main" id="{AE92D019-73F3-4AB8-AD94-452E966E29FD}"/>
              </a:ext>
            </a:extLst>
          </p:cNvPr>
          <p:cNvSpPr/>
          <p:nvPr/>
        </p:nvSpPr>
        <p:spPr>
          <a:xfrm>
            <a:off x="6850515" y="4765137"/>
            <a:ext cx="2788649" cy="400110"/>
          </a:xfrm>
          <a:prstGeom prst="rect">
            <a:avLst/>
          </a:prstGeom>
        </p:spPr>
        <p:txBody>
          <a:bodyPr wrap="none">
            <a:spAutoFit/>
          </a:bodyPr>
          <a:lstStyle/>
          <a:p>
            <a:pPr lvl="0" eaLnBrk="0" fontAlgn="base" hangingPunct="0">
              <a:spcBef>
                <a:spcPct val="0"/>
              </a:spcBef>
              <a:spcAft>
                <a:spcPct val="0"/>
              </a:spcAft>
              <a:buFontTx/>
              <a:buChar char="•"/>
            </a:pPr>
            <a:r>
              <a:rPr lang="ru-RU" altLang="ru-RU" sz="2000" dirty="0">
                <a:ln>
                  <a:solidFill>
                    <a:srgbClr val="C00000"/>
                  </a:solidFill>
                </a:ln>
                <a:solidFill>
                  <a:srgbClr val="C00000"/>
                </a:solidFill>
                <a:latin typeface="Times New Roman" panose="02020603050405020304" pitchFamily="18" charset="0"/>
                <a:cs typeface="Times New Roman" panose="02020603050405020304" pitchFamily="18" charset="0"/>
              </a:rPr>
              <a:t>Его казнили в Польше;</a:t>
            </a:r>
          </a:p>
        </p:txBody>
      </p:sp>
    </p:spTree>
    <p:extLst>
      <p:ext uri="{BB962C8B-B14F-4D97-AF65-F5344CB8AC3E}">
        <p14:creationId xmlns:p14="http://schemas.microsoft.com/office/powerpoint/2010/main" val="2749443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1000" fill="hold"/>
                                        <p:tgtEl>
                                          <p:spTgt spid="9"/>
                                        </p:tgtEl>
                                        <p:attrNameLst>
                                          <p:attrName>ppt_w</p:attrName>
                                        </p:attrNameLst>
                                      </p:cBhvr>
                                      <p:tavLst>
                                        <p:tav tm="0">
                                          <p:val>
                                            <p:fltVal val="0"/>
                                          </p:val>
                                        </p:tav>
                                        <p:tav tm="100000">
                                          <p:val>
                                            <p:strVal val="#ppt_w"/>
                                          </p:val>
                                        </p:tav>
                                      </p:tavLst>
                                    </p:anim>
                                    <p:anim calcmode="lin" valueType="num">
                                      <p:cBhvr>
                                        <p:cTn id="29" dur="1000" fill="hold"/>
                                        <p:tgtEl>
                                          <p:spTgt spid="9"/>
                                        </p:tgtEl>
                                        <p:attrNameLst>
                                          <p:attrName>ppt_h</p:attrName>
                                        </p:attrNameLst>
                                      </p:cBhvr>
                                      <p:tavLst>
                                        <p:tav tm="0">
                                          <p:val>
                                            <p:fltVal val="0"/>
                                          </p:val>
                                        </p:tav>
                                        <p:tav tm="100000">
                                          <p:val>
                                            <p:strVal val="#ppt_h"/>
                                          </p:val>
                                        </p:tav>
                                      </p:tavLst>
                                    </p:anim>
                                    <p:anim calcmode="lin" valueType="num">
                                      <p:cBhvr>
                                        <p:cTn id="30" dur="1000" fill="hold"/>
                                        <p:tgtEl>
                                          <p:spTgt spid="9"/>
                                        </p:tgtEl>
                                        <p:attrNameLst>
                                          <p:attrName>style.rotation</p:attrName>
                                        </p:attrNameLst>
                                      </p:cBhvr>
                                      <p:tavLst>
                                        <p:tav tm="0">
                                          <p:val>
                                            <p:fltVal val="90"/>
                                          </p:val>
                                        </p:tav>
                                        <p:tav tm="100000">
                                          <p:val>
                                            <p:fltVal val="0"/>
                                          </p:val>
                                        </p:tav>
                                      </p:tavLst>
                                    </p:anim>
                                    <p:animEffect transition="in" filter="fade">
                                      <p:cBhvr>
                                        <p:cTn id="3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CCF0DC6-8E1E-4A76-BA33-5C797B0CFA5F}"/>
              </a:ext>
            </a:extLst>
          </p:cNvPr>
          <p:cNvSpPr>
            <a:spLocks noChangeArrowheads="1"/>
          </p:cNvSpPr>
          <p:nvPr/>
        </p:nvSpPr>
        <p:spPr bwMode="auto">
          <a:xfrm>
            <a:off x="707137" y="551498"/>
            <a:ext cx="5166360" cy="29546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400" b="1"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В чём смысл жизни Тараса Бульбы?</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24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В семейном счастье;</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24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В поиске самого смысла жизни;</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24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В служении родине, защите веры и своего народа;</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24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В получении новых воинских званий.</a:t>
            </a:r>
          </a:p>
          <a:p>
            <a:pPr marL="0" marR="0" lvl="0" indent="0" algn="l" defTabSz="914400" rtl="0" eaLnBrk="0" fontAlgn="base" latinLnBrk="0" hangingPunct="0">
              <a:lnSpc>
                <a:spcPct val="100000"/>
              </a:lnSpc>
              <a:spcBef>
                <a:spcPct val="0"/>
              </a:spcBef>
              <a:spcAft>
                <a:spcPct val="0"/>
              </a:spcAft>
              <a:buClrTx/>
              <a:buSzTx/>
              <a:buFontTx/>
              <a:buNone/>
              <a:tabLst/>
            </a:pPr>
            <a:br>
              <a:rPr kumimoji="0" lang="ru-RU" altLang="ru-RU" sz="24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br>
            <a:endParaRPr kumimoji="0" lang="ru-RU" altLang="ru-RU" sz="24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endParaRPr>
          </a:p>
        </p:txBody>
      </p:sp>
      <p:sp>
        <p:nvSpPr>
          <p:cNvPr id="3" name="Rectangle 2">
            <a:extLst>
              <a:ext uri="{FF2B5EF4-FFF2-40B4-BE49-F238E27FC236}">
                <a16:creationId xmlns:a16="http://schemas.microsoft.com/office/drawing/2014/main" id="{68687442-41DB-4D60-90D6-DA348073E64F}"/>
              </a:ext>
            </a:extLst>
          </p:cNvPr>
          <p:cNvSpPr>
            <a:spLocks noChangeArrowheads="1"/>
          </p:cNvSpPr>
          <p:nvPr/>
        </p:nvSpPr>
        <p:spPr bwMode="auto">
          <a:xfrm>
            <a:off x="795528" y="3112746"/>
            <a:ext cx="4535424" cy="3693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400" b="1"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За что Бульба так и не смог простить </a:t>
            </a:r>
            <a:r>
              <a:rPr kumimoji="0" lang="ru-RU" altLang="ru-RU" sz="2400" b="1" i="0" u="none" strike="noStrike" cap="none" normalizeH="0" baseline="0" dirty="0" err="1">
                <a:ln>
                  <a:solidFill>
                    <a:srgbClr val="253635"/>
                  </a:solidFill>
                </a:ln>
                <a:solidFill>
                  <a:srgbClr val="253635"/>
                </a:solidFill>
                <a:effectLst/>
                <a:latin typeface="Times New Roman" panose="02020603050405020304" pitchFamily="18" charset="0"/>
                <a:cs typeface="Times New Roman" panose="02020603050405020304" pitchFamily="18" charset="0"/>
              </a:rPr>
              <a:t>Андрия</a:t>
            </a:r>
            <a:r>
              <a:rPr kumimoji="0" lang="ru-RU" altLang="ru-RU" sz="2400" b="1"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24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За разгульную жизнь, которая полностью изменила </a:t>
            </a:r>
            <a:r>
              <a:rPr kumimoji="0" lang="ru-RU" altLang="ru-RU" sz="2400" b="0" i="0" u="none" strike="noStrike" cap="none" normalizeH="0" baseline="0" dirty="0" err="1">
                <a:ln>
                  <a:solidFill>
                    <a:srgbClr val="253635"/>
                  </a:solidFill>
                </a:ln>
                <a:solidFill>
                  <a:srgbClr val="253635"/>
                </a:solidFill>
                <a:effectLst/>
                <a:latin typeface="Times New Roman" panose="02020603050405020304" pitchFamily="18" charset="0"/>
                <a:cs typeface="Times New Roman" panose="02020603050405020304" pitchFamily="18" charset="0"/>
              </a:rPr>
              <a:t>Андрия</a:t>
            </a:r>
            <a:r>
              <a:rPr kumimoji="0" lang="ru-RU" altLang="ru-RU" sz="24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24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За нарушение закона Сечи о воровстве;</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24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За убийство своего брата Остапа;</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24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За измену Родине.</a:t>
            </a:r>
          </a:p>
          <a:p>
            <a:pPr marL="0" marR="0" lvl="0" indent="0" algn="l" defTabSz="914400" rtl="0" eaLnBrk="0" fontAlgn="base" latinLnBrk="0" hangingPunct="0">
              <a:lnSpc>
                <a:spcPct val="100000"/>
              </a:lnSpc>
              <a:spcBef>
                <a:spcPct val="0"/>
              </a:spcBef>
              <a:spcAft>
                <a:spcPct val="0"/>
              </a:spcAft>
              <a:buClrTx/>
              <a:buSzTx/>
              <a:buFontTx/>
              <a:buNone/>
              <a:tabLst/>
            </a:pPr>
            <a:br>
              <a:rPr kumimoji="0" lang="ru-RU" altLang="ru-RU" sz="24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br>
            <a:endParaRPr kumimoji="0" lang="ru-RU" altLang="ru-RU" sz="24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endParaRPr>
          </a:p>
        </p:txBody>
      </p:sp>
      <p:sp>
        <p:nvSpPr>
          <p:cNvPr id="4" name="Rectangle 3">
            <a:extLst>
              <a:ext uri="{FF2B5EF4-FFF2-40B4-BE49-F238E27FC236}">
                <a16:creationId xmlns:a16="http://schemas.microsoft.com/office/drawing/2014/main" id="{EF1B29ED-A57A-43A1-9646-84E2128FD50B}"/>
              </a:ext>
            </a:extLst>
          </p:cNvPr>
          <p:cNvSpPr>
            <a:spLocks noChangeArrowheads="1"/>
          </p:cNvSpPr>
          <p:nvPr/>
        </p:nvSpPr>
        <p:spPr bwMode="auto">
          <a:xfrm>
            <a:off x="6592824" y="551498"/>
            <a:ext cx="5358384" cy="3323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400" b="1"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Какая основная тема произведения «Тарас Бульба»?</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24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Любовь сильнее всяческих преград;</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24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Одиночество и равнодушие к чужим бедам;</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24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Борьба за Родину и свободу;</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24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Отношения отца и сыновей.</a:t>
            </a:r>
          </a:p>
          <a:p>
            <a:pPr marL="0" marR="0" lvl="0" indent="0" algn="l" defTabSz="914400" rtl="0" eaLnBrk="0" fontAlgn="base" latinLnBrk="0" hangingPunct="0">
              <a:lnSpc>
                <a:spcPct val="100000"/>
              </a:lnSpc>
              <a:spcBef>
                <a:spcPct val="0"/>
              </a:spcBef>
              <a:spcAft>
                <a:spcPct val="0"/>
              </a:spcAft>
              <a:buClrTx/>
              <a:buSzTx/>
              <a:buFontTx/>
              <a:buNone/>
              <a:tabLst/>
            </a:pPr>
            <a:br>
              <a:rPr kumimoji="0" lang="ru-RU" altLang="ru-RU" sz="24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br>
            <a:endParaRPr kumimoji="0" lang="ru-RU" altLang="ru-RU" sz="24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endParaRPr>
          </a:p>
        </p:txBody>
      </p:sp>
      <p:sp>
        <p:nvSpPr>
          <p:cNvPr id="5" name="Rectangle 4">
            <a:extLst>
              <a:ext uri="{FF2B5EF4-FFF2-40B4-BE49-F238E27FC236}">
                <a16:creationId xmlns:a16="http://schemas.microsoft.com/office/drawing/2014/main" id="{19376823-646C-4415-855A-166656E8C032}"/>
              </a:ext>
            </a:extLst>
          </p:cNvPr>
          <p:cNvSpPr>
            <a:spLocks noChangeArrowheads="1"/>
          </p:cNvSpPr>
          <p:nvPr/>
        </p:nvSpPr>
        <p:spPr bwMode="auto">
          <a:xfrm>
            <a:off x="6711696" y="3506153"/>
            <a:ext cx="4379976" cy="3323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400" b="1"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Какие проблемы НЕ поднимаются в произведении?</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24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Проблема долга и чувств;</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24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Проблема отношений отцов и детей;</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24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Проблема личности и власти;</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24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t>Проблема товарищества;</a:t>
            </a:r>
          </a:p>
          <a:p>
            <a:pPr marL="0" marR="0" lvl="0" indent="0" algn="l" defTabSz="914400" rtl="0" eaLnBrk="0" fontAlgn="base" latinLnBrk="0" hangingPunct="0">
              <a:lnSpc>
                <a:spcPct val="100000"/>
              </a:lnSpc>
              <a:spcBef>
                <a:spcPct val="0"/>
              </a:spcBef>
              <a:spcAft>
                <a:spcPct val="0"/>
              </a:spcAft>
              <a:buClrTx/>
              <a:buSzTx/>
              <a:buFontTx/>
              <a:buNone/>
              <a:tabLst/>
            </a:pPr>
            <a:br>
              <a:rPr kumimoji="0" lang="ru-RU" altLang="ru-RU" sz="24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rPr>
            </a:br>
            <a:endParaRPr kumimoji="0" lang="ru-RU" altLang="ru-RU" sz="2400" b="0" i="0" u="none" strike="noStrike" cap="none" normalizeH="0" baseline="0" dirty="0">
              <a:ln>
                <a:solidFill>
                  <a:srgbClr val="253635"/>
                </a:solidFill>
              </a:ln>
              <a:solidFill>
                <a:srgbClr val="253635"/>
              </a:solidFill>
              <a:effectLst/>
              <a:latin typeface="Times New Roman" panose="02020603050405020304" pitchFamily="18" charset="0"/>
              <a:cs typeface="Times New Roman" panose="02020603050405020304" pitchFamily="18" charset="0"/>
            </a:endParaRPr>
          </a:p>
        </p:txBody>
      </p:sp>
      <p:sp>
        <p:nvSpPr>
          <p:cNvPr id="6" name="Прямоугольник 5">
            <a:extLst>
              <a:ext uri="{FF2B5EF4-FFF2-40B4-BE49-F238E27FC236}">
                <a16:creationId xmlns:a16="http://schemas.microsoft.com/office/drawing/2014/main" id="{C0A0D346-CEE3-45DB-A479-867871A9056E}"/>
              </a:ext>
            </a:extLst>
          </p:cNvPr>
          <p:cNvSpPr/>
          <p:nvPr/>
        </p:nvSpPr>
        <p:spPr>
          <a:xfrm>
            <a:off x="612649" y="1613326"/>
            <a:ext cx="5519928" cy="830997"/>
          </a:xfrm>
          <a:prstGeom prst="rect">
            <a:avLst/>
          </a:prstGeom>
        </p:spPr>
        <p:txBody>
          <a:bodyPr wrap="square">
            <a:spAutoFit/>
          </a:bodyPr>
          <a:lstStyle/>
          <a:p>
            <a:pPr lvl="0" eaLnBrk="0" fontAlgn="base" hangingPunct="0">
              <a:spcBef>
                <a:spcPct val="0"/>
              </a:spcBef>
              <a:spcAft>
                <a:spcPct val="0"/>
              </a:spcAft>
              <a:buFontTx/>
              <a:buChar char="•"/>
            </a:pPr>
            <a:r>
              <a:rPr lang="ru-RU" altLang="ru-RU" sz="2400" dirty="0">
                <a:ln>
                  <a:solidFill>
                    <a:srgbClr val="C00000"/>
                  </a:solidFill>
                </a:ln>
                <a:solidFill>
                  <a:srgbClr val="C00000"/>
                </a:solidFill>
                <a:latin typeface="Times New Roman" panose="02020603050405020304" pitchFamily="18" charset="0"/>
                <a:cs typeface="Times New Roman" panose="02020603050405020304" pitchFamily="18" charset="0"/>
              </a:rPr>
              <a:t>В служении родине, защите веры и своего народа;</a:t>
            </a:r>
          </a:p>
        </p:txBody>
      </p:sp>
      <p:sp>
        <p:nvSpPr>
          <p:cNvPr id="7" name="Прямоугольник 6">
            <a:extLst>
              <a:ext uri="{FF2B5EF4-FFF2-40B4-BE49-F238E27FC236}">
                <a16:creationId xmlns:a16="http://schemas.microsoft.com/office/drawing/2014/main" id="{C9B83244-C26D-45C9-8E57-EEF25AE85F41}"/>
              </a:ext>
            </a:extLst>
          </p:cNvPr>
          <p:cNvSpPr/>
          <p:nvPr/>
        </p:nvSpPr>
        <p:spPr>
          <a:xfrm>
            <a:off x="707137" y="5648760"/>
            <a:ext cx="2678875" cy="461665"/>
          </a:xfrm>
          <a:prstGeom prst="rect">
            <a:avLst/>
          </a:prstGeom>
        </p:spPr>
        <p:txBody>
          <a:bodyPr wrap="none">
            <a:spAutoFit/>
          </a:bodyPr>
          <a:lstStyle/>
          <a:p>
            <a:pPr lvl="0" eaLnBrk="0" fontAlgn="base" hangingPunct="0">
              <a:spcBef>
                <a:spcPct val="0"/>
              </a:spcBef>
              <a:spcAft>
                <a:spcPct val="0"/>
              </a:spcAft>
              <a:buFontTx/>
              <a:buChar char="•"/>
            </a:pPr>
            <a:r>
              <a:rPr lang="ru-RU" altLang="ru-RU" sz="2400" dirty="0">
                <a:ln>
                  <a:solidFill>
                    <a:srgbClr val="C00000"/>
                  </a:solidFill>
                </a:ln>
                <a:solidFill>
                  <a:srgbClr val="C00000"/>
                </a:solidFill>
                <a:latin typeface="Times New Roman" panose="02020603050405020304" pitchFamily="18" charset="0"/>
                <a:cs typeface="Times New Roman" panose="02020603050405020304" pitchFamily="18" charset="0"/>
              </a:rPr>
              <a:t>За измену Родине.</a:t>
            </a:r>
          </a:p>
        </p:txBody>
      </p:sp>
      <p:sp>
        <p:nvSpPr>
          <p:cNvPr id="8" name="Прямоугольник 7">
            <a:extLst>
              <a:ext uri="{FF2B5EF4-FFF2-40B4-BE49-F238E27FC236}">
                <a16:creationId xmlns:a16="http://schemas.microsoft.com/office/drawing/2014/main" id="{C74D34E4-E62D-49B1-AE5D-7E51800964C2}"/>
              </a:ext>
            </a:extLst>
          </p:cNvPr>
          <p:cNvSpPr/>
          <p:nvPr/>
        </p:nvSpPr>
        <p:spPr>
          <a:xfrm>
            <a:off x="6498215" y="2347776"/>
            <a:ext cx="4023602" cy="461665"/>
          </a:xfrm>
          <a:prstGeom prst="rect">
            <a:avLst/>
          </a:prstGeom>
        </p:spPr>
        <p:txBody>
          <a:bodyPr wrap="none">
            <a:spAutoFit/>
          </a:bodyPr>
          <a:lstStyle/>
          <a:p>
            <a:pPr lvl="0" eaLnBrk="0" fontAlgn="base" hangingPunct="0">
              <a:spcBef>
                <a:spcPct val="0"/>
              </a:spcBef>
              <a:spcAft>
                <a:spcPct val="0"/>
              </a:spcAft>
              <a:buFontTx/>
              <a:buChar char="•"/>
            </a:pPr>
            <a:r>
              <a:rPr lang="ru-RU" altLang="ru-RU" sz="2400" dirty="0">
                <a:ln>
                  <a:solidFill>
                    <a:srgbClr val="C00000"/>
                  </a:solidFill>
                </a:ln>
                <a:solidFill>
                  <a:srgbClr val="C00000"/>
                </a:solidFill>
                <a:latin typeface="Times New Roman" panose="02020603050405020304" pitchFamily="18" charset="0"/>
                <a:cs typeface="Times New Roman" panose="02020603050405020304" pitchFamily="18" charset="0"/>
              </a:rPr>
              <a:t>Борьба за Родину и свободу;</a:t>
            </a:r>
          </a:p>
        </p:txBody>
      </p:sp>
      <p:sp>
        <p:nvSpPr>
          <p:cNvPr id="9" name="Прямоугольник 8">
            <a:extLst>
              <a:ext uri="{FF2B5EF4-FFF2-40B4-BE49-F238E27FC236}">
                <a16:creationId xmlns:a16="http://schemas.microsoft.com/office/drawing/2014/main" id="{297BAEA2-9455-4770-BCFE-DB1B4432B527}"/>
              </a:ext>
            </a:extLst>
          </p:cNvPr>
          <p:cNvSpPr/>
          <p:nvPr/>
        </p:nvSpPr>
        <p:spPr>
          <a:xfrm>
            <a:off x="6620256" y="5302431"/>
            <a:ext cx="4178003" cy="461665"/>
          </a:xfrm>
          <a:prstGeom prst="rect">
            <a:avLst/>
          </a:prstGeom>
        </p:spPr>
        <p:txBody>
          <a:bodyPr wrap="none">
            <a:spAutoFit/>
          </a:bodyPr>
          <a:lstStyle/>
          <a:p>
            <a:pPr lvl="0" eaLnBrk="0" fontAlgn="base" hangingPunct="0">
              <a:spcBef>
                <a:spcPct val="0"/>
              </a:spcBef>
              <a:spcAft>
                <a:spcPct val="0"/>
              </a:spcAft>
              <a:buFontTx/>
              <a:buChar char="•"/>
            </a:pPr>
            <a:r>
              <a:rPr lang="ru-RU" altLang="ru-RU" sz="2400" dirty="0">
                <a:ln>
                  <a:solidFill>
                    <a:srgbClr val="C00000"/>
                  </a:solidFill>
                </a:ln>
                <a:solidFill>
                  <a:srgbClr val="C00000"/>
                </a:solidFill>
                <a:latin typeface="Times New Roman" panose="02020603050405020304" pitchFamily="18" charset="0"/>
                <a:cs typeface="Times New Roman" panose="02020603050405020304" pitchFamily="18" charset="0"/>
              </a:rPr>
              <a:t>Проблема личности и власти;</a:t>
            </a:r>
          </a:p>
        </p:txBody>
      </p:sp>
    </p:spTree>
    <p:extLst>
      <p:ext uri="{BB962C8B-B14F-4D97-AF65-F5344CB8AC3E}">
        <p14:creationId xmlns:p14="http://schemas.microsoft.com/office/powerpoint/2010/main" val="854756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1000" fill="hold"/>
                                        <p:tgtEl>
                                          <p:spTgt spid="7"/>
                                        </p:tgtEl>
                                        <p:attrNameLst>
                                          <p:attrName>ppt_w</p:attrName>
                                        </p:attrNameLst>
                                      </p:cBhvr>
                                      <p:tavLst>
                                        <p:tav tm="0">
                                          <p:val>
                                            <p:fltVal val="0"/>
                                          </p:val>
                                        </p:tav>
                                        <p:tav tm="100000">
                                          <p:val>
                                            <p:strVal val="#ppt_w"/>
                                          </p:val>
                                        </p:tav>
                                      </p:tavLst>
                                    </p:anim>
                                    <p:anim calcmode="lin" valueType="num">
                                      <p:cBhvr>
                                        <p:cTn id="15" dur="1000" fill="hold"/>
                                        <p:tgtEl>
                                          <p:spTgt spid="7"/>
                                        </p:tgtEl>
                                        <p:attrNameLst>
                                          <p:attrName>ppt_h</p:attrName>
                                        </p:attrNameLst>
                                      </p:cBhvr>
                                      <p:tavLst>
                                        <p:tav tm="0">
                                          <p:val>
                                            <p:fltVal val="0"/>
                                          </p:val>
                                        </p:tav>
                                        <p:tav tm="100000">
                                          <p:val>
                                            <p:strVal val="#ppt_h"/>
                                          </p:val>
                                        </p:tav>
                                      </p:tavLst>
                                    </p:anim>
                                    <p:anim calcmode="lin" valueType="num">
                                      <p:cBhvr>
                                        <p:cTn id="16" dur="1000" fill="hold"/>
                                        <p:tgtEl>
                                          <p:spTgt spid="7"/>
                                        </p:tgtEl>
                                        <p:attrNameLst>
                                          <p:attrName>style.rotation</p:attrName>
                                        </p:attrNameLst>
                                      </p:cBhvr>
                                      <p:tavLst>
                                        <p:tav tm="0">
                                          <p:val>
                                            <p:fltVal val="90"/>
                                          </p:val>
                                        </p:tav>
                                        <p:tav tm="100000">
                                          <p:val>
                                            <p:fltVal val="0"/>
                                          </p:val>
                                        </p:tav>
                                      </p:tavLst>
                                    </p:anim>
                                    <p:animEffect transition="in" filter="fade">
                                      <p:cBhvr>
                                        <p:cTn id="17" dur="1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1000" fill="hold"/>
                                        <p:tgtEl>
                                          <p:spTgt spid="8"/>
                                        </p:tgtEl>
                                        <p:attrNameLst>
                                          <p:attrName>ppt_w</p:attrName>
                                        </p:attrNameLst>
                                      </p:cBhvr>
                                      <p:tavLst>
                                        <p:tav tm="0">
                                          <p:val>
                                            <p:fltVal val="0"/>
                                          </p:val>
                                        </p:tav>
                                        <p:tav tm="100000">
                                          <p:val>
                                            <p:strVal val="#ppt_w"/>
                                          </p:val>
                                        </p:tav>
                                      </p:tavLst>
                                    </p:anim>
                                    <p:anim calcmode="lin" valueType="num">
                                      <p:cBhvr>
                                        <p:cTn id="23" dur="1000" fill="hold"/>
                                        <p:tgtEl>
                                          <p:spTgt spid="8"/>
                                        </p:tgtEl>
                                        <p:attrNameLst>
                                          <p:attrName>ppt_h</p:attrName>
                                        </p:attrNameLst>
                                      </p:cBhvr>
                                      <p:tavLst>
                                        <p:tav tm="0">
                                          <p:val>
                                            <p:fltVal val="0"/>
                                          </p:val>
                                        </p:tav>
                                        <p:tav tm="100000">
                                          <p:val>
                                            <p:strVal val="#ppt_h"/>
                                          </p:val>
                                        </p:tav>
                                      </p:tavLst>
                                    </p:anim>
                                    <p:anim calcmode="lin" valueType="num">
                                      <p:cBhvr>
                                        <p:cTn id="24" dur="1000" fill="hold"/>
                                        <p:tgtEl>
                                          <p:spTgt spid="8"/>
                                        </p:tgtEl>
                                        <p:attrNameLst>
                                          <p:attrName>style.rotation</p:attrName>
                                        </p:attrNameLst>
                                      </p:cBhvr>
                                      <p:tavLst>
                                        <p:tav tm="0">
                                          <p:val>
                                            <p:fltVal val="90"/>
                                          </p:val>
                                        </p:tav>
                                        <p:tav tm="100000">
                                          <p:val>
                                            <p:fltVal val="0"/>
                                          </p:val>
                                        </p:tav>
                                      </p:tavLst>
                                    </p:anim>
                                    <p:animEffect transition="in" filter="fade">
                                      <p:cBhvr>
                                        <p:cTn id="25" dur="10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1000" fill="hold"/>
                                        <p:tgtEl>
                                          <p:spTgt spid="9"/>
                                        </p:tgtEl>
                                        <p:attrNameLst>
                                          <p:attrName>ppt_w</p:attrName>
                                        </p:attrNameLst>
                                      </p:cBhvr>
                                      <p:tavLst>
                                        <p:tav tm="0">
                                          <p:val>
                                            <p:fltVal val="0"/>
                                          </p:val>
                                        </p:tav>
                                        <p:tav tm="100000">
                                          <p:val>
                                            <p:strVal val="#ppt_w"/>
                                          </p:val>
                                        </p:tav>
                                      </p:tavLst>
                                    </p:anim>
                                    <p:anim calcmode="lin" valueType="num">
                                      <p:cBhvr>
                                        <p:cTn id="31" dur="1000" fill="hold"/>
                                        <p:tgtEl>
                                          <p:spTgt spid="9"/>
                                        </p:tgtEl>
                                        <p:attrNameLst>
                                          <p:attrName>ppt_h</p:attrName>
                                        </p:attrNameLst>
                                      </p:cBhvr>
                                      <p:tavLst>
                                        <p:tav tm="0">
                                          <p:val>
                                            <p:fltVal val="0"/>
                                          </p:val>
                                        </p:tav>
                                        <p:tav tm="100000">
                                          <p:val>
                                            <p:strVal val="#ppt_h"/>
                                          </p:val>
                                        </p:tav>
                                      </p:tavLst>
                                    </p:anim>
                                    <p:anim calcmode="lin" valueType="num">
                                      <p:cBhvr>
                                        <p:cTn id="32" dur="1000" fill="hold"/>
                                        <p:tgtEl>
                                          <p:spTgt spid="9"/>
                                        </p:tgtEl>
                                        <p:attrNameLst>
                                          <p:attrName>style.rotation</p:attrName>
                                        </p:attrNameLst>
                                      </p:cBhvr>
                                      <p:tavLst>
                                        <p:tav tm="0">
                                          <p:val>
                                            <p:fltVal val="90"/>
                                          </p:val>
                                        </p:tav>
                                        <p:tav tm="100000">
                                          <p:val>
                                            <p:fltVal val="0"/>
                                          </p:val>
                                        </p:tav>
                                      </p:tavLst>
                                    </p:anim>
                                    <p:animEffect transition="in" filter="fade">
                                      <p:cBhvr>
                                        <p:cTn id="33"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232D7029-DA08-4418-9E46-9DB7CCC2E532}"/>
              </a:ext>
            </a:extLst>
          </p:cNvPr>
          <p:cNvSpPr/>
          <p:nvPr/>
        </p:nvSpPr>
        <p:spPr>
          <a:xfrm>
            <a:off x="516555" y="698551"/>
            <a:ext cx="5123848" cy="5632311"/>
          </a:xfrm>
          <a:prstGeom prst="rect">
            <a:avLst/>
          </a:prstGeom>
        </p:spPr>
        <p:txBody>
          <a:bodyPr wrap="square">
            <a:spAutoFit/>
          </a:bodyPr>
          <a:lstStyle/>
          <a:p>
            <a:pPr algn="ctr"/>
            <a:r>
              <a:rPr lang="ru-RU" sz="2400" i="1" dirty="0">
                <a:ln>
                  <a:solidFill>
                    <a:srgbClr val="002060"/>
                  </a:solidFill>
                </a:ln>
                <a:solidFill>
                  <a:srgbClr val="002060"/>
                </a:solidFill>
                <a:latin typeface="Times New Roman" panose="02020603050405020304" pitchFamily="18" charset="0"/>
                <a:cs typeface="Times New Roman" panose="02020603050405020304" pitchFamily="18" charset="0"/>
              </a:rPr>
              <a:t>Повесть «Тарас Бульба» – это одно из самых значительных произведений русской художественной литературы. В центре повести Николая Васильевича Гоголя «Тарас Бульба» находится героический образ народа, который борется за справедливость и свою независимость от захватчиков. Никогда еще в русской литературе не отражался так ярко размах народной жизни. Каждый герой повести своеобразен, индивидуален и является составной частью жизни народа.</a:t>
            </a:r>
          </a:p>
        </p:txBody>
      </p:sp>
      <p:pic>
        <p:nvPicPr>
          <p:cNvPr id="1026" name="Picture 2" descr="https://knigamir.com/upload/resizer2/0/15a/15ada0e5095b6d13f426f68a38cd857a.jpg">
            <a:extLst>
              <a:ext uri="{FF2B5EF4-FFF2-40B4-BE49-F238E27FC236}">
                <a16:creationId xmlns:a16="http://schemas.microsoft.com/office/drawing/2014/main" id="{13EBDE87-B361-4A5D-AE09-DDC66812189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974" r="702" b="1111"/>
          <a:stretch/>
        </p:blipFill>
        <p:spPr bwMode="auto">
          <a:xfrm>
            <a:off x="7126706" y="492374"/>
            <a:ext cx="4086726" cy="60446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88607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990812B1-D139-4151-8F06-2521363EAE79}"/>
              </a:ext>
            </a:extLst>
          </p:cNvPr>
          <p:cNvSpPr/>
          <p:nvPr/>
        </p:nvSpPr>
        <p:spPr>
          <a:xfrm>
            <a:off x="382123" y="1137601"/>
            <a:ext cx="5539018" cy="5170646"/>
          </a:xfrm>
          <a:prstGeom prst="rect">
            <a:avLst/>
          </a:prstGeom>
        </p:spPr>
        <p:txBody>
          <a:bodyPr wrap="square">
            <a:spAutoFit/>
          </a:bodyPr>
          <a:lstStyle/>
          <a:p>
            <a:pPr algn="ctr" fontAlgn="base"/>
            <a:r>
              <a:rPr lang="ru-RU" sz="2200" i="1" dirty="0">
                <a:ln>
                  <a:solidFill>
                    <a:srgbClr val="253635"/>
                  </a:solidFill>
                </a:ln>
                <a:solidFill>
                  <a:srgbClr val="253635"/>
                </a:solidFill>
                <a:latin typeface="Times New Roman" panose="02020603050405020304" pitchFamily="18" charset="0"/>
                <a:cs typeface="Times New Roman" panose="02020603050405020304" pitchFamily="18" charset="0"/>
              </a:rPr>
              <a:t>Действие повести разворачивается на территории Украины в первой половине XVII века, когда Киев находился в составе Речи Посполитой. В основу произведения легла история казацкого восстания 1637—1638 годов, подавленного гетманом Николаем </a:t>
            </a:r>
            <a:r>
              <a:rPr lang="ru-RU" sz="2200" i="1" dirty="0" err="1">
                <a:ln>
                  <a:solidFill>
                    <a:srgbClr val="253635"/>
                  </a:solidFill>
                </a:ln>
                <a:solidFill>
                  <a:srgbClr val="253635"/>
                </a:solidFill>
                <a:latin typeface="Times New Roman" panose="02020603050405020304" pitchFamily="18" charset="0"/>
                <a:cs typeface="Times New Roman" panose="02020603050405020304" pitchFamily="18" charset="0"/>
              </a:rPr>
              <a:t>Потоцким</a:t>
            </a:r>
            <a:r>
              <a:rPr lang="ru-RU" sz="2200" i="1" dirty="0">
                <a:ln>
                  <a:solidFill>
                    <a:srgbClr val="253635"/>
                  </a:solidFill>
                </a:ln>
                <a:solidFill>
                  <a:srgbClr val="253635"/>
                </a:solidFill>
                <a:latin typeface="Times New Roman" panose="02020603050405020304" pitchFamily="18" charset="0"/>
                <a:cs typeface="Times New Roman" panose="02020603050405020304" pitchFamily="18" charset="0"/>
              </a:rPr>
              <a:t>. Подготавливая материал для повести, Гоголь по крупицам собирал исторические факты, включая информацию из личных архивов и необнародованных сведений. Однако, выкладывая мозаику истории Украины, писатель разбил сухие факты народным фольклором, искусно смешал исторические факты и художественный вымысел.</a:t>
            </a:r>
            <a:endParaRPr lang="ru-RU" sz="2200" b="0" i="1" dirty="0">
              <a:ln>
                <a:solidFill>
                  <a:srgbClr val="253635"/>
                </a:solidFill>
              </a:ln>
              <a:solidFill>
                <a:srgbClr val="253635"/>
              </a:solidFill>
              <a:effectLst/>
              <a:latin typeface="Times New Roman" panose="02020603050405020304" pitchFamily="18" charset="0"/>
              <a:cs typeface="Times New Roman" panose="02020603050405020304" pitchFamily="18" charset="0"/>
            </a:endParaRPr>
          </a:p>
        </p:txBody>
      </p:sp>
      <p:sp>
        <p:nvSpPr>
          <p:cNvPr id="3" name="Прямоугольник 2">
            <a:extLst>
              <a:ext uri="{FF2B5EF4-FFF2-40B4-BE49-F238E27FC236}">
                <a16:creationId xmlns:a16="http://schemas.microsoft.com/office/drawing/2014/main" id="{5CF1DCAB-7F31-4A29-B322-CD044ED2446A}"/>
              </a:ext>
            </a:extLst>
          </p:cNvPr>
          <p:cNvSpPr/>
          <p:nvPr/>
        </p:nvSpPr>
        <p:spPr>
          <a:xfrm>
            <a:off x="814710" y="549753"/>
            <a:ext cx="4673844" cy="461665"/>
          </a:xfrm>
          <a:prstGeom prst="rect">
            <a:avLst/>
          </a:prstGeom>
        </p:spPr>
        <p:txBody>
          <a:bodyPr wrap="none">
            <a:spAutoFit/>
          </a:bodyPr>
          <a:lstStyle/>
          <a:p>
            <a:pPr lvl="0" algn="just" fontAlgn="base"/>
            <a:r>
              <a:rPr lang="ru-RU" sz="2400" b="1" dirty="0">
                <a:ln>
                  <a:solidFill>
                    <a:srgbClr val="800000"/>
                  </a:solidFill>
                </a:ln>
                <a:solidFill>
                  <a:srgbClr val="800000"/>
                </a:solidFill>
                <a:latin typeface="Times New Roman" panose="02020603050405020304" pitchFamily="18" charset="0"/>
                <a:cs typeface="Times New Roman" panose="02020603050405020304" pitchFamily="18" charset="0"/>
              </a:rPr>
              <a:t>ВРЕМЯ И МЕСТО ДЕЙСТВИЯ</a:t>
            </a:r>
          </a:p>
        </p:txBody>
      </p:sp>
      <p:pic>
        <p:nvPicPr>
          <p:cNvPr id="18434" name="Picture 2" descr="https://webpulse.imgsmail.ru/imgpreview?mb=webpulse&amp;key=pulse_cabinet-image-82888649-2852-42a0-b87f-2a177d8c2d26">
            <a:extLst>
              <a:ext uri="{FF2B5EF4-FFF2-40B4-BE49-F238E27FC236}">
                <a16:creationId xmlns:a16="http://schemas.microsoft.com/office/drawing/2014/main" id="{18F15721-B280-4EFF-84A0-2CCFD54F2653}"/>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val="0"/>
              </a:ext>
            </a:extLst>
          </a:blip>
          <a:srcRect/>
          <a:stretch>
            <a:fillRect/>
          </a:stretch>
        </p:blipFill>
        <p:spPr bwMode="auto">
          <a:xfrm>
            <a:off x="7339586" y="3505282"/>
            <a:ext cx="4397139" cy="329785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8436" name="Picture 4" descr="https://coollib.net/i/99/232999/_044mikolajpotocki2.jpg">
            <a:extLst>
              <a:ext uri="{FF2B5EF4-FFF2-40B4-BE49-F238E27FC236}">
                <a16:creationId xmlns:a16="http://schemas.microsoft.com/office/drawing/2014/main" id="{6563FC92-64E1-438C-878C-2A4FD42E01BB}"/>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sharpenSoften amount="25000"/>
                    </a14:imgEffect>
                    <a14:imgEffect>
                      <a14:colorTemperature colorTemp="8800"/>
                    </a14:imgEffect>
                  </a14:imgLayer>
                </a14:imgProps>
              </a:ext>
              <a:ext uri="{28A0092B-C50C-407E-A947-70E740481C1C}">
                <a14:useLocalDpi xmlns:a14="http://schemas.microsoft.com/office/drawing/2010/main" val="0"/>
              </a:ext>
            </a:extLst>
          </a:blip>
          <a:srcRect l="2617" r="2568" b="9773"/>
          <a:stretch/>
        </p:blipFill>
        <p:spPr bwMode="auto">
          <a:xfrm>
            <a:off x="6469027" y="232221"/>
            <a:ext cx="3152526" cy="391068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5" name="Прямоугольник 4">
            <a:extLst>
              <a:ext uri="{FF2B5EF4-FFF2-40B4-BE49-F238E27FC236}">
                <a16:creationId xmlns:a16="http://schemas.microsoft.com/office/drawing/2014/main" id="{DC1C570E-7C5B-408F-AF31-F45DB59AE79D}"/>
              </a:ext>
            </a:extLst>
          </p:cNvPr>
          <p:cNvSpPr/>
          <p:nvPr/>
        </p:nvSpPr>
        <p:spPr>
          <a:xfrm>
            <a:off x="9639988" y="285070"/>
            <a:ext cx="2757678" cy="584775"/>
          </a:xfrm>
          <a:prstGeom prst="rect">
            <a:avLst/>
          </a:prstGeom>
        </p:spPr>
        <p:txBody>
          <a:bodyPr wrap="square">
            <a:spAutoFit/>
          </a:bodyPr>
          <a:lstStyle/>
          <a:p>
            <a:r>
              <a:rPr lang="ru-RU" sz="1600" i="1" dirty="0">
                <a:latin typeface="Times New Roman" panose="02020603050405020304" pitchFamily="18" charset="0"/>
                <a:cs typeface="Times New Roman" panose="02020603050405020304" pitchFamily="18" charset="0"/>
              </a:rPr>
              <a:t>Коронный Гетман </a:t>
            </a:r>
          </a:p>
          <a:p>
            <a:r>
              <a:rPr lang="ru-RU" sz="1600" i="1" dirty="0">
                <a:latin typeface="Times New Roman" panose="02020603050405020304" pitchFamily="18" charset="0"/>
                <a:cs typeface="Times New Roman" panose="02020603050405020304" pitchFamily="18" charset="0"/>
              </a:rPr>
              <a:t>Николай </a:t>
            </a:r>
            <a:r>
              <a:rPr lang="ru-RU" sz="1600" i="1" dirty="0" err="1">
                <a:latin typeface="Times New Roman" panose="02020603050405020304" pitchFamily="18" charset="0"/>
                <a:cs typeface="Times New Roman" panose="02020603050405020304" pitchFamily="18" charset="0"/>
              </a:rPr>
              <a:t>Потоцкий</a:t>
            </a:r>
            <a:endParaRPr lang="ru-RU" sz="1600" i="1" dirty="0">
              <a:latin typeface="Times New Roman" panose="02020603050405020304" pitchFamily="18" charset="0"/>
              <a:cs typeface="Times New Roman" panose="02020603050405020304" pitchFamily="18" charset="0"/>
            </a:endParaRPr>
          </a:p>
        </p:txBody>
      </p:sp>
      <p:sp>
        <p:nvSpPr>
          <p:cNvPr id="8" name="Прямоугольник 7">
            <a:extLst>
              <a:ext uri="{FF2B5EF4-FFF2-40B4-BE49-F238E27FC236}">
                <a16:creationId xmlns:a16="http://schemas.microsoft.com/office/drawing/2014/main" id="{C397FDD1-3AA2-45AC-A10F-497F27F874E0}"/>
              </a:ext>
            </a:extLst>
          </p:cNvPr>
          <p:cNvSpPr/>
          <p:nvPr/>
        </p:nvSpPr>
        <p:spPr>
          <a:xfrm>
            <a:off x="9751987" y="1140970"/>
            <a:ext cx="1541704" cy="307777"/>
          </a:xfrm>
          <a:prstGeom prst="rect">
            <a:avLst/>
          </a:prstGeom>
        </p:spPr>
        <p:txBody>
          <a:bodyPr wrap="none">
            <a:spAutoFit/>
          </a:bodyPr>
          <a:lstStyle/>
          <a:p>
            <a:r>
              <a:rPr lang="ru-RU" sz="1400" b="1" dirty="0">
                <a:latin typeface="YS Text"/>
                <a:hlinkClick r:id="rId6"/>
              </a:rPr>
              <a:t>(</a:t>
            </a:r>
            <a:r>
              <a:rPr lang="en-US" sz="1400" b="1" dirty="0">
                <a:latin typeface="YS Text"/>
                <a:hlinkClick r:id="rId6"/>
              </a:rPr>
              <a:t>armystandard.ru</a:t>
            </a:r>
            <a:r>
              <a:rPr lang="ru-RU" sz="1400" b="1" dirty="0">
                <a:latin typeface="YS Text"/>
              </a:rPr>
              <a:t>)</a:t>
            </a:r>
            <a:endParaRPr lang="ru-RU" sz="1400" dirty="0"/>
          </a:p>
        </p:txBody>
      </p:sp>
      <p:sp>
        <p:nvSpPr>
          <p:cNvPr id="9" name="Прямоугольник 8">
            <a:extLst>
              <a:ext uri="{FF2B5EF4-FFF2-40B4-BE49-F238E27FC236}">
                <a16:creationId xmlns:a16="http://schemas.microsoft.com/office/drawing/2014/main" id="{BD11B124-90F7-4B4B-8F2C-1274BC3979CD}"/>
              </a:ext>
            </a:extLst>
          </p:cNvPr>
          <p:cNvSpPr/>
          <p:nvPr/>
        </p:nvSpPr>
        <p:spPr>
          <a:xfrm>
            <a:off x="9639988" y="857529"/>
            <a:ext cx="2169889" cy="307777"/>
          </a:xfrm>
          <a:prstGeom prst="rect">
            <a:avLst/>
          </a:prstGeom>
        </p:spPr>
        <p:txBody>
          <a:bodyPr wrap="none">
            <a:spAutoFit/>
          </a:bodyPr>
          <a:lstStyle/>
          <a:p>
            <a:r>
              <a:rPr lang="ru-RU" sz="1400" i="1" dirty="0">
                <a:latin typeface="Times New Roman" panose="02020603050405020304" pitchFamily="18" charset="0"/>
                <a:cs typeface="Times New Roman" panose="02020603050405020304" pitchFamily="18" charset="0"/>
              </a:rPr>
              <a:t>картина </a:t>
            </a:r>
            <a:r>
              <a:rPr lang="ru-RU" sz="1400" i="1" dirty="0" err="1">
                <a:latin typeface="Times New Roman" panose="02020603050405020304" pitchFamily="18" charset="0"/>
                <a:cs typeface="Times New Roman" panose="02020603050405020304" pitchFamily="18" charset="0"/>
              </a:rPr>
              <a:t>Войцеха</a:t>
            </a:r>
            <a:r>
              <a:rPr lang="ru-RU" sz="1400" i="1" dirty="0">
                <a:latin typeface="Times New Roman" panose="02020603050405020304" pitchFamily="18" charset="0"/>
                <a:cs typeface="Times New Roman" panose="02020603050405020304" pitchFamily="18" charset="0"/>
              </a:rPr>
              <a:t> </a:t>
            </a:r>
            <a:r>
              <a:rPr lang="ru-RU" sz="1400" i="1" dirty="0" err="1">
                <a:latin typeface="Times New Roman" panose="02020603050405020304" pitchFamily="18" charset="0"/>
                <a:cs typeface="Times New Roman" panose="02020603050405020304" pitchFamily="18" charset="0"/>
              </a:rPr>
              <a:t>Герсона</a:t>
            </a:r>
            <a:endParaRPr lang="ru-RU" sz="1400"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396197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4589833-CE47-4DAC-836E-FD31FF08820E}"/>
              </a:ext>
            </a:extLst>
          </p:cNvPr>
          <p:cNvSpPr/>
          <p:nvPr/>
        </p:nvSpPr>
        <p:spPr>
          <a:xfrm>
            <a:off x="356136" y="305068"/>
            <a:ext cx="5582652" cy="6247864"/>
          </a:xfrm>
          <a:prstGeom prst="rect">
            <a:avLst/>
          </a:prstGeom>
        </p:spPr>
        <p:txBody>
          <a:bodyPr wrap="square">
            <a:spAutoFit/>
          </a:bodyPr>
          <a:lstStyle/>
          <a:p>
            <a:pPr algn="ctr" fontAlgn="base"/>
            <a:r>
              <a:rPr lang="ru-RU" sz="2000" b="1" dirty="0">
                <a:ln>
                  <a:solidFill>
                    <a:srgbClr val="800000"/>
                  </a:solidFill>
                </a:ln>
                <a:solidFill>
                  <a:srgbClr val="800000"/>
                </a:solidFill>
                <a:latin typeface="Times New Roman" panose="02020603050405020304" pitchFamily="18" charset="0"/>
                <a:cs typeface="Times New Roman" panose="02020603050405020304" pitchFamily="18" charset="0"/>
              </a:rPr>
              <a:t>ИСТОРИЯ СОЗДАНИЯ</a:t>
            </a:r>
          </a:p>
          <a:p>
            <a:pPr algn="ctr" fontAlgn="base"/>
            <a:r>
              <a:rPr lang="ru-RU" sz="2000" dirty="0">
                <a:ln>
                  <a:solidFill>
                    <a:srgbClr val="253635"/>
                  </a:solidFill>
                </a:ln>
                <a:solidFill>
                  <a:srgbClr val="253635"/>
                </a:solidFill>
                <a:latin typeface="Times New Roman" panose="02020603050405020304" pitchFamily="18" charset="0"/>
                <a:cs typeface="Times New Roman" panose="02020603050405020304" pitchFamily="18" charset="0"/>
              </a:rPr>
              <a:t>Идея написать масштабную историческую повесть о подвиге запорожского казачества возникла у Гоголя в 1830 году. Над созданием текста он работал почти десять лет, но окончательная правка так и не была завершена. В 1835 году в первой части «Миргорода» публикуется авторская версия повести «Тарас Бульба», а в 1942 году свет увидела немного другая редакция данной рукописи.</a:t>
            </a:r>
          </a:p>
          <a:p>
            <a:pPr algn="ctr" fontAlgn="base"/>
            <a:r>
              <a:rPr lang="ru-RU" sz="2000" dirty="0">
                <a:ln>
                  <a:solidFill>
                    <a:srgbClr val="253635"/>
                  </a:solidFill>
                </a:ln>
                <a:solidFill>
                  <a:srgbClr val="253635"/>
                </a:solidFill>
                <a:latin typeface="Times New Roman" panose="02020603050405020304" pitchFamily="18" charset="0"/>
                <a:cs typeface="Times New Roman" panose="02020603050405020304" pitchFamily="18" charset="0"/>
              </a:rPr>
              <a:t>Каждый раз Николай Васильевич оставался недовольным напечатанным вариантом повести, и вносил в её содержание правки не менее восьми раз. Например, произошло значительно увеличение её объема: от трех до девяти глав, образы главных героев стали более яркими и фактурными, в батальные сцены добавлено больше ярких описаний, жизнь и быт Запорожской Сечи обросли новыми интересными подробностями.</a:t>
            </a:r>
          </a:p>
        </p:txBody>
      </p:sp>
      <p:pic>
        <p:nvPicPr>
          <p:cNvPr id="7170" name="Picture 2" descr="https://buyabook.ru/wa-data/public/shop/products/02/29/2902/images/3243/3243.745.jpg">
            <a:extLst>
              <a:ext uri="{FF2B5EF4-FFF2-40B4-BE49-F238E27FC236}">
                <a16:creationId xmlns:a16="http://schemas.microsoft.com/office/drawing/2014/main" id="{F0A16F20-E980-4993-A1D3-747CE9BF4EA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 t="262" r="1144"/>
          <a:stretch/>
        </p:blipFill>
        <p:spPr bwMode="auto">
          <a:xfrm>
            <a:off x="6968691" y="398378"/>
            <a:ext cx="4148488" cy="62478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3569236"/>
      </p:ext>
    </p:extLst>
  </p:cSld>
  <p:clrMapOvr>
    <a:masterClrMapping/>
  </p:clrMapOvr>
</p:sld>
</file>

<file path=ppt/theme/theme1.xml><?xml version="1.0" encoding="utf-8"?>
<a:theme xmlns:a="http://schemas.openxmlformats.org/drawingml/2006/main" name="Роль детали в раскрытии характера. Смысл финала повести.">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Роль детали в раскрытии характера. Смысл финала повести.</Template>
  <TotalTime>533</TotalTime>
  <Words>2907</Words>
  <Application>Microsoft Office PowerPoint</Application>
  <PresentationFormat>Широкоэкранный</PresentationFormat>
  <Paragraphs>264</Paragraphs>
  <Slides>31</Slides>
  <Notes>0</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31</vt:i4>
      </vt:variant>
    </vt:vector>
  </HeadingPairs>
  <TitlesOfParts>
    <vt:vector size="38" baseType="lpstr">
      <vt:lpstr>Arial</vt:lpstr>
      <vt:lpstr>Calibri</vt:lpstr>
      <vt:lpstr>Calibri Light</vt:lpstr>
      <vt:lpstr>Times New Roman</vt:lpstr>
      <vt:lpstr>Wingdings</vt:lpstr>
      <vt:lpstr>YS Text</vt:lpstr>
      <vt:lpstr>Роль детали в раскрытии характера. Смысл финала повести.</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Марина Дёмина</dc:creator>
  <cp:lastModifiedBy>Марина Дёмина</cp:lastModifiedBy>
  <cp:revision>50</cp:revision>
  <dcterms:created xsi:type="dcterms:W3CDTF">2024-01-05T15:32:50Z</dcterms:created>
  <dcterms:modified xsi:type="dcterms:W3CDTF">2024-01-07T15:49:59Z</dcterms:modified>
</cp:coreProperties>
</file>