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310" r:id="rId6"/>
    <p:sldId id="312" r:id="rId7"/>
    <p:sldId id="313" r:id="rId8"/>
    <p:sldId id="334" r:id="rId9"/>
    <p:sldId id="336" r:id="rId10"/>
    <p:sldId id="337" r:id="rId11"/>
    <p:sldId id="338" r:id="rId12"/>
    <p:sldId id="339" r:id="rId13"/>
    <p:sldId id="340" r:id="rId14"/>
    <p:sldId id="344" r:id="rId15"/>
    <p:sldId id="345" r:id="rId16"/>
    <p:sldId id="343" r:id="rId17"/>
    <p:sldId id="260" r:id="rId18"/>
    <p:sldId id="319" r:id="rId19"/>
    <p:sldId id="331" r:id="rId20"/>
    <p:sldId id="332" r:id="rId21"/>
    <p:sldId id="333" r:id="rId22"/>
    <p:sldId id="346"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07.02.2023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07.02.2023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07.02.2023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07.02.2023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07.02.2023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07.02.2023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07.02.2023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07.02.2023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07.02.2023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07.02.2023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07.02.2023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07.02.2023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1052736"/>
            <a:ext cx="7772400" cy="2520280"/>
          </a:xfrm>
        </p:spPr>
        <p:txBody>
          <a:bodyPr>
            <a:normAutofit fontScale="90000"/>
          </a:bodyPr>
          <a:lstStyle/>
          <a:p>
            <a:r>
              <a:rPr lang="ru-RU" dirty="0" smtClean="0">
                <a:latin typeface="Times New Roman" pitchFamily="18" charset="0"/>
                <a:cs typeface="Times New Roman" pitchFamily="18" charset="0"/>
              </a:rPr>
              <a:t>«Методы и приёмы работы с одарёнными детьми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на уроках математики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в начальной школе»</a:t>
            </a:r>
            <a:r>
              <a:rPr lang="ru-RU" dirty="0" smtClean="0"/>
              <a:t/>
            </a:r>
            <a:br>
              <a:rPr lang="ru-RU" dirty="0" smtClean="0"/>
            </a:br>
            <a:endParaRPr lang="ru-RU" dirty="0"/>
          </a:p>
        </p:txBody>
      </p:sp>
      <p:sp>
        <p:nvSpPr>
          <p:cNvPr id="3" name="Текст 2"/>
          <p:cNvSpPr>
            <a:spLocks noGrp="1"/>
          </p:cNvSpPr>
          <p:nvPr>
            <p:ph type="body" idx="1"/>
          </p:nvPr>
        </p:nvSpPr>
        <p:spPr>
          <a:xfrm>
            <a:off x="5220072" y="4221088"/>
            <a:ext cx="3523928" cy="1500187"/>
          </a:xfrm>
        </p:spPr>
        <p:txBody>
          <a:bodyPr/>
          <a:lstStyle/>
          <a:p>
            <a:r>
              <a:rPr lang="ru-RU" dirty="0" smtClean="0">
                <a:solidFill>
                  <a:schemeClr val="tx1"/>
                </a:solidFill>
                <a:latin typeface="Times New Roman" pitchFamily="18" charset="0"/>
                <a:cs typeface="Times New Roman" pitchFamily="18" charset="0"/>
              </a:rPr>
              <a:t>Артюхова Юлия Валерьевна</a:t>
            </a:r>
          </a:p>
          <a:p>
            <a:r>
              <a:rPr lang="ru-RU" dirty="0" smtClean="0">
                <a:solidFill>
                  <a:schemeClr val="tx1"/>
                </a:solidFill>
                <a:latin typeface="Times New Roman" pitchFamily="18" charset="0"/>
                <a:cs typeface="Times New Roman" pitchFamily="18" charset="0"/>
              </a:rPr>
              <a:t>учитель начальных классов</a:t>
            </a:r>
          </a:p>
          <a:p>
            <a:r>
              <a:rPr lang="ru-RU" dirty="0" smtClean="0">
                <a:solidFill>
                  <a:schemeClr val="tx1"/>
                </a:solidFill>
                <a:latin typeface="Times New Roman" pitchFamily="18" charset="0"/>
                <a:cs typeface="Times New Roman" pitchFamily="18" charset="0"/>
              </a:rPr>
              <a:t>МБОУ «Средняя школа №37»</a:t>
            </a:r>
          </a:p>
          <a:p>
            <a:r>
              <a:rPr lang="ru-RU" dirty="0" smtClean="0">
                <a:solidFill>
                  <a:schemeClr val="tx1"/>
                </a:solidFill>
                <a:latin typeface="Times New Roman" pitchFamily="18" charset="0"/>
                <a:cs typeface="Times New Roman" pitchFamily="18" charset="0"/>
              </a:rPr>
              <a:t>города Смоленска</a:t>
            </a:r>
            <a:endParaRPr lang="ru-RU"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a:xfrm>
            <a:off x="457200" y="4365104"/>
            <a:ext cx="8229600" cy="2088232"/>
          </a:xfrm>
        </p:spPr>
        <p:txBody>
          <a:bodyPr>
            <a:noAutofit/>
          </a:bodyPr>
          <a:lstStyle/>
          <a:p>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10" name="Содержимое 9" descr="1675587677865.jpg"/>
          <p:cNvPicPr>
            <a:picLocks noGrp="1" noChangeAspect="1"/>
          </p:cNvPicPr>
          <p:nvPr>
            <p:ph sz="half" idx="1"/>
          </p:nvPr>
        </p:nvPicPr>
        <p:blipFill>
          <a:blip r:embed="rId2" cstate="print"/>
          <a:stretch>
            <a:fillRect/>
          </a:stretch>
        </p:blipFill>
        <p:spPr>
          <a:xfrm>
            <a:off x="0" y="0"/>
            <a:ext cx="4572000" cy="4581128"/>
          </a:xfrm>
        </p:spPr>
      </p:pic>
      <p:pic>
        <p:nvPicPr>
          <p:cNvPr id="5" name="Содержимое 4" descr="1675587677920.jpg"/>
          <p:cNvPicPr>
            <a:picLocks noGrp="1" noChangeAspect="1"/>
          </p:cNvPicPr>
          <p:nvPr>
            <p:ph sz="half" idx="2"/>
          </p:nvPr>
        </p:nvPicPr>
        <p:blipFill>
          <a:blip r:embed="rId3" cstate="print"/>
          <a:stretch>
            <a:fillRect/>
          </a:stretch>
        </p:blipFill>
        <p:spPr>
          <a:xfrm rot="5400000">
            <a:off x="4443611" y="252214"/>
            <a:ext cx="4581128" cy="4076700"/>
          </a:xfrm>
        </p:spPr>
      </p:pic>
      <p:sp>
        <p:nvSpPr>
          <p:cNvPr id="6" name="Прямоугольник 5"/>
          <p:cNvSpPr/>
          <p:nvPr/>
        </p:nvSpPr>
        <p:spPr>
          <a:xfrm>
            <a:off x="0" y="4941168"/>
            <a:ext cx="9144000" cy="1384995"/>
          </a:xfrm>
          <a:prstGeom prst="rect">
            <a:avLst/>
          </a:prstGeom>
        </p:spPr>
        <p:txBody>
          <a:bodyPr wrap="square">
            <a:spAutoFit/>
          </a:bodyPr>
          <a:lstStyle/>
          <a:p>
            <a:r>
              <a:rPr lang="ru-RU" sz="2800" i="1" dirty="0" smtClean="0">
                <a:latin typeface="Times New Roman" pitchFamily="18" charset="0"/>
                <a:cs typeface="Times New Roman" pitchFamily="18" charset="0"/>
              </a:rPr>
              <a:t>   </a:t>
            </a:r>
            <a:r>
              <a:rPr lang="ru-RU" sz="2800" i="1" dirty="0" err="1" smtClean="0">
                <a:latin typeface="Times New Roman" pitchFamily="18" charset="0"/>
                <a:cs typeface="Times New Roman" pitchFamily="18" charset="0"/>
              </a:rPr>
              <a:t>Иринка</a:t>
            </a:r>
            <a:r>
              <a:rPr lang="ru-RU" sz="2800" i="1" dirty="0" smtClean="0">
                <a:latin typeface="Times New Roman" pitchFamily="18" charset="0"/>
                <a:cs typeface="Times New Roman" pitchFamily="18" charset="0"/>
              </a:rPr>
              <a:t> задумала число. </a:t>
            </a:r>
          </a:p>
          <a:p>
            <a:r>
              <a:rPr lang="ru-RU" sz="2800" i="1" dirty="0" smtClean="0">
                <a:latin typeface="Times New Roman" pitchFamily="18" charset="0"/>
                <a:cs typeface="Times New Roman" pitchFamily="18" charset="0"/>
              </a:rPr>
              <a:t>  Если из него отнять 4, то останется столько же. </a:t>
            </a:r>
          </a:p>
          <a:p>
            <a:r>
              <a:rPr lang="ru-RU" sz="2800" i="1" dirty="0" smtClean="0">
                <a:latin typeface="Times New Roman" pitchFamily="18" charset="0"/>
                <a:cs typeface="Times New Roman" pitchFamily="18" charset="0"/>
              </a:rPr>
              <a:t>  Какое число задумала Ира?</a:t>
            </a:r>
            <a:endParaRPr lang="ru-RU" sz="2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13176"/>
            <a:ext cx="8229600" cy="1512168"/>
          </a:xfrm>
        </p:spPr>
        <p:txBody>
          <a:bodyPr>
            <a:normAutofit/>
          </a:bodyPr>
          <a:lstStyle/>
          <a:p>
            <a:pPr algn="l"/>
            <a:r>
              <a:rPr lang="ru-RU" sz="3600" i="1" dirty="0" smtClean="0">
                <a:latin typeface="Times New Roman" pitchFamily="18" charset="0"/>
                <a:cs typeface="Times New Roman" pitchFamily="18" charset="0"/>
              </a:rPr>
              <a:t/>
            </a:r>
            <a:br>
              <a:rPr lang="ru-RU" sz="3600" i="1" dirty="0" smtClean="0">
                <a:latin typeface="Times New Roman" pitchFamily="18" charset="0"/>
                <a:cs typeface="Times New Roman" pitchFamily="18" charset="0"/>
              </a:rPr>
            </a:br>
            <a:endParaRPr lang="ru-RU" dirty="0"/>
          </a:p>
        </p:txBody>
      </p:sp>
      <p:pic>
        <p:nvPicPr>
          <p:cNvPr id="8" name="Содержимое 7" descr="1675587677893.jpg"/>
          <p:cNvPicPr>
            <a:picLocks noGrp="1" noChangeAspect="1"/>
          </p:cNvPicPr>
          <p:nvPr>
            <p:ph sz="half" idx="2"/>
          </p:nvPr>
        </p:nvPicPr>
        <p:blipFill>
          <a:blip r:embed="rId2" cstate="print"/>
          <a:stretch>
            <a:fillRect/>
          </a:stretch>
        </p:blipFill>
        <p:spPr>
          <a:xfrm rot="5400000">
            <a:off x="4514056" y="134144"/>
            <a:ext cx="4764088" cy="4495800"/>
          </a:xfrm>
        </p:spPr>
      </p:pic>
      <p:pic>
        <p:nvPicPr>
          <p:cNvPr id="7" name="Содержимое 6" descr="1675587677902.jpg"/>
          <p:cNvPicPr>
            <a:picLocks noGrp="1" noChangeAspect="1"/>
          </p:cNvPicPr>
          <p:nvPr>
            <p:ph sz="half" idx="1"/>
          </p:nvPr>
        </p:nvPicPr>
        <p:blipFill>
          <a:blip r:embed="rId3" cstate="print"/>
          <a:stretch>
            <a:fillRect/>
          </a:stretch>
        </p:blipFill>
        <p:spPr>
          <a:xfrm rot="5400000">
            <a:off x="-152400" y="152400"/>
            <a:ext cx="4800600" cy="4495800"/>
          </a:xfrm>
        </p:spPr>
      </p:pic>
      <p:sp>
        <p:nvSpPr>
          <p:cNvPr id="5" name="Прямоугольник 4"/>
          <p:cNvSpPr/>
          <p:nvPr/>
        </p:nvSpPr>
        <p:spPr>
          <a:xfrm>
            <a:off x="899592" y="4941168"/>
            <a:ext cx="5616624" cy="1384995"/>
          </a:xfrm>
          <a:prstGeom prst="rect">
            <a:avLst/>
          </a:prstGeom>
        </p:spPr>
        <p:txBody>
          <a:bodyPr wrap="square">
            <a:spAutoFit/>
          </a:bodyPr>
          <a:lstStyle/>
          <a:p>
            <a:r>
              <a:rPr lang="ru-RU" sz="2800" i="1" dirty="0" smtClean="0">
                <a:latin typeface="Times New Roman" pitchFamily="18" charset="0"/>
                <a:cs typeface="Times New Roman" pitchFamily="18" charset="0"/>
              </a:rPr>
              <a:t>Во дворе куры. </a:t>
            </a:r>
          </a:p>
          <a:p>
            <a:r>
              <a:rPr lang="ru-RU" sz="2800" i="1" dirty="0" smtClean="0">
                <a:latin typeface="Times New Roman" pitchFamily="18" charset="0"/>
                <a:cs typeface="Times New Roman" pitchFamily="18" charset="0"/>
              </a:rPr>
              <a:t>У всех кур 10 ног. </a:t>
            </a:r>
          </a:p>
          <a:p>
            <a:r>
              <a:rPr lang="ru-RU" sz="2800" i="1" dirty="0" smtClean="0">
                <a:latin typeface="Times New Roman" pitchFamily="18" charset="0"/>
                <a:cs typeface="Times New Roman" pitchFamily="18" charset="0"/>
              </a:rPr>
              <a:t>Сколько кур во дворе?</a:t>
            </a:r>
            <a:endParaRPr lang="ru-RU" sz="2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653136"/>
            <a:ext cx="9144000" cy="2204864"/>
          </a:xfrm>
        </p:spPr>
        <p:txBody>
          <a:bodyPr>
            <a:normAutofit fontScale="90000"/>
          </a:bodyPr>
          <a:lstStyle/>
          <a:p>
            <a:pPr algn="l"/>
            <a:r>
              <a:rPr lang="ru-RU" sz="2700" i="1" dirty="0" smtClean="0">
                <a:latin typeface="Times New Roman" pitchFamily="18" charset="0"/>
                <a:cs typeface="Times New Roman" pitchFamily="18" charset="0"/>
              </a:rPr>
              <a:t/>
            </a:r>
            <a:br>
              <a:rPr lang="ru-RU" sz="2700" i="1" dirty="0" smtClean="0">
                <a:latin typeface="Times New Roman" pitchFamily="18" charset="0"/>
                <a:cs typeface="Times New Roman" pitchFamily="18" charset="0"/>
              </a:rPr>
            </a:br>
            <a:r>
              <a:rPr lang="ru-RU" sz="2700" i="1" dirty="0" smtClean="0">
                <a:latin typeface="Times New Roman" pitchFamily="18" charset="0"/>
                <a:cs typeface="Times New Roman" pitchFamily="18" charset="0"/>
              </a:rPr>
              <a:t/>
            </a:r>
            <a:br>
              <a:rPr lang="ru-RU" sz="2700" i="1" dirty="0" smtClean="0">
                <a:latin typeface="Times New Roman" pitchFamily="18" charset="0"/>
                <a:cs typeface="Times New Roman" pitchFamily="18" charset="0"/>
              </a:rPr>
            </a:br>
            <a:r>
              <a:rPr lang="ru-RU" sz="2700" i="1" dirty="0" smtClean="0">
                <a:latin typeface="Times New Roman" pitchFamily="18" charset="0"/>
                <a:cs typeface="Times New Roman" pitchFamily="18" charset="0"/>
              </a:rPr>
              <a:t/>
            </a:r>
            <a:br>
              <a:rPr lang="ru-RU" sz="2700" i="1" dirty="0" smtClean="0">
                <a:latin typeface="Times New Roman" pitchFamily="18" charset="0"/>
                <a:cs typeface="Times New Roman" pitchFamily="18" charset="0"/>
              </a:rPr>
            </a:br>
            <a:r>
              <a:rPr lang="ru-RU" sz="2700" i="1" dirty="0" smtClean="0">
                <a:latin typeface="Times New Roman" pitchFamily="18" charset="0"/>
                <a:cs typeface="Times New Roman" pitchFamily="18" charset="0"/>
              </a:rPr>
              <a:t>	Слон пошёл кататься на коньках. Он тяжёлый, поэтому он одел на каждую ногу по два конька и ещё один конёк нацепил на наконечник хобота. Сколько коньков надел слон? И т. п.</a:t>
            </a:r>
            <a:r>
              <a:rPr lang="ru-RU" dirty="0" smtClean="0"/>
              <a:t/>
            </a:r>
            <a:br>
              <a:rPr lang="ru-RU" dirty="0" smtClean="0"/>
            </a:br>
            <a:r>
              <a:rPr lang="ru-RU" dirty="0" smtClean="0"/>
              <a:t> </a:t>
            </a:r>
            <a:br>
              <a:rPr lang="ru-RU" dirty="0" smtClean="0"/>
            </a:br>
            <a:endParaRPr lang="ru-RU" dirty="0"/>
          </a:p>
        </p:txBody>
      </p:sp>
      <p:pic>
        <p:nvPicPr>
          <p:cNvPr id="8" name="Содержимое 7" descr="1675587677847.jpg"/>
          <p:cNvPicPr>
            <a:picLocks noGrp="1" noChangeAspect="1"/>
          </p:cNvPicPr>
          <p:nvPr>
            <p:ph sz="half" idx="2"/>
          </p:nvPr>
        </p:nvPicPr>
        <p:blipFill>
          <a:blip r:embed="rId2" cstate="print"/>
          <a:stretch>
            <a:fillRect/>
          </a:stretch>
        </p:blipFill>
        <p:spPr>
          <a:xfrm>
            <a:off x="4499992" y="0"/>
            <a:ext cx="4644008" cy="5085184"/>
          </a:xfrm>
        </p:spPr>
      </p:pic>
      <p:pic>
        <p:nvPicPr>
          <p:cNvPr id="7" name="Содержимое 6" descr="1675587677855.jpg"/>
          <p:cNvPicPr>
            <a:picLocks noGrp="1" noChangeAspect="1"/>
          </p:cNvPicPr>
          <p:nvPr>
            <p:ph sz="half" idx="1"/>
          </p:nvPr>
        </p:nvPicPr>
        <p:blipFill>
          <a:blip r:embed="rId3" cstate="print"/>
          <a:stretch>
            <a:fillRect/>
          </a:stretch>
        </p:blipFill>
        <p:spPr>
          <a:xfrm>
            <a:off x="0" y="0"/>
            <a:ext cx="4495800" cy="5085184"/>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3140968"/>
            <a:ext cx="8784976" cy="3645024"/>
          </a:xfrm>
        </p:spPr>
        <p:txBody>
          <a:bodyPr>
            <a:normAutofit fontScale="90000"/>
          </a:bodyPr>
          <a:lstStyle/>
          <a:p>
            <a:pPr algn="l"/>
            <a:r>
              <a:rPr lang="ru-RU" sz="2700" dirty="0" smtClean="0">
                <a:latin typeface="Times New Roman" pitchFamily="18" charset="0"/>
                <a:cs typeface="Times New Roman" pitchFamily="18" charset="0"/>
              </a:rPr>
              <a:t>	</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	Также активно использую </a:t>
            </a:r>
            <a:r>
              <a:rPr lang="ru-RU" sz="2700" i="1" dirty="0" smtClean="0">
                <a:latin typeface="Times New Roman" pitchFamily="18" charset="0"/>
                <a:cs typeface="Times New Roman" pitchFamily="18" charset="0"/>
              </a:rPr>
              <a:t>упражнения на развитие мышления. </a:t>
            </a:r>
            <a:br>
              <a:rPr lang="ru-RU" sz="2700" i="1" dirty="0" smtClean="0">
                <a:latin typeface="Times New Roman" pitchFamily="18" charset="0"/>
                <a:cs typeface="Times New Roman" pitchFamily="18" charset="0"/>
              </a:rPr>
            </a:br>
            <a:r>
              <a:rPr lang="ru-RU" sz="2800" dirty="0" smtClean="0">
                <a:latin typeface="Times New Roman" pitchFamily="18" charset="0"/>
                <a:cs typeface="Times New Roman" pitchFamily="18" charset="0"/>
              </a:rPr>
              <a:t> Продолжи ряд:</a:t>
            </a:r>
            <a:br>
              <a:rPr lang="ru-RU" sz="2800" dirty="0" smtClean="0">
                <a:latin typeface="Times New Roman" pitchFamily="18" charset="0"/>
                <a:cs typeface="Times New Roman" pitchFamily="18" charset="0"/>
              </a:rPr>
            </a:br>
            <a:r>
              <a:rPr lang="ru-RU" sz="2800" dirty="0" smtClean="0">
                <a:latin typeface="Times New Roman" pitchFamily="18" charset="0"/>
                <a:cs typeface="Times New Roman" pitchFamily="18" charset="0"/>
              </a:rPr>
              <a:t>	</a:t>
            </a:r>
            <a:r>
              <a:rPr lang="ru-RU" sz="2800" i="1" dirty="0" smtClean="0">
                <a:latin typeface="Times New Roman" pitchFamily="18" charset="0"/>
                <a:cs typeface="Times New Roman" pitchFamily="18" charset="0"/>
              </a:rPr>
              <a:t>Ромашка, василёк, колокольчик, …</a:t>
            </a:r>
            <a:r>
              <a:rPr lang="ru-RU" sz="2800" dirty="0" smtClean="0">
                <a:latin typeface="Times New Roman" pitchFamily="18" charset="0"/>
                <a:cs typeface="Times New Roman" pitchFamily="18" charset="0"/>
              </a:rPr>
              <a:t/>
            </a:r>
            <a:br>
              <a:rPr lang="ru-RU" sz="2800" dirty="0" smtClean="0">
                <a:latin typeface="Times New Roman" pitchFamily="18" charset="0"/>
                <a:cs typeface="Times New Roman" pitchFamily="18" charset="0"/>
              </a:rPr>
            </a:br>
            <a:r>
              <a:rPr lang="ru-RU" sz="2800" dirty="0" smtClean="0">
                <a:latin typeface="Times New Roman" pitchFamily="18" charset="0"/>
                <a:cs typeface="Times New Roman" pitchFamily="18" charset="0"/>
              </a:rPr>
              <a:t>	</a:t>
            </a:r>
            <a:r>
              <a:rPr lang="ru-RU" sz="2800" i="1" dirty="0" smtClean="0">
                <a:latin typeface="Times New Roman" pitchFamily="18" charset="0"/>
                <a:cs typeface="Times New Roman" pitchFamily="18" charset="0"/>
              </a:rPr>
              <a:t>2, 4, 6, 8,… </a:t>
            </a:r>
            <a:br>
              <a:rPr lang="ru-RU" sz="2800" i="1" dirty="0" smtClean="0">
                <a:latin typeface="Times New Roman" pitchFamily="18" charset="0"/>
                <a:cs typeface="Times New Roman" pitchFamily="18" charset="0"/>
              </a:rPr>
            </a:br>
            <a:r>
              <a:rPr lang="ru-RU" sz="2800" dirty="0" smtClean="0">
                <a:latin typeface="Times New Roman" pitchFamily="18" charset="0"/>
                <a:cs typeface="Times New Roman" pitchFamily="18" charset="0"/>
              </a:rPr>
              <a:t> Определи, (какой предмет, какая фигура, какое слово) какое число лишнее:</a:t>
            </a:r>
            <a:br>
              <a:rPr lang="ru-RU" sz="2800" dirty="0" smtClean="0">
                <a:latin typeface="Times New Roman" pitchFamily="18" charset="0"/>
                <a:cs typeface="Times New Roman" pitchFamily="18" charset="0"/>
              </a:rPr>
            </a:br>
            <a:r>
              <a:rPr lang="ru-RU" sz="2800" dirty="0" smtClean="0">
                <a:latin typeface="Times New Roman" pitchFamily="18" charset="0"/>
                <a:cs typeface="Times New Roman" pitchFamily="18" charset="0"/>
              </a:rPr>
              <a:t>	</a:t>
            </a:r>
            <a:r>
              <a:rPr lang="ru-RU" sz="2800" i="1" dirty="0" smtClean="0">
                <a:latin typeface="Times New Roman" pitchFamily="18" charset="0"/>
                <a:cs typeface="Times New Roman" pitchFamily="18" charset="0"/>
              </a:rPr>
              <a:t>лошадь, корова, мышь, свинья</a:t>
            </a:r>
            <a:r>
              <a:rPr lang="ru-RU" sz="2800" dirty="0" smtClean="0">
                <a:latin typeface="Times New Roman" pitchFamily="18" charset="0"/>
                <a:cs typeface="Times New Roman" pitchFamily="18" charset="0"/>
              </a:rPr>
              <a:t/>
            </a:r>
            <a:br>
              <a:rPr lang="ru-RU" sz="2800" dirty="0" smtClean="0">
                <a:latin typeface="Times New Roman" pitchFamily="18" charset="0"/>
                <a:cs typeface="Times New Roman" pitchFamily="18" charset="0"/>
              </a:rPr>
            </a:br>
            <a:r>
              <a:rPr lang="ru-RU" sz="2800" dirty="0" smtClean="0">
                <a:latin typeface="Times New Roman" pitchFamily="18" charset="0"/>
                <a:cs typeface="Times New Roman" pitchFamily="18" charset="0"/>
              </a:rPr>
              <a:t>	</a:t>
            </a:r>
            <a:r>
              <a:rPr lang="ru-RU" sz="2800" i="1" dirty="0" smtClean="0">
                <a:latin typeface="Times New Roman" pitchFamily="18" charset="0"/>
                <a:cs typeface="Times New Roman" pitchFamily="18" charset="0"/>
              </a:rPr>
              <a:t>2, 5, 12, 7, 9. </a:t>
            </a:r>
            <a:br>
              <a:rPr lang="ru-RU" sz="2800" i="1"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pic>
        <p:nvPicPr>
          <p:cNvPr id="4" name="Содержимое 3" descr="1675587677886.jpg"/>
          <p:cNvPicPr>
            <a:picLocks noGrp="1" noChangeAspect="1"/>
          </p:cNvPicPr>
          <p:nvPr>
            <p:ph idx="1"/>
          </p:nvPr>
        </p:nvPicPr>
        <p:blipFill>
          <a:blip r:embed="rId2" cstate="print"/>
          <a:stretch>
            <a:fillRect/>
          </a:stretch>
        </p:blipFill>
        <p:spPr>
          <a:xfrm rot="5400000">
            <a:off x="2893503" y="-265717"/>
            <a:ext cx="2852936" cy="3384376"/>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581128"/>
            <a:ext cx="8892480" cy="2016224"/>
          </a:xfrm>
        </p:spPr>
        <p:txBody>
          <a:bodyPr>
            <a:normAutofit fontScale="90000"/>
          </a:bodyPr>
          <a:lstStyle/>
          <a:p>
            <a:pPr algn="l"/>
            <a:r>
              <a:rPr lang="ru-RU" sz="2400" dirty="0" smtClean="0">
                <a:latin typeface="Times New Roman" pitchFamily="18" charset="0"/>
                <a:cs typeface="Times New Roman" pitchFamily="18" charset="0"/>
              </a:rPr>
              <a:t>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a:t>
            </a:r>
            <a:r>
              <a:rPr lang="ru-RU" sz="2700" dirty="0" smtClean="0">
                <a:latin typeface="Times New Roman" pitchFamily="18" charset="0"/>
                <a:cs typeface="Times New Roman" pitchFamily="18" charset="0"/>
              </a:rPr>
              <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	</a:t>
            </a:r>
            <a:r>
              <a:rPr lang="ru-RU" sz="3100" dirty="0" smtClean="0">
                <a:latin typeface="Times New Roman" pitchFamily="18" charset="0"/>
                <a:cs typeface="Times New Roman" pitchFamily="18" charset="0"/>
              </a:rPr>
              <a:t>Дополнительные задания для одарённых детей можно брать непосредственно из учебника. 	Это так называемые</a:t>
            </a:r>
            <a:r>
              <a:rPr lang="ru-RU" sz="3100" i="1" dirty="0" smtClean="0">
                <a:latin typeface="Times New Roman" pitchFamily="18" charset="0"/>
                <a:cs typeface="Times New Roman" pitchFamily="18" charset="0"/>
              </a:rPr>
              <a:t> «Странички для любознательных», различные ребусы, головоломки и т. п. на полях учебника. </a:t>
            </a:r>
            <a:r>
              <a:rPr lang="ru-RU" dirty="0" smtClean="0"/>
              <a:t/>
            </a:r>
            <a:br>
              <a:rPr lang="ru-RU" dirty="0" smtClean="0"/>
            </a:br>
            <a:endParaRPr lang="ru-RU" dirty="0"/>
          </a:p>
        </p:txBody>
      </p:sp>
      <p:pic>
        <p:nvPicPr>
          <p:cNvPr id="7" name="Содержимое 6" descr="12.jpg"/>
          <p:cNvPicPr>
            <a:picLocks noGrp="1" noChangeAspect="1"/>
          </p:cNvPicPr>
          <p:nvPr>
            <p:ph sz="half" idx="1"/>
          </p:nvPr>
        </p:nvPicPr>
        <p:blipFill>
          <a:blip r:embed="rId2" cstate="print"/>
          <a:stretch>
            <a:fillRect/>
          </a:stretch>
        </p:blipFill>
        <p:spPr>
          <a:xfrm>
            <a:off x="0" y="0"/>
            <a:ext cx="4499992" cy="4409729"/>
          </a:xfrm>
        </p:spPr>
      </p:pic>
      <p:pic>
        <p:nvPicPr>
          <p:cNvPr id="9" name="Содержимое 8" descr="0_618e51be736a88.11697164.jpg"/>
          <p:cNvPicPr>
            <a:picLocks noGrp="1" noChangeAspect="1"/>
          </p:cNvPicPr>
          <p:nvPr>
            <p:ph sz="half" idx="2"/>
          </p:nvPr>
        </p:nvPicPr>
        <p:blipFill>
          <a:blip r:embed="rId3" cstate="print"/>
          <a:stretch>
            <a:fillRect/>
          </a:stretch>
        </p:blipFill>
        <p:spPr>
          <a:xfrm>
            <a:off x="4572000" y="0"/>
            <a:ext cx="4320480" cy="4335755"/>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861048"/>
            <a:ext cx="9144000" cy="2808312"/>
          </a:xfrm>
        </p:spPr>
        <p:txBody>
          <a:bodyPr>
            <a:noAutofit/>
          </a:bodyPr>
          <a:lstStyle/>
          <a:p>
            <a:pPr algn="l"/>
            <a:r>
              <a:rPr lang="ru-RU" sz="2400" dirty="0" smtClean="0">
                <a:latin typeface="Times New Roman" pitchFamily="18" charset="0"/>
                <a:cs typeface="Times New Roman" pitchFamily="18" charset="0"/>
              </a:rPr>
              <a:t>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В проверочные работы обязательно включаю дополнительные задания (так называемые </a:t>
            </a:r>
            <a:r>
              <a:rPr lang="ru-RU" sz="2400" i="1" dirty="0" smtClean="0">
                <a:latin typeface="Times New Roman" pitchFamily="18" charset="0"/>
                <a:cs typeface="Times New Roman" pitchFamily="18" charset="0"/>
              </a:rPr>
              <a:t>задания со «звёздочкой»</a:t>
            </a:r>
            <a:r>
              <a:rPr lang="ru-RU" sz="2400" dirty="0" smtClean="0">
                <a:latin typeface="Times New Roman" pitchFamily="18" charset="0"/>
                <a:cs typeface="Times New Roman" pitchFamily="18" charset="0"/>
              </a:rPr>
              <a:t>),</a:t>
            </a:r>
            <a:r>
              <a:rPr lang="ru-RU" sz="2400" i="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т. е. не обязательные для выполнения всему классу, но для одарённых учащихся эти задания являются обязательными.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Выполнение таких заданий оценивается оценкой «5», если учащимся допущена ошибка, то оценка не выставляется.</a:t>
            </a:r>
            <a:r>
              <a:rPr lang="ru-RU" sz="2400" dirty="0" smtClean="0"/>
              <a:t/>
            </a:r>
            <a:br>
              <a:rPr lang="ru-RU" sz="2400" dirty="0" smtClean="0"/>
            </a:br>
            <a:endParaRPr lang="ru-RU" sz="2400" dirty="0"/>
          </a:p>
        </p:txBody>
      </p:sp>
      <p:pic>
        <p:nvPicPr>
          <p:cNvPr id="8" name="Содержимое 7" descr="hello_html_mb546161.png"/>
          <p:cNvPicPr>
            <a:picLocks noGrp="1" noChangeAspect="1"/>
          </p:cNvPicPr>
          <p:nvPr>
            <p:ph idx="1"/>
          </p:nvPr>
        </p:nvPicPr>
        <p:blipFill>
          <a:blip r:embed="rId2" cstate="print"/>
          <a:stretch>
            <a:fillRect/>
          </a:stretch>
        </p:blipFill>
        <p:spPr>
          <a:xfrm>
            <a:off x="0" y="216024"/>
            <a:ext cx="9144000" cy="4149080"/>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79512" y="764704"/>
            <a:ext cx="8964488" cy="6093296"/>
          </a:xfrm>
        </p:spPr>
        <p:txBody>
          <a:bodyPr>
            <a:normAutofit fontScale="90000"/>
          </a:bodyPr>
          <a:lstStyle/>
          <a:p>
            <a:pPr algn="l"/>
            <a:r>
              <a:rPr lang="ru-RU" sz="2800" b="1" dirty="0" smtClean="0">
                <a:latin typeface="Times New Roman" pitchFamily="18" charset="0"/>
                <a:cs typeface="Times New Roman" pitchFamily="18" charset="0"/>
              </a:rPr>
              <a:t>Дополнительные виды работ с уже решённой задачей:</a:t>
            </a:r>
            <a:r>
              <a:rPr lang="ru-RU" i="1" dirty="0" smtClean="0">
                <a:latin typeface="Times New Roman" pitchFamily="18" charset="0"/>
                <a:cs typeface="Times New Roman" pitchFamily="18" charset="0"/>
              </a:rPr>
              <a:t/>
            </a:r>
            <a:br>
              <a:rPr lang="ru-RU" i="1"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1. </a:t>
            </a:r>
            <a:r>
              <a:rPr lang="ru-RU" sz="2700" i="1" u="sng" dirty="0" smtClean="0">
                <a:latin typeface="Times New Roman" pitchFamily="18" charset="0"/>
                <a:cs typeface="Times New Roman" pitchFamily="18" charset="0"/>
              </a:rPr>
              <a:t>Изменение условия задачи </a:t>
            </a:r>
            <a:r>
              <a:rPr lang="ru-RU" sz="2700" dirty="0" smtClean="0">
                <a:latin typeface="Times New Roman" pitchFamily="18" charset="0"/>
                <a:cs typeface="Times New Roman" pitchFamily="18" charset="0"/>
              </a:rPr>
              <a:t>так, чтобы она решалась другим действием.</a:t>
            </a:r>
            <a:r>
              <a:rPr lang="ru-RU" sz="2400" i="1" dirty="0" smtClean="0">
                <a:latin typeface="Times New Roman" pitchFamily="18" charset="0"/>
                <a:cs typeface="Times New Roman" pitchFamily="18" charset="0"/>
              </a:rPr>
              <a:t/>
            </a:r>
            <a:br>
              <a:rPr lang="ru-RU" sz="2400" i="1" dirty="0" smtClean="0">
                <a:latin typeface="Times New Roman" pitchFamily="18" charset="0"/>
                <a:cs typeface="Times New Roman" pitchFamily="18" charset="0"/>
              </a:rPr>
            </a:br>
            <a:r>
              <a:rPr lang="ru-RU" sz="2700" i="1" dirty="0" smtClean="0">
                <a:latin typeface="Times New Roman" pitchFamily="18" charset="0"/>
                <a:cs typeface="Times New Roman" pitchFamily="18" charset="0"/>
              </a:rPr>
              <a:t>2. </a:t>
            </a:r>
            <a:r>
              <a:rPr lang="ru-RU" sz="2700" i="1" u="sng" dirty="0" smtClean="0">
                <a:latin typeface="Times New Roman" pitchFamily="18" charset="0"/>
                <a:cs typeface="Times New Roman" pitchFamily="18" charset="0"/>
              </a:rPr>
              <a:t>Постановка нового вопроса </a:t>
            </a:r>
            <a:r>
              <a:rPr lang="ru-RU" sz="2700" dirty="0" smtClean="0">
                <a:latin typeface="Times New Roman" pitchFamily="18" charset="0"/>
                <a:cs typeface="Times New Roman" pitchFamily="18" charset="0"/>
              </a:rPr>
              <a:t>к уже решённой задаче</a:t>
            </a:r>
            <a:r>
              <a:rPr lang="ru-RU" sz="2700" i="1" dirty="0" smtClean="0">
                <a:latin typeface="Times New Roman" pitchFamily="18" charset="0"/>
                <a:cs typeface="Times New Roman" pitchFamily="18" charset="0"/>
              </a:rPr>
              <a:t>, </a:t>
            </a:r>
            <a:r>
              <a:rPr lang="ru-RU" sz="2700" i="1" u="sng" dirty="0" smtClean="0">
                <a:latin typeface="Times New Roman" pitchFamily="18" charset="0"/>
                <a:cs typeface="Times New Roman" pitchFamily="18" charset="0"/>
              </a:rPr>
              <a:t>постановка всех вопросов</a:t>
            </a:r>
            <a:r>
              <a:rPr lang="ru-RU" sz="2700" i="1" dirty="0" smtClean="0">
                <a:latin typeface="Times New Roman" pitchFamily="18" charset="0"/>
                <a:cs typeface="Times New Roman" pitchFamily="18" charset="0"/>
              </a:rPr>
              <a:t>, </a:t>
            </a:r>
            <a:r>
              <a:rPr lang="ru-RU" sz="2700" dirty="0" smtClean="0">
                <a:latin typeface="Times New Roman" pitchFamily="18" charset="0"/>
                <a:cs typeface="Times New Roman" pitchFamily="18" charset="0"/>
              </a:rPr>
              <a:t>ответы на которые ещё можно найти по данному условию</a:t>
            </a:r>
            <a:r>
              <a:rPr lang="ru-RU" sz="2700" i="1" dirty="0" smtClean="0">
                <a:latin typeface="Times New Roman" pitchFamily="18" charset="0"/>
                <a:cs typeface="Times New Roman" pitchFamily="18" charset="0"/>
              </a:rPr>
              <a:t>.</a:t>
            </a:r>
            <a:r>
              <a:rPr lang="ru-RU" sz="2400" i="1" dirty="0" smtClean="0">
                <a:latin typeface="Times New Roman" pitchFamily="18" charset="0"/>
                <a:cs typeface="Times New Roman" pitchFamily="18" charset="0"/>
              </a:rPr>
              <a:t/>
            </a:r>
            <a:br>
              <a:rPr lang="ru-RU" sz="2400" i="1" dirty="0" smtClean="0">
                <a:latin typeface="Times New Roman" pitchFamily="18" charset="0"/>
                <a:cs typeface="Times New Roman" pitchFamily="18" charset="0"/>
              </a:rPr>
            </a:br>
            <a:r>
              <a:rPr lang="ru-RU" sz="2700" i="1" dirty="0" smtClean="0">
                <a:latin typeface="Times New Roman" pitchFamily="18" charset="0"/>
                <a:cs typeface="Times New Roman" pitchFamily="18" charset="0"/>
              </a:rPr>
              <a:t>3. </a:t>
            </a:r>
            <a:r>
              <a:rPr lang="ru-RU" sz="2700" i="1" u="sng" dirty="0" smtClean="0">
                <a:latin typeface="Times New Roman" pitchFamily="18" charset="0"/>
                <a:cs typeface="Times New Roman" pitchFamily="18" charset="0"/>
              </a:rPr>
              <a:t>Сравнение содержания данной задачи и её решения с содержанием и решением другой задачи</a:t>
            </a:r>
            <a:r>
              <a:rPr lang="ru-RU" sz="2700" i="1" dirty="0" smtClean="0">
                <a:latin typeface="Times New Roman" pitchFamily="18" charset="0"/>
                <a:cs typeface="Times New Roman" pitchFamily="18" charset="0"/>
              </a:rPr>
              <a:t>.</a:t>
            </a:r>
            <a:r>
              <a:rPr lang="ru-RU" sz="2400" i="1" dirty="0" smtClean="0">
                <a:latin typeface="Times New Roman" pitchFamily="18" charset="0"/>
                <a:cs typeface="Times New Roman" pitchFamily="18" charset="0"/>
              </a:rPr>
              <a:t/>
            </a:r>
            <a:br>
              <a:rPr lang="ru-RU" sz="2400" i="1" dirty="0" smtClean="0">
                <a:latin typeface="Times New Roman" pitchFamily="18" charset="0"/>
                <a:cs typeface="Times New Roman" pitchFamily="18" charset="0"/>
              </a:rPr>
            </a:br>
            <a:r>
              <a:rPr lang="ru-RU" sz="2700" i="1" dirty="0" smtClean="0">
                <a:latin typeface="Times New Roman" pitchFamily="18" charset="0"/>
                <a:cs typeface="Times New Roman" pitchFamily="18" charset="0"/>
              </a:rPr>
              <a:t>4. </a:t>
            </a:r>
            <a:r>
              <a:rPr lang="ru-RU" sz="2700" i="1" u="sng" dirty="0" smtClean="0">
                <a:latin typeface="Times New Roman" pitchFamily="18" charset="0"/>
                <a:cs typeface="Times New Roman" pitchFamily="18" charset="0"/>
              </a:rPr>
              <a:t>Решение задачи другим способом </a:t>
            </a:r>
            <a:r>
              <a:rPr lang="ru-RU" sz="2700" dirty="0" smtClean="0">
                <a:latin typeface="Times New Roman" pitchFamily="18" charset="0"/>
                <a:cs typeface="Times New Roman" pitchFamily="18" charset="0"/>
              </a:rPr>
              <a:t>или с помощью других средств -</a:t>
            </a:r>
            <a:r>
              <a:rPr lang="ru-RU" sz="2700" i="1" u="sng" dirty="0" smtClean="0">
                <a:latin typeface="Times New Roman" pitchFamily="18" charset="0"/>
                <a:cs typeface="Times New Roman" pitchFamily="18" charset="0"/>
              </a:rPr>
              <a:t>другим методом</a:t>
            </a:r>
            <a:r>
              <a:rPr lang="ru-RU" sz="2700" i="1" dirty="0" smtClean="0">
                <a:latin typeface="Times New Roman" pitchFamily="18" charset="0"/>
                <a:cs typeface="Times New Roman" pitchFamily="18" charset="0"/>
              </a:rPr>
              <a:t>: </a:t>
            </a:r>
            <a:r>
              <a:rPr lang="ru-RU" sz="2700" dirty="0" smtClean="0">
                <a:latin typeface="Times New Roman" pitchFamily="18" charset="0"/>
                <a:cs typeface="Times New Roman" pitchFamily="18" charset="0"/>
              </a:rPr>
              <a:t>графическим, алгебраическим и др.</a:t>
            </a:r>
            <a:r>
              <a:rPr lang="ru-RU" sz="2400" i="1" dirty="0" smtClean="0">
                <a:latin typeface="Times New Roman" pitchFamily="18" charset="0"/>
                <a:cs typeface="Times New Roman" pitchFamily="18" charset="0"/>
              </a:rPr>
              <a:t/>
            </a:r>
            <a:br>
              <a:rPr lang="ru-RU" sz="2400" i="1" dirty="0" smtClean="0">
                <a:latin typeface="Times New Roman" pitchFamily="18" charset="0"/>
                <a:cs typeface="Times New Roman" pitchFamily="18" charset="0"/>
              </a:rPr>
            </a:br>
            <a:r>
              <a:rPr lang="ru-RU" sz="2700" i="1" dirty="0" smtClean="0">
                <a:latin typeface="Times New Roman" pitchFamily="18" charset="0"/>
                <a:cs typeface="Times New Roman" pitchFamily="18" charset="0"/>
              </a:rPr>
              <a:t>5. </a:t>
            </a:r>
            <a:r>
              <a:rPr lang="ru-RU" sz="2700" i="1" u="sng" dirty="0" smtClean="0">
                <a:latin typeface="Times New Roman" pitchFamily="18" charset="0"/>
                <a:cs typeface="Times New Roman" pitchFamily="18" charset="0"/>
              </a:rPr>
              <a:t>Изменение числовых данных задачи </a:t>
            </a:r>
            <a:r>
              <a:rPr lang="ru-RU" sz="2700" dirty="0" smtClean="0">
                <a:latin typeface="Times New Roman" pitchFamily="18" charset="0"/>
                <a:cs typeface="Times New Roman" pitchFamily="18" charset="0"/>
              </a:rPr>
              <a:t>так, чтобы появился новый способ решения или, наоборот , чтобы один способов решения стал невозможен.</a:t>
            </a:r>
            <a:r>
              <a:rPr lang="ru-RU" sz="2400" i="1" dirty="0" smtClean="0">
                <a:latin typeface="Times New Roman" pitchFamily="18" charset="0"/>
                <a:cs typeface="Times New Roman" pitchFamily="18" charset="0"/>
              </a:rPr>
              <a:t/>
            </a:r>
            <a:br>
              <a:rPr lang="ru-RU" sz="2400" i="1" dirty="0" smtClean="0">
                <a:latin typeface="Times New Roman" pitchFamily="18" charset="0"/>
                <a:cs typeface="Times New Roman" pitchFamily="18" charset="0"/>
              </a:rPr>
            </a:br>
            <a:r>
              <a:rPr lang="ru-RU" sz="2700" i="1" dirty="0" smtClean="0">
                <a:latin typeface="Times New Roman" pitchFamily="18" charset="0"/>
                <a:cs typeface="Times New Roman" pitchFamily="18" charset="0"/>
              </a:rPr>
              <a:t>6. </a:t>
            </a:r>
            <a:r>
              <a:rPr lang="ru-RU" sz="2700" i="1" u="sng" dirty="0" smtClean="0">
                <a:latin typeface="Times New Roman" pitchFamily="18" charset="0"/>
                <a:cs typeface="Times New Roman" pitchFamily="18" charset="0"/>
              </a:rPr>
              <a:t>Проверка правильности решения </a:t>
            </a:r>
            <a:r>
              <a:rPr lang="ru-RU" sz="2700" dirty="0" smtClean="0">
                <a:latin typeface="Times New Roman" pitchFamily="18" charset="0"/>
                <a:cs typeface="Times New Roman" pitchFamily="18" charset="0"/>
              </a:rPr>
              <a:t>любым из известных приёмов (составление и решение задачи обратной данной, соотнесение полученного результата и условия задачи и др.)</a:t>
            </a:r>
            <a:r>
              <a:rPr lang="ru-RU" sz="2700" i="1" dirty="0" smtClean="0">
                <a:latin typeface="Times New Roman" pitchFamily="18" charset="0"/>
                <a:cs typeface="Times New Roman" pitchFamily="18" charset="0"/>
              </a:rPr>
              <a:t/>
            </a:r>
            <a:br>
              <a:rPr lang="ru-RU" sz="2700" i="1" dirty="0" smtClean="0">
                <a:latin typeface="Times New Roman" pitchFamily="18" charset="0"/>
                <a:cs typeface="Times New Roman" pitchFamily="18" charset="0"/>
              </a:rPr>
            </a:br>
            <a:r>
              <a:rPr lang="ru-RU" sz="2700" i="1" dirty="0" smtClean="0">
                <a:latin typeface="Times New Roman" pitchFamily="18" charset="0"/>
                <a:cs typeface="Times New Roman" pitchFamily="18" charset="0"/>
              </a:rPr>
              <a:t> </a:t>
            </a:r>
            <a:r>
              <a:rPr lang="ru-RU" sz="2400" dirty="0" smtClean="0"/>
              <a:t/>
            </a:r>
            <a:br>
              <a:rPr lang="ru-RU" sz="2400" dirty="0" smtClean="0"/>
            </a:b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Заголовок 11"/>
          <p:cNvSpPr>
            <a:spLocks noGrp="1"/>
          </p:cNvSpPr>
          <p:nvPr>
            <p:ph type="title"/>
          </p:nvPr>
        </p:nvSpPr>
        <p:spPr>
          <a:xfrm>
            <a:off x="457200" y="4869160"/>
            <a:ext cx="8229600" cy="1728192"/>
          </a:xfrm>
        </p:spPr>
        <p:txBody>
          <a:bodyPr>
            <a:normAutofit fontScale="90000"/>
          </a:bodyPr>
          <a:lstStyle/>
          <a:p>
            <a:pPr algn="just"/>
            <a:r>
              <a:rPr lang="ru-RU" sz="2700" dirty="0" smtClean="0">
                <a:latin typeface="Times New Roman" pitchFamily="18" charset="0"/>
                <a:cs typeface="Times New Roman" pitchFamily="18" charset="0"/>
              </a:rPr>
              <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	Огромные возможности для развития одарённых детей на уроках математики в начальной школе даёт</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 </a:t>
            </a:r>
            <a:r>
              <a:rPr lang="ru-RU" sz="2700" i="1" dirty="0" smtClean="0">
                <a:latin typeface="Times New Roman" pitchFamily="18" charset="0"/>
                <a:cs typeface="Times New Roman" pitchFamily="18" charset="0"/>
              </a:rPr>
              <a:t>работа над решением задачи различными способами. </a:t>
            </a:r>
            <a:br>
              <a:rPr lang="ru-RU" sz="2700" i="1" dirty="0" smtClean="0">
                <a:latin typeface="Times New Roman" pitchFamily="18" charset="0"/>
                <a:cs typeface="Times New Roman" pitchFamily="18" charset="0"/>
              </a:rPr>
            </a:br>
            <a:endParaRPr lang="ru-RU" i="1" dirty="0">
              <a:latin typeface="Times New Roman" pitchFamily="18" charset="0"/>
              <a:cs typeface="Times New Roman" pitchFamily="18" charset="0"/>
            </a:endParaRPr>
          </a:p>
        </p:txBody>
      </p:sp>
      <p:pic>
        <p:nvPicPr>
          <p:cNvPr id="1027" name="Picture 3" descr="C:\Users\Юля\Downloads\slide_5.jpg"/>
          <p:cNvPicPr>
            <a:picLocks noGrp="1" noChangeAspect="1" noChangeArrowheads="1"/>
          </p:cNvPicPr>
          <p:nvPr>
            <p:ph sz="half" idx="1"/>
          </p:nvPr>
        </p:nvPicPr>
        <p:blipFill>
          <a:blip r:embed="rId2" cstate="print"/>
          <a:srcRect t="3558" b="9508"/>
          <a:stretch>
            <a:fillRect/>
          </a:stretch>
        </p:blipFill>
        <p:spPr bwMode="auto">
          <a:xfrm>
            <a:off x="0" y="332656"/>
            <a:ext cx="9144000" cy="4608512"/>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0" y="4005064"/>
            <a:ext cx="8964488" cy="2852936"/>
          </a:xfrm>
        </p:spPr>
        <p:txBody>
          <a:bodyPr>
            <a:normAutofit fontScale="90000"/>
          </a:bodyPr>
          <a:lstStyle/>
          <a:p>
            <a:pPr algn="l"/>
            <a:r>
              <a:rPr lang="ru-RU" sz="2700" dirty="0" smtClean="0">
                <a:latin typeface="Times New Roman" pitchFamily="18" charset="0"/>
                <a:cs typeface="Times New Roman" pitchFamily="18" charset="0"/>
              </a:rPr>
              <a:t>	</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	Дети часто путают понятия </a:t>
            </a:r>
            <a:r>
              <a:rPr lang="ru-RU" sz="2700" i="1" dirty="0" smtClean="0">
                <a:latin typeface="Times New Roman" pitchFamily="18" charset="0"/>
                <a:cs typeface="Times New Roman" pitchFamily="18" charset="0"/>
              </a:rPr>
              <a:t>способ решения задачи и способ записи решения задачи. 	</a:t>
            </a:r>
            <a:r>
              <a:rPr lang="ru-RU" sz="2700" dirty="0" smtClean="0">
                <a:latin typeface="Times New Roman" pitchFamily="18" charset="0"/>
                <a:cs typeface="Times New Roman" pitchFamily="18" charset="0"/>
              </a:rPr>
              <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	Приходится учить их тому, что задача считается решённой различными способами, если её решения отличаются связями  между данными и искомыми, положенными в основу решений, или последовательностью этих связей. </a:t>
            </a:r>
            <a:r>
              <a:rPr lang="ru-RU" sz="2700" dirty="0" smtClean="0"/>
              <a:t/>
            </a:r>
            <a:br>
              <a:rPr lang="ru-RU" sz="2700" dirty="0" smtClean="0"/>
            </a:br>
            <a:r>
              <a:rPr lang="ru-RU" sz="2700" dirty="0" smtClean="0"/>
              <a:t> </a:t>
            </a:r>
            <a:br>
              <a:rPr lang="ru-RU" sz="2700" dirty="0" smtClean="0"/>
            </a:br>
            <a:endParaRPr lang="ru-RU" sz="2700" dirty="0"/>
          </a:p>
        </p:txBody>
      </p:sp>
      <p:pic>
        <p:nvPicPr>
          <p:cNvPr id="5" name="Содержимое 4" descr="moro3-1-65-3.jpg"/>
          <p:cNvPicPr>
            <a:picLocks noGrp="1" noChangeAspect="1"/>
          </p:cNvPicPr>
          <p:nvPr>
            <p:ph idx="1"/>
          </p:nvPr>
        </p:nvPicPr>
        <p:blipFill>
          <a:blip r:embed="rId2" cstate="print"/>
          <a:stretch>
            <a:fillRect/>
          </a:stretch>
        </p:blipFill>
        <p:spPr>
          <a:xfrm>
            <a:off x="0" y="0"/>
            <a:ext cx="9144000" cy="4077072"/>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a:xfrm>
            <a:off x="179512" y="4869160"/>
            <a:ext cx="8784976" cy="1772816"/>
          </a:xfrm>
        </p:spPr>
        <p:txBody>
          <a:bodyPr>
            <a:normAutofit fontScale="90000"/>
          </a:bodyPr>
          <a:lstStyle/>
          <a:p>
            <a:pPr algn="l"/>
            <a:r>
              <a:rPr lang="ru-RU" sz="3100" dirty="0" smtClean="0">
                <a:latin typeface="Times New Roman" pitchFamily="18" charset="0"/>
                <a:cs typeface="Times New Roman" pitchFamily="18" charset="0"/>
              </a:rPr>
              <a:t>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Результатом такой работы является активное </a:t>
            </a:r>
            <a:r>
              <a:rPr lang="ru-RU" sz="3100" i="1" dirty="0" smtClean="0">
                <a:latin typeface="Times New Roman" pitchFamily="18" charset="0"/>
                <a:cs typeface="Times New Roman" pitchFamily="18" charset="0"/>
              </a:rPr>
              <a:t>участие</a:t>
            </a:r>
            <a:r>
              <a:rPr lang="ru-RU" sz="3100" dirty="0" smtClean="0">
                <a:latin typeface="Times New Roman" pitchFamily="18" charset="0"/>
                <a:cs typeface="Times New Roman" pitchFamily="18" charset="0"/>
              </a:rPr>
              <a:t> ребят моего класса </a:t>
            </a:r>
            <a:r>
              <a:rPr lang="ru-RU" sz="3100" i="1" dirty="0" smtClean="0">
                <a:latin typeface="Times New Roman" pitchFamily="18" charset="0"/>
                <a:cs typeface="Times New Roman" pitchFamily="18" charset="0"/>
              </a:rPr>
              <a:t>в ежегодных школьных неделях математики. </a:t>
            </a:r>
            <a:r>
              <a:rPr lang="ru-RU" dirty="0" smtClean="0"/>
              <a:t/>
            </a:r>
            <a:br>
              <a:rPr lang="ru-RU" dirty="0" smtClean="0"/>
            </a:br>
            <a:endParaRPr lang="ru-RU" dirty="0"/>
          </a:p>
        </p:txBody>
      </p:sp>
      <p:pic>
        <p:nvPicPr>
          <p:cNvPr id="11" name="Содержимое 10" descr="DSC07337.JPG"/>
          <p:cNvPicPr>
            <a:picLocks noGrp="1" noChangeAspect="1"/>
          </p:cNvPicPr>
          <p:nvPr>
            <p:ph sz="half" idx="1"/>
          </p:nvPr>
        </p:nvPicPr>
        <p:blipFill>
          <a:blip r:embed="rId2" cstate="print"/>
          <a:stretch>
            <a:fillRect/>
          </a:stretch>
        </p:blipFill>
        <p:spPr>
          <a:xfrm>
            <a:off x="72008" y="620688"/>
            <a:ext cx="5220072" cy="3697625"/>
          </a:xfrm>
        </p:spPr>
      </p:pic>
      <p:pic>
        <p:nvPicPr>
          <p:cNvPr id="15" name="Содержимое 14" descr="SCAN0000.JPG"/>
          <p:cNvPicPr>
            <a:picLocks noGrp="1" noChangeAspect="1"/>
          </p:cNvPicPr>
          <p:nvPr>
            <p:ph sz="half" idx="2"/>
          </p:nvPr>
        </p:nvPicPr>
        <p:blipFill>
          <a:blip r:embed="rId3" cstate="print"/>
          <a:stretch>
            <a:fillRect/>
          </a:stretch>
        </p:blipFill>
        <p:spPr>
          <a:xfrm>
            <a:off x="5076056" y="0"/>
            <a:ext cx="4067944" cy="5373216"/>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933056"/>
            <a:ext cx="5486400" cy="2232248"/>
          </a:xfrm>
        </p:spPr>
        <p:txBody>
          <a:bodyPr>
            <a:normAutofit/>
          </a:bodyPr>
          <a:lstStyle/>
          <a:p>
            <a:pPr algn="l"/>
            <a:r>
              <a:rPr lang="ru-RU" sz="2700" dirty="0" smtClean="0">
                <a:latin typeface="Times New Roman" pitchFamily="18" charset="0"/>
                <a:cs typeface="Times New Roman" pitchFamily="18" charset="0"/>
              </a:rPr>
              <a:t>	</a:t>
            </a:r>
            <a:r>
              <a:rPr lang="ru-RU" dirty="0" smtClean="0"/>
              <a:t/>
            </a:r>
            <a:br>
              <a:rPr lang="ru-RU" dirty="0" smtClean="0"/>
            </a:br>
            <a:endParaRPr lang="ru-RU" dirty="0">
              <a:latin typeface="Times New Roman" pitchFamily="18" charset="0"/>
              <a:cs typeface="Times New Roman" pitchFamily="18" charset="0"/>
            </a:endParaRPr>
          </a:p>
        </p:txBody>
      </p:sp>
      <p:pic>
        <p:nvPicPr>
          <p:cNvPr id="5" name="Содержимое 4" descr="DSC07902.JPG"/>
          <p:cNvPicPr>
            <a:picLocks noGrp="1" noChangeAspect="1"/>
          </p:cNvPicPr>
          <p:nvPr>
            <p:ph type="pic" idx="1"/>
          </p:nvPr>
        </p:nvPicPr>
        <p:blipFill>
          <a:blip r:embed="rId2" cstate="print"/>
          <a:srcRect l="8775" r="8775"/>
          <a:stretch>
            <a:fillRect/>
          </a:stretch>
        </p:blipFill>
        <p:spPr>
          <a:xfrm>
            <a:off x="1187624" y="0"/>
            <a:ext cx="6552728" cy="4581128"/>
          </a:xfrm>
        </p:spPr>
      </p:pic>
      <p:sp>
        <p:nvSpPr>
          <p:cNvPr id="4" name="Текст 3"/>
          <p:cNvSpPr>
            <a:spLocks noGrp="1"/>
          </p:cNvSpPr>
          <p:nvPr>
            <p:ph type="body" sz="half" idx="2"/>
          </p:nvPr>
        </p:nvSpPr>
        <p:spPr>
          <a:xfrm>
            <a:off x="467544" y="4509120"/>
            <a:ext cx="8352928" cy="2276872"/>
          </a:xfrm>
        </p:spPr>
        <p:txBody>
          <a:bodyPr>
            <a:noAutofit/>
          </a:bodyPr>
          <a:lstStyle/>
          <a:p>
            <a:pPr algn="just">
              <a:spcBef>
                <a:spcPts val="0"/>
              </a:spcBef>
            </a:pPr>
            <a:r>
              <a:rPr lang="ru-RU" sz="2400" dirty="0" smtClean="0">
                <a:latin typeface="Times New Roman" pitchFamily="18" charset="0"/>
                <a:cs typeface="Times New Roman" pitchFamily="18" charset="0"/>
              </a:rPr>
              <a:t>	Под «одаренными детьми» я понимаю детей, отличающихся от сверстников более высокой познавательной мотивацией, исследовательской творческой активностью,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высоким уровнем интеллектуальных способностей, отличной памятью, повышенной концентрацией внимания, возможностью находить нестандартные решения.</a:t>
            </a:r>
            <a:endParaRPr lang="ru-RU" sz="24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869160"/>
            <a:ext cx="9144000" cy="1772816"/>
          </a:xfrm>
        </p:spPr>
        <p:txBody>
          <a:bodyPr>
            <a:noAutofit/>
          </a:bodyPr>
          <a:lstStyle/>
          <a:p>
            <a:pPr algn="just"/>
            <a:r>
              <a:rPr lang="ru-RU" sz="2400" dirty="0" smtClean="0">
                <a:latin typeface="Times New Roman" pitchFamily="18" charset="0"/>
                <a:cs typeface="Times New Roman" pitchFamily="18" charset="0"/>
              </a:rPr>
              <a:t>	Дети с удовольствием выполняют творческие задания по предмету, участвуя </a:t>
            </a:r>
            <a:r>
              <a:rPr lang="ru-RU" sz="2400" i="1" dirty="0" smtClean="0">
                <a:latin typeface="Times New Roman" pitchFamily="18" charset="0"/>
                <a:cs typeface="Times New Roman" pitchFamily="18" charset="0"/>
              </a:rPr>
              <a:t>в проектах «На что похожа цифра?», «Занимательная математика» </a:t>
            </a:r>
            <a:r>
              <a:rPr lang="ru-RU" sz="2400" dirty="0" smtClean="0">
                <a:latin typeface="Times New Roman" pitchFamily="18" charset="0"/>
                <a:cs typeface="Times New Roman" pitchFamily="18" charset="0"/>
              </a:rPr>
              <a:t>(используя логические задачи, головоломки, кроссворды, ребусы, анаграммы и т. д. оформляют газеты, выставки).</a:t>
            </a:r>
            <a:endParaRPr lang="ru-RU" sz="2400" dirty="0">
              <a:latin typeface="Times New Roman" pitchFamily="18" charset="0"/>
              <a:cs typeface="Times New Roman" pitchFamily="18" charset="0"/>
            </a:endParaRPr>
          </a:p>
        </p:txBody>
      </p:sp>
      <p:pic>
        <p:nvPicPr>
          <p:cNvPr id="4" name="Содержимое 3" descr="DSC08529.JPG"/>
          <p:cNvPicPr>
            <a:picLocks noGrp="1" noChangeAspect="1"/>
          </p:cNvPicPr>
          <p:nvPr>
            <p:ph sz="half" idx="1"/>
          </p:nvPr>
        </p:nvPicPr>
        <p:blipFill>
          <a:blip r:embed="rId2" cstate="print"/>
          <a:stretch>
            <a:fillRect/>
          </a:stretch>
        </p:blipFill>
        <p:spPr>
          <a:xfrm>
            <a:off x="0" y="640714"/>
            <a:ext cx="4860032" cy="3508365"/>
          </a:xfrm>
        </p:spPr>
      </p:pic>
      <p:pic>
        <p:nvPicPr>
          <p:cNvPr id="6" name="Содержимое 5" descr="DSC09592.JPG"/>
          <p:cNvPicPr>
            <a:picLocks noGrp="1" noChangeAspect="1"/>
          </p:cNvPicPr>
          <p:nvPr>
            <p:ph sz="half" idx="2"/>
          </p:nvPr>
        </p:nvPicPr>
        <p:blipFill>
          <a:blip r:embed="rId3" cstate="print"/>
          <a:stretch>
            <a:fillRect/>
          </a:stretch>
        </p:blipFill>
        <p:spPr>
          <a:xfrm>
            <a:off x="4932039" y="0"/>
            <a:ext cx="4211961" cy="4869160"/>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5805264"/>
            <a:ext cx="8964488" cy="908720"/>
          </a:xfrm>
        </p:spPr>
        <p:txBody>
          <a:bodyPr>
            <a:normAutofit fontScale="90000"/>
          </a:bodyPr>
          <a:lstStyle/>
          <a:p>
            <a:r>
              <a:rPr lang="ru-RU" sz="2700" dirty="0" smtClean="0">
                <a:latin typeface="Times New Roman" pitchFamily="18" charset="0"/>
                <a:cs typeface="Times New Roman" pitchFamily="18" charset="0"/>
              </a:rPr>
              <a:t>	</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	Становятся участниками </a:t>
            </a:r>
            <a:r>
              <a:rPr lang="ru-RU" sz="2700" i="1" dirty="0" smtClean="0">
                <a:latin typeface="Times New Roman" pitchFamily="18" charset="0"/>
                <a:cs typeface="Times New Roman" pitchFamily="18" charset="0"/>
              </a:rPr>
              <a:t>школьного дня науки</a:t>
            </a:r>
            <a:r>
              <a:rPr lang="ru-RU" sz="2700" dirty="0" smtClean="0">
                <a:latin typeface="Times New Roman" pitchFamily="18" charset="0"/>
                <a:cs typeface="Times New Roman" pitchFamily="18" charset="0"/>
              </a:rPr>
              <a:t>. 	</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	</a:t>
            </a:r>
            <a:r>
              <a:rPr lang="ru-RU" sz="2700" i="1" dirty="0" smtClean="0">
                <a:latin typeface="Times New Roman" pitchFamily="18" charset="0"/>
                <a:cs typeface="Times New Roman" pitchFamily="18" charset="0"/>
              </a:rPr>
              <a:t>Участвуют в олимпиадах </a:t>
            </a:r>
            <a:r>
              <a:rPr lang="ru-RU" sz="2700" dirty="0" smtClean="0">
                <a:latin typeface="Times New Roman" pitchFamily="18" charset="0"/>
                <a:cs typeface="Times New Roman" pitchFamily="18" charset="0"/>
              </a:rPr>
              <a:t>различного уровня.</a:t>
            </a:r>
            <a:r>
              <a:rPr lang="ru-RU" dirty="0" smtClean="0"/>
              <a:t/>
            </a:r>
            <a:br>
              <a:rPr lang="ru-RU" dirty="0" smtClean="0"/>
            </a:br>
            <a:endParaRPr lang="ru-RU" dirty="0"/>
          </a:p>
        </p:txBody>
      </p:sp>
      <p:pic>
        <p:nvPicPr>
          <p:cNvPr id="6" name="Содержимое 5" descr="DSC09846.JPG"/>
          <p:cNvPicPr>
            <a:picLocks noGrp="1" noChangeAspect="1"/>
          </p:cNvPicPr>
          <p:nvPr>
            <p:ph sz="half" idx="2"/>
          </p:nvPr>
        </p:nvPicPr>
        <p:blipFill>
          <a:blip r:embed="rId2" cstate="print"/>
          <a:stretch>
            <a:fillRect/>
          </a:stretch>
        </p:blipFill>
        <p:spPr>
          <a:xfrm rot="5400000">
            <a:off x="3995934" y="908722"/>
            <a:ext cx="5544619" cy="4104456"/>
          </a:xfrm>
        </p:spPr>
      </p:pic>
      <p:pic>
        <p:nvPicPr>
          <p:cNvPr id="10" name="Содержимое 9" descr="Пашкевич Дмитрий_page-0001.jpg"/>
          <p:cNvPicPr>
            <a:picLocks noGrp="1" noChangeAspect="1"/>
          </p:cNvPicPr>
          <p:nvPr>
            <p:ph sz="half" idx="1"/>
          </p:nvPr>
        </p:nvPicPr>
        <p:blipFill>
          <a:blip r:embed="rId3" cstate="print"/>
          <a:stretch>
            <a:fillRect/>
          </a:stretch>
        </p:blipFill>
        <p:spPr>
          <a:xfrm>
            <a:off x="539552" y="332656"/>
            <a:ext cx="3888432" cy="5028145"/>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200" y="620688"/>
            <a:ext cx="8229600" cy="4536504"/>
          </a:xfrm>
        </p:spPr>
        <p:txBody>
          <a:bodyPr>
            <a:normAutofit/>
          </a:bodyPr>
          <a:lstStyle/>
          <a:p>
            <a:r>
              <a:rPr lang="ru-RU" sz="4800" dirty="0" smtClean="0">
                <a:latin typeface="Times New Roman" pitchFamily="18" charset="0"/>
                <a:cs typeface="Times New Roman" pitchFamily="18" charset="0"/>
              </a:rPr>
              <a:t>Спасибо за внимание!</a:t>
            </a:r>
            <a:endParaRPr lang="ru-RU" sz="4800"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l"/>
            <a:r>
              <a:rPr lang="ru-RU" sz="2800" dirty="0" smtClean="0">
                <a:latin typeface="Times New Roman" pitchFamily="18" charset="0"/>
                <a:cs typeface="Times New Roman" pitchFamily="18" charset="0"/>
              </a:rPr>
              <a:t>	</a:t>
            </a: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endParaRPr lang="ru-RU" sz="3600" dirty="0">
              <a:latin typeface="Times New Roman" pitchFamily="18" charset="0"/>
              <a:cs typeface="Times New Roman" pitchFamily="18" charset="0"/>
            </a:endParaRPr>
          </a:p>
        </p:txBody>
      </p:sp>
      <p:pic>
        <p:nvPicPr>
          <p:cNvPr id="4" name="Содержимое 3" descr="DSC09806.JPG"/>
          <p:cNvPicPr>
            <a:picLocks noGrp="1" noChangeAspect="1"/>
          </p:cNvPicPr>
          <p:nvPr>
            <p:ph type="pic" idx="1"/>
          </p:nvPr>
        </p:nvPicPr>
        <p:blipFill>
          <a:blip r:embed="rId2" cstate="print"/>
          <a:srcRect l="1354" r="1354"/>
          <a:stretch>
            <a:fillRect/>
          </a:stretch>
        </p:blipFill>
        <p:spPr>
          <a:xfrm rot="5400000">
            <a:off x="2065412" y="274340"/>
            <a:ext cx="4797152" cy="4248472"/>
          </a:xfrm>
        </p:spPr>
      </p:pic>
      <p:sp>
        <p:nvSpPr>
          <p:cNvPr id="7" name="Текст 6"/>
          <p:cNvSpPr>
            <a:spLocks noGrp="1"/>
          </p:cNvSpPr>
          <p:nvPr>
            <p:ph type="body" sz="half" idx="2"/>
          </p:nvPr>
        </p:nvSpPr>
        <p:spPr>
          <a:xfrm>
            <a:off x="323528" y="4725144"/>
            <a:ext cx="8568952" cy="1944216"/>
          </a:xfrm>
        </p:spPr>
        <p:txBody>
          <a:bodyPr>
            <a:normAutofit fontScale="55000" lnSpcReduction="20000"/>
          </a:bodyPr>
          <a:lstStyle/>
          <a:p>
            <a:pPr algn="just">
              <a:lnSpc>
                <a:spcPct val="120000"/>
              </a:lnSpc>
              <a:spcBef>
                <a:spcPts val="0"/>
              </a:spcBef>
            </a:pPr>
            <a:r>
              <a:rPr lang="ru-RU" sz="2800" dirty="0" smtClean="0">
                <a:latin typeface="Times New Roman" pitchFamily="18" charset="0"/>
                <a:cs typeface="Times New Roman" pitchFamily="18" charset="0"/>
              </a:rPr>
              <a:t>	</a:t>
            </a:r>
            <a:r>
              <a:rPr lang="ru-RU" sz="4400" dirty="0" smtClean="0">
                <a:latin typeface="Times New Roman" pitchFamily="18" charset="0"/>
                <a:cs typeface="Times New Roman" pitchFamily="18" charset="0"/>
              </a:rPr>
              <a:t>Одарённый ребенок по уровню познавательного развития опережает своих сверстников. Темп его работы слишком быстрый по сравнению с другими учащимися. Нередко на уроке от таких детей мы слышим: «А я уже всё сделал! Что дальше?»</a:t>
            </a:r>
            <a:endParaRPr lang="ru-RU" sz="4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645024"/>
            <a:ext cx="9144000" cy="3140968"/>
          </a:xfrm>
        </p:spPr>
        <p:txBody>
          <a:bodyPr>
            <a:noAutofit/>
          </a:bodyPr>
          <a:lstStyle/>
          <a:p>
            <a:pPr algn="l"/>
            <a:r>
              <a:rPr lang="ru-RU" sz="2400" dirty="0" smtClean="0">
                <a:latin typeface="Times New Roman" pitchFamily="18" charset="0"/>
                <a:cs typeface="Times New Roman" pitchFamily="18" charset="0"/>
              </a:rPr>
              <a:t>	</a:t>
            </a:r>
            <a:r>
              <a:rPr lang="ru-RU" sz="2800" dirty="0" smtClean="0">
                <a:latin typeface="Times New Roman" pitchFamily="18" charset="0"/>
                <a:cs typeface="Times New Roman" pitchFamily="18" charset="0"/>
              </a:rPr>
              <a:t>В своей работе с такими детьми я стараюсь использовать дифференциацию и индивидуализацию </a:t>
            </a:r>
            <a:br>
              <a:rPr lang="ru-RU" sz="2800" dirty="0" smtClean="0">
                <a:latin typeface="Times New Roman" pitchFamily="18" charset="0"/>
                <a:cs typeface="Times New Roman" pitchFamily="18" charset="0"/>
              </a:rPr>
            </a:br>
            <a:r>
              <a:rPr lang="ru-RU" sz="2800" dirty="0" smtClean="0">
                <a:latin typeface="Times New Roman" pitchFamily="18" charset="0"/>
                <a:cs typeface="Times New Roman" pitchFamily="18" charset="0"/>
              </a:rPr>
              <a:t>в обучении.</a:t>
            </a:r>
            <a:br>
              <a:rPr lang="ru-RU" sz="2800" dirty="0" smtClean="0">
                <a:latin typeface="Times New Roman" pitchFamily="18" charset="0"/>
                <a:cs typeface="Times New Roman" pitchFamily="18" charset="0"/>
              </a:rPr>
            </a:br>
            <a:r>
              <a:rPr lang="ru-RU" sz="2800" dirty="0" smtClean="0">
                <a:latin typeface="Times New Roman" pitchFamily="18" charset="0"/>
                <a:cs typeface="Times New Roman" pitchFamily="18" charset="0"/>
              </a:rPr>
              <a:t>          Мне помогают в этом </a:t>
            </a:r>
            <a:r>
              <a:rPr lang="ru-RU" sz="2800" b="1" dirty="0" err="1" smtClean="0">
                <a:latin typeface="Times New Roman" pitchFamily="18" charset="0"/>
                <a:cs typeface="Times New Roman" pitchFamily="18" charset="0"/>
              </a:rPr>
              <a:t>разноуровневые</a:t>
            </a:r>
            <a:r>
              <a:rPr lang="ru-RU" sz="2800" b="1" dirty="0" smtClean="0">
                <a:latin typeface="Times New Roman" pitchFamily="18" charset="0"/>
                <a:cs typeface="Times New Roman" pitchFamily="18" charset="0"/>
              </a:rPr>
              <a:t> задания </a:t>
            </a:r>
            <a:r>
              <a:rPr lang="ru-RU" sz="2800" dirty="0" smtClean="0">
                <a:latin typeface="Times New Roman" pitchFamily="18" charset="0"/>
                <a:cs typeface="Times New Roman" pitchFamily="18" charset="0"/>
              </a:rPr>
              <a:t>(обучающие и контролирующие). Ребенок должен уметь оценивать себя и знать, что необходимо уметь на оценку «3», «4» и «5». </a:t>
            </a:r>
            <a:r>
              <a:rPr lang="ru-RU" sz="2400" dirty="0" smtClean="0"/>
              <a:t/>
            </a:r>
            <a:br>
              <a:rPr lang="ru-RU" sz="2400" dirty="0" smtClean="0"/>
            </a:br>
            <a:endParaRPr lang="ru-RU" sz="2400" dirty="0">
              <a:latin typeface="Times New Roman" pitchFamily="18" charset="0"/>
              <a:cs typeface="Times New Roman" pitchFamily="18" charset="0"/>
            </a:endParaRPr>
          </a:p>
        </p:txBody>
      </p:sp>
      <p:pic>
        <p:nvPicPr>
          <p:cNvPr id="4" name="Содержимое 3" descr="DSC07343.JPG"/>
          <p:cNvPicPr>
            <a:picLocks noGrp="1" noChangeAspect="1"/>
          </p:cNvPicPr>
          <p:nvPr>
            <p:ph idx="1"/>
          </p:nvPr>
        </p:nvPicPr>
        <p:blipFill>
          <a:blip r:embed="rId2" cstate="print"/>
          <a:stretch>
            <a:fillRect/>
          </a:stretch>
        </p:blipFill>
        <p:spPr>
          <a:xfrm>
            <a:off x="2411760" y="188640"/>
            <a:ext cx="4824536" cy="3384376"/>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92696"/>
            <a:ext cx="8229600" cy="724942"/>
          </a:xfrm>
        </p:spPr>
        <p:txBody>
          <a:bodyPr>
            <a:normAutofit fontScale="90000"/>
          </a:bodyPr>
          <a:lstStyle/>
          <a:p>
            <a:pPr algn="l"/>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Рассмотрим примеры таких заданий</a:t>
            </a:r>
            <a:r>
              <a:rPr lang="ru-RU" sz="3600" dirty="0" smtClean="0">
                <a:latin typeface="Times New Roman" pitchFamily="18" charset="0"/>
                <a:cs typeface="Times New Roman" pitchFamily="18" charset="0"/>
              </a:rPr>
              <a:t>.</a:t>
            </a:r>
            <a:br>
              <a:rPr lang="ru-RU" sz="3600" dirty="0" smtClean="0">
                <a:latin typeface="Times New Roman" pitchFamily="18" charset="0"/>
                <a:cs typeface="Times New Roman" pitchFamily="18" charset="0"/>
              </a:rPr>
            </a:br>
            <a:r>
              <a:rPr lang="ru-RU" sz="3600" i="1" dirty="0" smtClean="0">
                <a:latin typeface="Times New Roman" pitchFamily="18" charset="0"/>
                <a:cs typeface="Times New Roman" pitchFamily="18" charset="0"/>
              </a:rPr>
              <a:t/>
            </a:r>
            <a:br>
              <a:rPr lang="ru-RU" sz="3600" i="1"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t/>
            </a:r>
            <a:br>
              <a:rPr lang="ru-RU" sz="3600" dirty="0" smtClean="0"/>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dirty="0" smtClean="0"/>
              <a:t/>
            </a:r>
            <a:br>
              <a:rPr lang="ru-RU" dirty="0" smtClean="0"/>
            </a:br>
            <a:endParaRPr lang="ru-RU" dirty="0"/>
          </a:p>
        </p:txBody>
      </p:sp>
      <p:sp>
        <p:nvSpPr>
          <p:cNvPr id="3" name="Содержимое 2"/>
          <p:cNvSpPr>
            <a:spLocks noGrp="1"/>
          </p:cNvSpPr>
          <p:nvPr>
            <p:ph idx="1"/>
          </p:nvPr>
        </p:nvSpPr>
        <p:spPr>
          <a:xfrm>
            <a:off x="457200" y="980728"/>
            <a:ext cx="8229600" cy="5145435"/>
          </a:xfrm>
        </p:spPr>
        <p:txBody>
          <a:bodyPr>
            <a:normAutofit/>
          </a:bodyPr>
          <a:lstStyle/>
          <a:p>
            <a:pPr algn="just">
              <a:spcBef>
                <a:spcPts val="0"/>
              </a:spcBef>
              <a:buNone/>
            </a:pPr>
            <a:r>
              <a:rPr lang="ru-RU" sz="2800" b="1" dirty="0" smtClean="0">
                <a:latin typeface="Times New Roman" pitchFamily="18" charset="0"/>
                <a:cs typeface="Times New Roman" pitchFamily="18" charset="0"/>
              </a:rPr>
              <a:t>1 уровень</a:t>
            </a:r>
            <a:r>
              <a:rPr lang="ru-RU" sz="2800" dirty="0" smtClean="0">
                <a:latin typeface="Times New Roman" pitchFamily="18" charset="0"/>
                <a:cs typeface="Times New Roman" pitchFamily="18" charset="0"/>
              </a:rPr>
              <a:t>.</a:t>
            </a:r>
          </a:p>
          <a:p>
            <a:pPr algn="just">
              <a:spcBef>
                <a:spcPts val="0"/>
              </a:spcBef>
              <a:buNone/>
            </a:pPr>
            <a:r>
              <a:rPr lang="ru-RU" sz="2800" dirty="0" smtClean="0">
                <a:latin typeface="Times New Roman" pitchFamily="18" charset="0"/>
                <a:cs typeface="Times New Roman" pitchFamily="18" charset="0"/>
              </a:rPr>
              <a:t> </a:t>
            </a:r>
            <a:r>
              <a:rPr lang="ru-RU" sz="2800" i="1" dirty="0" smtClean="0">
                <a:latin typeface="Times New Roman" pitchFamily="18" charset="0"/>
                <a:cs typeface="Times New Roman" pitchFamily="18" charset="0"/>
              </a:rPr>
              <a:t>Найди периметр квадрата, сторона которого 4см.</a:t>
            </a:r>
          </a:p>
          <a:p>
            <a:pPr algn="just">
              <a:spcBef>
                <a:spcPts val="0"/>
              </a:spcBef>
              <a:buNone/>
            </a:pPr>
            <a:endParaRPr lang="ru-RU" sz="2800" dirty="0" smtClean="0">
              <a:latin typeface="Times New Roman" pitchFamily="18" charset="0"/>
              <a:cs typeface="Times New Roman" pitchFamily="18" charset="0"/>
            </a:endParaRPr>
          </a:p>
          <a:p>
            <a:pPr algn="just">
              <a:spcBef>
                <a:spcPts val="0"/>
              </a:spcBef>
              <a:buNone/>
            </a:pPr>
            <a:r>
              <a:rPr lang="ru-RU" sz="2800" b="1" dirty="0" smtClean="0">
                <a:latin typeface="Times New Roman" pitchFamily="18" charset="0"/>
                <a:cs typeface="Times New Roman" pitchFamily="18" charset="0"/>
              </a:rPr>
              <a:t> 2 уровень</a:t>
            </a:r>
            <a:r>
              <a:rPr lang="ru-RU" sz="2800" dirty="0" smtClean="0">
                <a:latin typeface="Times New Roman" pitchFamily="18" charset="0"/>
                <a:cs typeface="Times New Roman" pitchFamily="18" charset="0"/>
              </a:rPr>
              <a:t>.</a:t>
            </a:r>
          </a:p>
          <a:p>
            <a:pPr algn="just">
              <a:spcBef>
                <a:spcPts val="0"/>
              </a:spcBef>
              <a:buNone/>
            </a:pPr>
            <a:r>
              <a:rPr lang="ru-RU" sz="2800" dirty="0" smtClean="0">
                <a:latin typeface="Times New Roman" pitchFamily="18" charset="0"/>
                <a:cs typeface="Times New Roman" pitchFamily="18" charset="0"/>
              </a:rPr>
              <a:t>  </a:t>
            </a:r>
            <a:r>
              <a:rPr lang="ru-RU" sz="2800" i="1" dirty="0" smtClean="0">
                <a:latin typeface="Times New Roman" pitchFamily="18" charset="0"/>
                <a:cs typeface="Times New Roman" pitchFamily="18" charset="0"/>
              </a:rPr>
              <a:t>Измерь стороны четырехугольника. Найди его периметр.</a:t>
            </a:r>
          </a:p>
          <a:p>
            <a:pPr algn="just">
              <a:spcBef>
                <a:spcPts val="0"/>
              </a:spcBef>
              <a:buNone/>
            </a:pPr>
            <a:endParaRPr lang="ru-RU" sz="2800" dirty="0" smtClean="0">
              <a:latin typeface="Times New Roman" pitchFamily="18" charset="0"/>
              <a:cs typeface="Times New Roman" pitchFamily="18" charset="0"/>
            </a:endParaRPr>
          </a:p>
          <a:p>
            <a:pPr algn="just">
              <a:spcBef>
                <a:spcPts val="0"/>
              </a:spcBef>
              <a:buNone/>
            </a:pPr>
            <a:r>
              <a:rPr lang="ru-RU" sz="2800" b="1" dirty="0" smtClean="0">
                <a:latin typeface="Times New Roman" pitchFamily="18" charset="0"/>
                <a:cs typeface="Times New Roman" pitchFamily="18" charset="0"/>
              </a:rPr>
              <a:t> 3 уровень</a:t>
            </a:r>
            <a:r>
              <a:rPr lang="ru-RU" sz="2800" dirty="0" smtClean="0">
                <a:latin typeface="Times New Roman" pitchFamily="18" charset="0"/>
                <a:cs typeface="Times New Roman" pitchFamily="18" charset="0"/>
              </a:rPr>
              <a:t>.</a:t>
            </a:r>
          </a:p>
          <a:p>
            <a:pPr algn="just">
              <a:spcBef>
                <a:spcPts val="0"/>
              </a:spcBef>
              <a:buNone/>
            </a:pPr>
            <a:r>
              <a:rPr lang="ru-RU" sz="2800" i="1" dirty="0" smtClean="0">
                <a:latin typeface="Times New Roman" pitchFamily="18" charset="0"/>
                <a:cs typeface="Times New Roman" pitchFamily="18" charset="0"/>
              </a:rPr>
              <a:t>  Начерти прямоугольник со сторонами 6 см и 2 см. Найди периметр</a:t>
            </a:r>
            <a:r>
              <a:rPr lang="ru-RU" sz="2800" dirty="0" smtClean="0">
                <a:latin typeface="Times New Roman" pitchFamily="18" charset="0"/>
                <a:cs typeface="Times New Roman" pitchFamily="18" charset="0"/>
              </a:rPr>
              <a:t>.</a:t>
            </a:r>
          </a:p>
          <a:p>
            <a:pPr>
              <a:buNone/>
            </a:pP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746650"/>
          </a:xfrm>
        </p:spPr>
        <p:txBody>
          <a:bodyPr>
            <a:normAutofit/>
          </a:bodyPr>
          <a:lstStyle/>
          <a:p>
            <a:pPr algn="l"/>
            <a:r>
              <a:rPr lang="ru-RU" sz="2700" dirty="0" smtClean="0">
                <a:latin typeface="Times New Roman" pitchFamily="18" charset="0"/>
                <a:cs typeface="Times New Roman" pitchFamily="18" charset="0"/>
              </a:rPr>
              <a:t> </a:t>
            </a:r>
            <a:r>
              <a:rPr lang="ru-RU" sz="2700" b="1" dirty="0" smtClean="0">
                <a:latin typeface="Times New Roman" pitchFamily="18" charset="0"/>
                <a:cs typeface="Times New Roman" pitchFamily="18" charset="0"/>
              </a:rPr>
              <a:t>Задача. </a:t>
            </a:r>
            <a:r>
              <a:rPr lang="ru-RU" sz="2700" dirty="0" smtClean="0">
                <a:latin typeface="Times New Roman" pitchFamily="18" charset="0"/>
                <a:cs typeface="Times New Roman" pitchFamily="18" charset="0"/>
              </a:rPr>
              <a:t>Автомобиль проехал 180 км за два часа. Вычисли его скорость.</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
            </a:r>
            <a:br>
              <a:rPr lang="ru-RU" sz="2700" dirty="0" smtClean="0">
                <a:latin typeface="Times New Roman" pitchFamily="18" charset="0"/>
                <a:cs typeface="Times New Roman" pitchFamily="18" charset="0"/>
              </a:rPr>
            </a:br>
            <a:r>
              <a:rPr lang="ru-RU" sz="2700" b="1" dirty="0" smtClean="0">
                <a:latin typeface="Times New Roman" pitchFamily="18" charset="0"/>
                <a:cs typeface="Times New Roman" pitchFamily="18" charset="0"/>
              </a:rPr>
              <a:t>1 уровень. </a:t>
            </a:r>
            <a:br>
              <a:rPr lang="ru-RU" sz="2700" b="1" dirty="0" smtClean="0">
                <a:latin typeface="Times New Roman" pitchFamily="18" charset="0"/>
                <a:cs typeface="Times New Roman" pitchFamily="18" charset="0"/>
              </a:rPr>
            </a:br>
            <a:r>
              <a:rPr lang="ru-RU" sz="2700" i="1" dirty="0" smtClean="0">
                <a:latin typeface="Times New Roman" pitchFamily="18" charset="0"/>
                <a:cs typeface="Times New Roman" pitchFamily="18" charset="0"/>
              </a:rPr>
              <a:t>Запиши условие задачи в таблице, реши задачу.</a:t>
            </a:r>
            <a:r>
              <a:rPr lang="ru-RU" sz="2700" dirty="0" smtClean="0">
                <a:latin typeface="Times New Roman" pitchFamily="18" charset="0"/>
                <a:cs typeface="Times New Roman" pitchFamily="18" charset="0"/>
              </a:rPr>
              <a:t/>
            </a:r>
            <a:br>
              <a:rPr lang="ru-RU" sz="2700" dirty="0" smtClean="0">
                <a:latin typeface="Times New Roman" pitchFamily="18" charset="0"/>
                <a:cs typeface="Times New Roman" pitchFamily="18" charset="0"/>
              </a:rPr>
            </a:br>
            <a:r>
              <a:rPr lang="ru-RU" sz="2700" i="1" dirty="0" smtClean="0">
                <a:latin typeface="Times New Roman" pitchFamily="18" charset="0"/>
                <a:cs typeface="Times New Roman" pitchFamily="18" charset="0"/>
              </a:rPr>
              <a:t>Скорость</a:t>
            </a:r>
            <a:r>
              <a:rPr lang="ru-RU" sz="2700" dirty="0" smtClean="0">
                <a:latin typeface="Times New Roman" pitchFamily="18" charset="0"/>
                <a:cs typeface="Times New Roman" pitchFamily="18" charset="0"/>
              </a:rPr>
              <a:t> </a:t>
            </a:r>
            <a:r>
              <a:rPr lang="ru-RU" sz="2700" i="1" dirty="0" smtClean="0">
                <a:latin typeface="Times New Roman" pitchFamily="18" charset="0"/>
                <a:cs typeface="Times New Roman" pitchFamily="18" charset="0"/>
              </a:rPr>
              <a:t>Время</a:t>
            </a:r>
            <a:r>
              <a:rPr lang="ru-RU" sz="2700" dirty="0" smtClean="0">
                <a:latin typeface="Times New Roman" pitchFamily="18" charset="0"/>
                <a:cs typeface="Times New Roman" pitchFamily="18" charset="0"/>
              </a:rPr>
              <a:t> </a:t>
            </a:r>
            <a:r>
              <a:rPr lang="ru-RU" sz="2700" i="1" dirty="0" smtClean="0">
                <a:latin typeface="Times New Roman" pitchFamily="18" charset="0"/>
                <a:cs typeface="Times New Roman" pitchFamily="18" charset="0"/>
              </a:rPr>
              <a:t>Расстояние</a:t>
            </a:r>
            <a:r>
              <a:rPr lang="ru-RU" sz="2700" dirty="0" smtClean="0">
                <a:latin typeface="Times New Roman" pitchFamily="18" charset="0"/>
                <a:cs typeface="Times New Roman" pitchFamily="18" charset="0"/>
              </a:rPr>
              <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 </a:t>
            </a:r>
            <a:br>
              <a:rPr lang="ru-RU" sz="2700" dirty="0" smtClean="0">
                <a:latin typeface="Times New Roman" pitchFamily="18" charset="0"/>
                <a:cs typeface="Times New Roman" pitchFamily="18" charset="0"/>
              </a:rPr>
            </a:br>
            <a:r>
              <a:rPr lang="ru-RU" sz="2700" b="1" dirty="0" smtClean="0">
                <a:latin typeface="Times New Roman" pitchFamily="18" charset="0"/>
                <a:cs typeface="Times New Roman" pitchFamily="18" charset="0"/>
              </a:rPr>
              <a:t>2 уровень. </a:t>
            </a:r>
            <a:r>
              <a:rPr lang="ru-RU" sz="2700" i="1" dirty="0" smtClean="0">
                <a:latin typeface="Times New Roman" pitchFamily="18" charset="0"/>
                <a:cs typeface="Times New Roman" pitchFamily="18" charset="0"/>
              </a:rPr>
              <a:t>Сделай к задаче чертёж, реши задачу.</a:t>
            </a:r>
            <a:br>
              <a:rPr lang="ru-RU" sz="2700" i="1"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
            </a:r>
            <a:br>
              <a:rPr lang="ru-RU" sz="2700" dirty="0" smtClean="0">
                <a:latin typeface="Times New Roman" pitchFamily="18" charset="0"/>
                <a:cs typeface="Times New Roman" pitchFamily="18" charset="0"/>
              </a:rPr>
            </a:br>
            <a:r>
              <a:rPr lang="ru-RU" sz="2700" b="1" dirty="0" smtClean="0">
                <a:latin typeface="Times New Roman" pitchFamily="18" charset="0"/>
                <a:cs typeface="Times New Roman" pitchFamily="18" charset="0"/>
              </a:rPr>
              <a:t>3 уровень. </a:t>
            </a:r>
            <a:r>
              <a:rPr lang="ru-RU" sz="2700" i="1" dirty="0" smtClean="0">
                <a:latin typeface="Times New Roman" pitchFamily="18" charset="0"/>
                <a:cs typeface="Times New Roman" pitchFamily="18" charset="0"/>
              </a:rPr>
              <a:t>Реши задачу устно. Составь обратную задачу на нахождение времени и реши её.</a:t>
            </a:r>
            <a:r>
              <a:rPr lang="ru-RU" sz="3200" dirty="0" smtClean="0"/>
              <a:t/>
            </a:r>
            <a:br>
              <a:rPr lang="ru-RU" sz="3200" dirty="0" smtClean="0"/>
            </a:br>
            <a:r>
              <a:rPr lang="ru-RU" sz="3200" dirty="0" smtClean="0">
                <a:latin typeface="Times New Roman" pitchFamily="18" charset="0"/>
                <a:cs typeface="Times New Roman" pitchFamily="18" charset="0"/>
              </a:rPr>
              <a:t/>
            </a:r>
            <a:br>
              <a:rPr lang="ru-RU" sz="3200" dirty="0" smtClean="0">
                <a:latin typeface="Times New Roman" pitchFamily="18" charset="0"/>
                <a:cs typeface="Times New Roman" pitchFamily="18" charset="0"/>
              </a:rPr>
            </a:br>
            <a:endParaRPr lang="ru-RU" sz="3200" dirty="0">
              <a:latin typeface="Times New Roman" pitchFamily="18" charset="0"/>
              <a:cs typeface="Times New Roman" pitchFamily="18" charset="0"/>
            </a:endParaRPr>
          </a:p>
        </p:txBody>
      </p:sp>
      <p:cxnSp>
        <p:nvCxnSpPr>
          <p:cNvPr id="5" name="Прямая соединительная линия 4"/>
          <p:cNvCxnSpPr/>
          <p:nvPr/>
        </p:nvCxnSpPr>
        <p:spPr>
          <a:xfrm>
            <a:off x="2051720" y="2492896"/>
            <a:ext cx="0" cy="504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Прямая соединительная линия 6"/>
          <p:cNvCxnSpPr/>
          <p:nvPr/>
        </p:nvCxnSpPr>
        <p:spPr>
          <a:xfrm>
            <a:off x="2987824" y="2492896"/>
            <a:ext cx="0" cy="504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611560" y="2492896"/>
            <a:ext cx="42484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Прямая соединительная линия 10"/>
          <p:cNvCxnSpPr/>
          <p:nvPr/>
        </p:nvCxnSpPr>
        <p:spPr>
          <a:xfrm>
            <a:off x="611560" y="2996952"/>
            <a:ext cx="4176464"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507288" cy="6322714"/>
          </a:xfrm>
        </p:spPr>
        <p:txBody>
          <a:bodyPr>
            <a:normAutofit fontScale="90000"/>
          </a:bodyPr>
          <a:lstStyle/>
          <a:p>
            <a:pPr algn="l"/>
            <a:r>
              <a:rPr lang="ru-RU" sz="3200" b="1" dirty="0" smtClean="0">
                <a:latin typeface="Times New Roman" pitchFamily="18" charset="0"/>
                <a:cs typeface="Times New Roman" pitchFamily="18" charset="0"/>
              </a:rPr>
              <a:t>	I уровень </a:t>
            </a:r>
            <a:r>
              <a:rPr lang="ru-RU" sz="3200" dirty="0" smtClean="0">
                <a:latin typeface="Times New Roman" pitchFamily="18" charset="0"/>
                <a:cs typeface="Times New Roman" pitchFamily="18" charset="0"/>
              </a:rPr>
              <a:t>- задания на воспроизведение учащимися знаний в том виде, как они были изложены в учебнике или раскрыты учителем. (Оценка «3»)</a:t>
            </a:r>
            <a:br>
              <a:rPr lang="ru-RU" sz="3200" dirty="0" smtClean="0">
                <a:latin typeface="Times New Roman" pitchFamily="18" charset="0"/>
                <a:cs typeface="Times New Roman" pitchFamily="18" charset="0"/>
              </a:rPr>
            </a:br>
            <a:r>
              <a:rPr lang="ru-RU" sz="3200" dirty="0" smtClean="0">
                <a:latin typeface="Times New Roman" pitchFamily="18" charset="0"/>
                <a:cs typeface="Times New Roman" pitchFamily="18" charset="0"/>
              </a:rPr>
              <a:t/>
            </a:r>
            <a:br>
              <a:rPr lang="ru-RU" sz="3200" dirty="0" smtClean="0">
                <a:latin typeface="Times New Roman" pitchFamily="18" charset="0"/>
                <a:cs typeface="Times New Roman" pitchFamily="18" charset="0"/>
              </a:rPr>
            </a:br>
            <a:r>
              <a:rPr lang="ru-RU" sz="3200" dirty="0" smtClean="0">
                <a:latin typeface="Times New Roman" pitchFamily="18" charset="0"/>
                <a:cs typeface="Times New Roman" pitchFamily="18" charset="0"/>
              </a:rPr>
              <a:t>	</a:t>
            </a:r>
            <a:r>
              <a:rPr lang="ru-RU" sz="3200" b="1" dirty="0" smtClean="0">
                <a:latin typeface="Times New Roman" pitchFamily="18" charset="0"/>
                <a:cs typeface="Times New Roman" pitchFamily="18" charset="0"/>
              </a:rPr>
              <a:t>II уровень </a:t>
            </a:r>
            <a:r>
              <a:rPr lang="ru-RU" sz="3200" dirty="0" smtClean="0">
                <a:latin typeface="Times New Roman" pitchFamily="18" charset="0"/>
                <a:cs typeface="Times New Roman" pitchFamily="18" charset="0"/>
              </a:rPr>
              <a:t>- задания на применение знаний и умений по образцу в повторяющейся учебной ситуации. (Оценка «4»)</a:t>
            </a:r>
            <a:br>
              <a:rPr lang="ru-RU" sz="3200" dirty="0" smtClean="0">
                <a:latin typeface="Times New Roman" pitchFamily="18" charset="0"/>
                <a:cs typeface="Times New Roman" pitchFamily="18" charset="0"/>
              </a:rPr>
            </a:br>
            <a:r>
              <a:rPr lang="ru-RU" sz="3200" dirty="0" smtClean="0">
                <a:latin typeface="Times New Roman" pitchFamily="18" charset="0"/>
                <a:cs typeface="Times New Roman" pitchFamily="18" charset="0"/>
              </a:rPr>
              <a:t/>
            </a:r>
            <a:br>
              <a:rPr lang="ru-RU" sz="3200" dirty="0" smtClean="0">
                <a:latin typeface="Times New Roman" pitchFamily="18" charset="0"/>
                <a:cs typeface="Times New Roman" pitchFamily="18" charset="0"/>
              </a:rPr>
            </a:br>
            <a:r>
              <a:rPr lang="ru-RU" sz="3200" dirty="0" smtClean="0">
                <a:latin typeface="Times New Roman" pitchFamily="18" charset="0"/>
                <a:cs typeface="Times New Roman" pitchFamily="18" charset="0"/>
              </a:rPr>
              <a:t>	</a:t>
            </a:r>
            <a:r>
              <a:rPr lang="ru-RU" sz="3200" b="1" dirty="0" smtClean="0">
                <a:latin typeface="Times New Roman" pitchFamily="18" charset="0"/>
                <a:cs typeface="Times New Roman" pitchFamily="18" charset="0"/>
              </a:rPr>
              <a:t>III уровень </a:t>
            </a:r>
            <a:r>
              <a:rPr lang="ru-RU" sz="3200" dirty="0" smtClean="0">
                <a:latin typeface="Times New Roman" pitchFamily="18" charset="0"/>
                <a:cs typeface="Times New Roman" pitchFamily="18" charset="0"/>
              </a:rPr>
              <a:t>- задания на творческое применение знаний и умений в новой учебной ситуации. (Оценка «5») </a:t>
            </a:r>
            <a:br>
              <a:rPr lang="ru-RU" sz="3200" dirty="0" smtClean="0">
                <a:latin typeface="Times New Roman" pitchFamily="18" charset="0"/>
                <a:cs typeface="Times New Roman" pitchFamily="18" charset="0"/>
              </a:rPr>
            </a:br>
            <a:r>
              <a:rPr lang="ru-RU" sz="3200" dirty="0" smtClean="0">
                <a:latin typeface="Times New Roman" pitchFamily="18" charset="0"/>
                <a:cs typeface="Times New Roman" pitchFamily="18" charset="0"/>
              </a:rPr>
              <a:t>	</a:t>
            </a:r>
            <a:br>
              <a:rPr lang="ru-RU" sz="3200" dirty="0" smtClean="0">
                <a:latin typeface="Times New Roman" pitchFamily="18" charset="0"/>
                <a:cs typeface="Times New Roman" pitchFamily="18" charset="0"/>
              </a:rPr>
            </a:br>
            <a:endParaRPr lang="ru-RU" sz="3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0" y="5013176"/>
            <a:ext cx="9144000" cy="1844824"/>
          </a:xfrm>
        </p:spPr>
        <p:txBody>
          <a:bodyPr>
            <a:normAutofit fontScale="90000"/>
          </a:bodyPr>
          <a:lstStyle/>
          <a:p>
            <a:pPr algn="l"/>
            <a:r>
              <a:rPr lang="ru-RU" sz="2700" dirty="0" smtClean="0">
                <a:latin typeface="Times New Roman" pitchFamily="18" charset="0"/>
                <a:cs typeface="Times New Roman" pitchFamily="18" charset="0"/>
              </a:rPr>
              <a:t>	 Помимо </a:t>
            </a:r>
            <a:r>
              <a:rPr lang="ru-RU" sz="2700" dirty="0" err="1" smtClean="0">
                <a:latin typeface="Times New Roman" pitchFamily="18" charset="0"/>
                <a:cs typeface="Times New Roman" pitchFamily="18" charset="0"/>
              </a:rPr>
              <a:t>разноуровневых</a:t>
            </a:r>
            <a:r>
              <a:rPr lang="ru-RU" sz="2700" dirty="0" smtClean="0">
                <a:latin typeface="Times New Roman" pitchFamily="18" charset="0"/>
                <a:cs typeface="Times New Roman" pitchFamily="18" charset="0"/>
              </a:rPr>
              <a:t> заданий использую </a:t>
            </a:r>
            <a:r>
              <a:rPr lang="ru-RU" sz="2700" b="1" dirty="0" smtClean="0">
                <a:latin typeface="Times New Roman" pitchFamily="18" charset="0"/>
                <a:cs typeface="Times New Roman" pitchFamily="18" charset="0"/>
              </a:rPr>
              <a:t>дополнительные задания</a:t>
            </a:r>
            <a:r>
              <a:rPr lang="ru-RU" sz="2700" dirty="0" smtClean="0">
                <a:latin typeface="Times New Roman" pitchFamily="18" charset="0"/>
                <a:cs typeface="Times New Roman" pitchFamily="18" charset="0"/>
              </a:rPr>
              <a:t>.  </a:t>
            </a:r>
            <a:r>
              <a:rPr lang="ru-RU" sz="2700" i="1" dirty="0" smtClean="0">
                <a:latin typeface="Times New Roman" pitchFamily="18" charset="0"/>
                <a:cs typeface="Times New Roman" pitchFamily="18" charset="0"/>
              </a:rPr>
              <a:t>Занимательные вопросы, задачи – шутки, логические задачи и развивающие задачи – минутки </a:t>
            </a:r>
            <a:r>
              <a:rPr lang="ru-RU" sz="2700" dirty="0" smtClean="0">
                <a:latin typeface="Times New Roman" pitchFamily="18" charset="0"/>
                <a:cs typeface="Times New Roman" pitchFamily="18" charset="0"/>
              </a:rPr>
              <a:t>предлагаю учащимся в качестве разминки в начале урока. </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	</a:t>
            </a:r>
            <a:endParaRPr lang="ru-RU" sz="2700" dirty="0"/>
          </a:p>
        </p:txBody>
      </p:sp>
      <p:pic>
        <p:nvPicPr>
          <p:cNvPr id="8" name="Содержимое 7" descr="DSC07124.JPG"/>
          <p:cNvPicPr>
            <a:picLocks noGrp="1" noChangeAspect="1"/>
          </p:cNvPicPr>
          <p:nvPr>
            <p:ph idx="1"/>
          </p:nvPr>
        </p:nvPicPr>
        <p:blipFill>
          <a:blip r:embed="rId2" cstate="print"/>
          <a:stretch>
            <a:fillRect/>
          </a:stretch>
        </p:blipFill>
        <p:spPr>
          <a:xfrm>
            <a:off x="467544" y="0"/>
            <a:ext cx="8208912" cy="5013176"/>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0" y="5157192"/>
            <a:ext cx="9144000" cy="1556792"/>
          </a:xfrm>
        </p:spPr>
        <p:txBody>
          <a:bodyPr>
            <a:noAutofit/>
          </a:bodyPr>
          <a:lstStyle/>
          <a:p>
            <a:pPr algn="l"/>
            <a:r>
              <a:rPr lang="ru-RU" sz="2400" dirty="0" smtClean="0">
                <a:latin typeface="Times New Roman" pitchFamily="18" charset="0"/>
                <a:cs typeface="Times New Roman" pitchFamily="18" charset="0"/>
              </a:rPr>
              <a:t>	Задания можно просто озвучить, можно написать на доске, представить на слайде.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Я беру их из книг своей личной библиотеки или использую интернет-ресурсы.</a:t>
            </a:r>
            <a:endParaRPr lang="ru-RU" sz="2400" dirty="0"/>
          </a:p>
        </p:txBody>
      </p:sp>
      <p:pic>
        <p:nvPicPr>
          <p:cNvPr id="7" name="Содержимое 6" descr="1675587677808.jpg"/>
          <p:cNvPicPr>
            <a:picLocks noGrp="1" noChangeAspect="1"/>
          </p:cNvPicPr>
          <p:nvPr>
            <p:ph idx="1"/>
          </p:nvPr>
        </p:nvPicPr>
        <p:blipFill>
          <a:blip r:embed="rId2" cstate="print"/>
          <a:stretch>
            <a:fillRect/>
          </a:stretch>
        </p:blipFill>
        <p:spPr>
          <a:xfrm>
            <a:off x="0" y="0"/>
            <a:ext cx="9144000" cy="5229200"/>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863</TotalTime>
  <Words>116</Words>
  <Application>Microsoft Office PowerPoint</Application>
  <PresentationFormat>Экран (4:3)</PresentationFormat>
  <Paragraphs>42</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Тема Office</vt:lpstr>
      <vt:lpstr>«Методы и приёмы работы с одарёнными детьми  на уроках математики  в начальной школе» </vt:lpstr>
      <vt:lpstr>  </vt:lpstr>
      <vt:lpstr>  </vt:lpstr>
      <vt:lpstr> В своей работе с такими детьми я стараюсь использовать дифференциацию и индивидуализацию  в обучении.           Мне помогают в этом разноуровневые задания (обучающие и контролирующие). Ребенок должен уметь оценивать себя и знать, что необходимо уметь на оценку «3», «4» и «5».  </vt:lpstr>
      <vt:lpstr>          Рассмотрим примеры таких заданий.            </vt:lpstr>
      <vt:lpstr> Задача. Автомобиль проехал 180 км за два часа. Вычисли его скорость.  1 уровень.  Запиши условие задачи в таблице, реши задачу. Скорость Время Расстояние   2 уровень. Сделай к задаче чертёж, реши задачу.  3 уровень. Реши задачу устно. Составь обратную задачу на нахождение времени и реши её.  </vt:lpstr>
      <vt:lpstr> I уровень - задания на воспроизведение учащимися знаний в том виде, как они были изложены в учебнике или раскрыты учителем. (Оценка «3»)   II уровень - задания на применение знаний и умений по образцу в повторяющейся учебной ситуации. (Оценка «4»)   III уровень - задания на творческое применение знаний и умений в новой учебной ситуации. (Оценка «5»)    </vt:lpstr>
      <vt:lpstr>  Помимо разноуровневых заданий использую дополнительные задания.  Занимательные вопросы, задачи – шутки, логические задачи и развивающие задачи – минутки предлагаю учащимся в качестве разминки в начале урока.   </vt:lpstr>
      <vt:lpstr> Задания можно просто озвучить, можно написать на доске, представить на слайде.   Я беру их из книг своей личной библиотеки или использую интернет-ресурсы.</vt:lpstr>
      <vt:lpstr> </vt:lpstr>
      <vt:lpstr> </vt:lpstr>
      <vt:lpstr>    Слон пошёл кататься на коньках. Он тяжёлый, поэтому он одел на каждую ногу по два конька и ещё один конёк нацепил на наконечник хобота. Сколько коньков надел слон? И т. п.   </vt:lpstr>
      <vt:lpstr>   Также активно использую упражнения на развитие мышления.   Продолжи ряд:  Ромашка, василёк, колокольчик, …  2, 4, 6, 8,…   Определи, (какой предмет, какая фигура, какое слово) какое число лишнее:  лошадь, корова, мышь, свинья  2, 5, 12, 7, 9.     </vt:lpstr>
      <vt:lpstr>     Дополнительные задания для одарённых детей можно брать непосредственно из учебника.  Это так называемые «Странички для любознательных», различные ребусы, головоломки и т. п. на полях учебника.  </vt:lpstr>
      <vt:lpstr>     В проверочные работы обязательно включаю дополнительные задания (так называемые задания со «звёздочкой»), т. е. не обязательные для выполнения всему классу, но для одарённых учащихся эти задания являются обязательными.   Выполнение таких заданий оценивается оценкой «5», если учащимся допущена ошибка, то оценка не выставляется. </vt:lpstr>
      <vt:lpstr>Дополнительные виды работ с уже решённой задачей: 1. Изменение условия задачи так, чтобы она решалась другим действием. 2. Постановка нового вопроса к уже решённой задаче, постановка всех вопросов, ответы на которые ещё можно найти по данному условию. 3. Сравнение содержания данной задачи и её решения с содержанием и решением другой задачи. 4. Решение задачи другим способом или с помощью других средств -другим методом: графическим, алгебраическим и др. 5. Изменение числовых данных задачи так, чтобы появился новый способ решения или, наоборот , чтобы один способов решения стал невозможен. 6. Проверка правильности решения любым из известных приёмов (составление и решение задачи обратной данной, соотнесение полученного результата и условия задачи и др.)    </vt:lpstr>
      <vt:lpstr>   Огромные возможности для развития одарённых детей на уроках математики в начальной школе даёт  работа над решением задачи различными способами.  </vt:lpstr>
      <vt:lpstr>   Дети часто путают понятия способ решения задачи и способ записи решения задачи.    Приходится учить их тому, что задача считается решённой различными способами, если её решения отличаются связями  между данными и искомыми, положенными в основу решений, или последовательностью этих связей.    </vt:lpstr>
      <vt:lpstr>     Результатом такой работы является активное участие ребят моего класса в ежегодных школьных неделях математики.  </vt:lpstr>
      <vt:lpstr> Дети с удовольствием выполняют творческие задания по предмету, участвуя в проектах «На что похожа цифра?», «Занимательная математика» (используя логические задачи, головоломки, кроссворды, ребусы, анаграммы и т. д. оформляют газеты, выставки).</vt:lpstr>
      <vt:lpstr>   Становятся участниками школьного дня науки.    Участвуют в олимпиадах различного уровня. </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Юля</dc:creator>
  <cp:lastModifiedBy>Юля</cp:lastModifiedBy>
  <cp:revision>109</cp:revision>
  <dcterms:created xsi:type="dcterms:W3CDTF">2021-02-24T13:48:59Z</dcterms:created>
  <dcterms:modified xsi:type="dcterms:W3CDTF">2023-02-07T17:38:20Z</dcterms:modified>
</cp:coreProperties>
</file>