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9" r:id="rId3"/>
    <p:sldId id="278" r:id="rId4"/>
    <p:sldId id="260" r:id="rId5"/>
    <p:sldId id="261" r:id="rId6"/>
    <p:sldId id="256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4" r:id="rId16"/>
    <p:sldId id="273" r:id="rId17"/>
    <p:sldId id="276" r:id="rId18"/>
    <p:sldId id="275" r:id="rId19"/>
    <p:sldId id="277" r:id="rId20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C6D9F1"/>
    <a:srgbClr val="CC99FF"/>
    <a:srgbClr val="0099FF"/>
    <a:srgbClr val="123CEC"/>
    <a:srgbClr val="33CCFF"/>
    <a:srgbClr val="43CEFF"/>
    <a:srgbClr val="4AABC6"/>
    <a:srgbClr val="2C778C"/>
    <a:srgbClr val="6883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134" y="-84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01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301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4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508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54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605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501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95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387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721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348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bg1"/>
          </a:fgClr>
          <a:bgClr>
            <a:srgbClr val="43CEFF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0" y="0"/>
            <a:ext cx="945648" cy="5715000"/>
            <a:chOff x="0" y="0"/>
            <a:chExt cx="945648" cy="5715000"/>
          </a:xfrm>
        </p:grpSpPr>
        <p:pic>
          <p:nvPicPr>
            <p:cNvPr id="1028" name="Picture 4" descr="http://lybov.radugamirov.ru/wp-content/uploads/2013/12/theta-healing-south-east-london.jpg"/>
            <p:cNvPicPr>
              <a:picLocks noChangeAspect="1" noChangeArrowheads="1"/>
            </p:cNvPicPr>
            <p:nvPr userDrawn="1"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0" y="0"/>
              <a:ext cx="945648" cy="28310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http://lybov.radugamirov.ru/wp-content/uploads/2013/12/theta-healing-south-east-london.jpg"/>
            <p:cNvPicPr>
              <a:picLocks noChangeAspect="1" noChangeArrowheads="1"/>
            </p:cNvPicPr>
            <p:nvPr userDrawn="1"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0" y="2831096"/>
              <a:ext cx="945648" cy="28839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Группа 9"/>
          <p:cNvGrpSpPr/>
          <p:nvPr userDrawn="1"/>
        </p:nvGrpSpPr>
        <p:grpSpPr>
          <a:xfrm>
            <a:off x="922239" y="-3"/>
            <a:ext cx="8222609" cy="5715003"/>
            <a:chOff x="922239" y="-3"/>
            <a:chExt cx="8222609" cy="5715003"/>
          </a:xfrm>
        </p:grpSpPr>
        <p:pic>
          <p:nvPicPr>
            <p:cNvPr id="1026" name="Picture 2" descr="http://lybov.radugamirov.ru/wp-content/uploads/2013/12/theta-healing-south-east-london.jpg"/>
            <p:cNvPicPr>
              <a:picLocks noChangeAspect="1" noChangeArrowheads="1"/>
            </p:cNvPicPr>
            <p:nvPr userDrawn="1"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6200000">
              <a:off x="2862839" y="-1917196"/>
              <a:ext cx="265215" cy="4099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http://lybov.radugamirov.ru/wp-content/uploads/2013/12/theta-healing-south-east-london.jpg"/>
            <p:cNvPicPr>
              <a:picLocks noChangeAspect="1" noChangeArrowheads="1"/>
            </p:cNvPicPr>
            <p:nvPr userDrawn="1"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 flipH="1">
              <a:off x="6962440" y="-1917193"/>
              <a:ext cx="265215" cy="4099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 descr="http://lybov.radugamirov.ru/wp-content/uploads/2013/12/theta-healing-south-east-london.jpg"/>
            <p:cNvPicPr>
              <a:picLocks noChangeAspect="1" noChangeArrowheads="1"/>
            </p:cNvPicPr>
            <p:nvPr userDrawn="1"/>
          </p:nvPicPr>
          <p:blipFill rotWithShape="1"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 flipV="1">
              <a:off x="2839432" y="3532589"/>
              <a:ext cx="265215" cy="40996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 descr="http://lybov.radugamirov.ru/wp-content/uploads/2013/12/theta-healing-south-east-london.jpg"/>
            <p:cNvPicPr>
              <a:picLocks noChangeAspect="1" noChangeArrowheads="1"/>
            </p:cNvPicPr>
            <p:nvPr userDrawn="1"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6200000" flipH="1" flipV="1">
              <a:off x="6950735" y="3520889"/>
              <a:ext cx="265215" cy="41230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lybov.radugamirov.ru/wp-content/uploads/2013/12/theta-healing-south-east-london.jpg"/>
            <p:cNvPicPr>
              <a:picLocks noChangeAspect="1" noChangeArrowheads="1"/>
            </p:cNvPicPr>
            <p:nvPr userDrawn="1"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88526"/>
            <a:stretch/>
          </p:blipFill>
          <p:spPr bwMode="auto">
            <a:xfrm flipH="1">
              <a:off x="8791677" y="265213"/>
              <a:ext cx="352321" cy="26639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http://lybov.radugamirov.ru/wp-content/uploads/2013/12/theta-healing-south-east-london.jpg"/>
            <p:cNvPicPr>
              <a:picLocks noChangeAspect="1" noChangeArrowheads="1"/>
            </p:cNvPicPr>
            <p:nvPr userDrawn="1"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88526"/>
            <a:stretch/>
          </p:blipFill>
          <p:spPr bwMode="auto">
            <a:xfrm flipH="1" flipV="1">
              <a:off x="8791679" y="2713779"/>
              <a:ext cx="352321" cy="27360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24.png"/><Relationship Id="rId7" Type="http://schemas.openxmlformats.org/officeDocument/2006/relationships/image" Target="../media/image2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23628" y="2033237"/>
            <a:ext cx="6696744" cy="1107996"/>
          </a:xfrm>
          <a:prstGeom prst="rect">
            <a:avLst/>
          </a:prstGeom>
          <a:solidFill>
            <a:srgbClr val="C6D9F1">
              <a:alpha val="69804"/>
            </a:srgb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 самого себя </a:t>
            </a:r>
            <a:endParaRPr lang="ru-RU" sz="6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246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63688" y="49188"/>
            <a:ext cx="4752528" cy="710654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0099"/>
                </a:solidFill>
                <a:latin typeface="Comic Sans MS" pitchFamily="66" charset="0"/>
              </a:rPr>
              <a:t>  </a:t>
            </a: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Лёгкие   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3091561" y="913284"/>
            <a:ext cx="4864815" cy="3600400"/>
          </a:xfrm>
          <a:prstGeom prst="wedgeRoundRectCallout">
            <a:avLst>
              <a:gd name="adj1" fmla="val 46904"/>
              <a:gd name="adj2" fmla="val 26390"/>
              <a:gd name="adj3" fmla="val 16667"/>
            </a:avLst>
          </a:prstGeom>
          <a:solidFill>
            <a:schemeClr val="bg1"/>
          </a:solidFill>
          <a:ln>
            <a:solidFill>
              <a:srgbClr val="123C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Дыхание человека происходит при помощи лёгких, которые находятся в груди. Лёгкие похожи на губку. При выдохе они выпускают из себя воздух и уменьшаются в размере. Когда мы делаем вдох, лёгкие наполняются воздухом и расширяются</a:t>
            </a:r>
            <a:r>
              <a:rPr lang="ru-RU" sz="2400" dirty="0">
                <a:solidFill>
                  <a:srgbClr val="333333"/>
                </a:solidFill>
                <a:latin typeface="Comic Sans MS" pitchFamily="66" charset="0"/>
              </a:rPr>
              <a:t>.</a:t>
            </a: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941293" y="334462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269954" y="3525029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https://medbook.propto.ru/sites/medbook.propto.ru/files/field/image/2100391970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196856"/>
            <a:ext cx="2407993" cy="2622341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262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63688" y="49188"/>
            <a:ext cx="4752528" cy="710654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Сердце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3091561" y="913283"/>
            <a:ext cx="4504775" cy="3437573"/>
          </a:xfrm>
          <a:prstGeom prst="wedgeRoundRectCallout">
            <a:avLst>
              <a:gd name="adj1" fmla="val 46904"/>
              <a:gd name="adj2" fmla="val 26390"/>
              <a:gd name="adj3" fmla="val 16667"/>
            </a:avLst>
          </a:prstGeom>
          <a:solidFill>
            <a:schemeClr val="bg1"/>
          </a:solidFill>
          <a:ln>
            <a:solidFill>
              <a:srgbClr val="123C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Сердце находится в груди человека. Размером оно всего с кулак. Сердце – неутомимый мотор, который непрерывно гонит в сосуды кровь и заставляет её обегать всё тело.</a:t>
            </a: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941293" y="334462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269954" y="3525029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mirnasos.ru/list/images8/vitaminidlyaserdtsaisosudovvibiraemluchs_65141866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057300"/>
            <a:ext cx="1823467" cy="267007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797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2604114" y="1273324"/>
            <a:ext cx="5280253" cy="3528392"/>
          </a:xfrm>
          <a:prstGeom prst="wedgeRoundRectCallout">
            <a:avLst>
              <a:gd name="adj1" fmla="val 46904"/>
              <a:gd name="adj2" fmla="val 26390"/>
              <a:gd name="adj3" fmla="val 16667"/>
            </a:avLst>
          </a:prstGeom>
          <a:solidFill>
            <a:schemeClr val="bg1"/>
          </a:solidFill>
          <a:ln>
            <a:solidFill>
              <a:srgbClr val="123C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Желудок находится в верхней части живота (под рёбрами) с левой стороны. Когда в него попадает пища, он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растягивается. 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Чем больше пищи мы съедаем, тем сильнее растягивается желудок. В желудке пища перерабатывается, но  лишь наполовину.</a:t>
            </a: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941293" y="334462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269954" y="3525029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995072" y="130324"/>
            <a:ext cx="7177328" cy="1143000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Желудок –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главное отделение «внутренней кухни»</a:t>
            </a:r>
          </a:p>
        </p:txBody>
      </p:sp>
      <p:pic>
        <p:nvPicPr>
          <p:cNvPr id="10" name="Picture 4" descr="1281001644_fourth_stomach_0000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53" y="1328974"/>
            <a:ext cx="2125700" cy="2536638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760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63688" y="49188"/>
            <a:ext cx="4752528" cy="710654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0099"/>
                </a:solidFill>
                <a:latin typeface="Comic Sans MS" pitchFamily="66" charset="0"/>
              </a:rPr>
              <a:t>   </a:t>
            </a: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Кишечник 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2555775" y="928535"/>
            <a:ext cx="5976875" cy="3672409"/>
          </a:xfrm>
          <a:prstGeom prst="wedgeRoundRectCallout">
            <a:avLst>
              <a:gd name="adj1" fmla="val 46904"/>
              <a:gd name="adj2" fmla="val 26390"/>
              <a:gd name="adj3" fmla="val 16667"/>
            </a:avLst>
          </a:prstGeom>
          <a:solidFill>
            <a:schemeClr val="bg1"/>
          </a:solidFill>
          <a:ln>
            <a:solidFill>
              <a:srgbClr val="123C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Из желудка пища отправляется в длинное путешествие по 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извилистому кишечнику. Он 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тянется почти на 8 метров. Только после того как пища 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пройдёт этот путь, она </a:t>
            </a:r>
            <a:r>
              <a:rPr lang="ru-RU" sz="2400" dirty="0" smtClean="0">
                <a:solidFill>
                  <a:schemeClr val="tx1"/>
                </a:solidFill>
                <a:latin typeface="Comic Sans MS" pitchFamily="66" charset="0"/>
              </a:rPr>
              <a:t>превратится </a:t>
            </a: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в прозрачные растворы, 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которые может впитать в себя 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кровь и разнести по всему 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организму. </a:t>
            </a: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941293" y="334462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325812" y="3862652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wikiparazit.ru/wp-content/uploads/2017/07/1679172198577968f09973a7.435613751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904" t="3229" r="15952"/>
          <a:stretch/>
        </p:blipFill>
        <p:spPr bwMode="auto">
          <a:xfrm>
            <a:off x="539552" y="1417339"/>
            <a:ext cx="2029053" cy="2185209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672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53094" y="197917"/>
            <a:ext cx="4752528" cy="710654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Печень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3131840" y="1201316"/>
            <a:ext cx="4392488" cy="3149542"/>
          </a:xfrm>
          <a:prstGeom prst="wedgeRoundRectCallout">
            <a:avLst>
              <a:gd name="adj1" fmla="val 46904"/>
              <a:gd name="adj2" fmla="val 26390"/>
              <a:gd name="adj3" fmla="val 16667"/>
            </a:avLst>
          </a:prstGeom>
          <a:solidFill>
            <a:schemeClr val="bg1"/>
          </a:solidFill>
          <a:ln>
            <a:solidFill>
              <a:srgbClr val="123C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Печень живёт с правой стороны от желудка в верхней части живота. Она вырабатывает желчь, которая поступает в кишечник и помогает переваривать пищу.</a:t>
            </a: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941293" y="334462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269954" y="3525029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cdn.bolshoyvopros.ru/files/users/images/89/35/89353d70e223dd7cfdb2116a9991ba0f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587" y="1213520"/>
            <a:ext cx="2739254" cy="2131106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Line 6"/>
          <p:cNvSpPr>
            <a:spLocks noChangeShapeType="1"/>
          </p:cNvSpPr>
          <p:nvPr/>
        </p:nvSpPr>
        <p:spPr bwMode="auto">
          <a:xfrm flipH="1">
            <a:off x="2483768" y="1175848"/>
            <a:ext cx="218863" cy="457516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308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043608" y="582852"/>
            <a:ext cx="6624736" cy="4578903"/>
          </a:xfrm>
          <a:prstGeom prst="wedgeRoundRectCallout">
            <a:avLst>
              <a:gd name="adj1" fmla="val 47521"/>
              <a:gd name="adj2" fmla="val 32205"/>
              <a:gd name="adj3" fmla="val 16667"/>
            </a:avLst>
          </a:prstGeom>
          <a:solidFill>
            <a:schemeClr val="bg1"/>
          </a:solidFill>
          <a:ln>
            <a:solidFill>
              <a:srgbClr val="123C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198539" y="3438095"/>
            <a:ext cx="1717874" cy="18367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187625" y="553244"/>
            <a:ext cx="64087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23CEC"/>
                </a:solidFill>
                <a:latin typeface="Comic Sans MS" pitchFamily="66" charset="0"/>
              </a:rPr>
              <a:t>Ребята!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Предлагаю вам разгадать </a:t>
            </a:r>
            <a:r>
              <a:rPr lang="ru-RU" sz="2400" dirty="0" err="1">
                <a:latin typeface="Comic Sans MS" pitchFamily="66" charset="0"/>
              </a:rPr>
              <a:t>филворд</a:t>
            </a:r>
            <a:r>
              <a:rPr lang="ru-RU" sz="2400" dirty="0">
                <a:latin typeface="Comic Sans MS" pitchFamily="66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123CEC"/>
                </a:solidFill>
                <a:latin typeface="Comic Sans MS" pitchFamily="66" charset="0"/>
              </a:rPr>
              <a:t>«Части тела»</a:t>
            </a:r>
          </a:p>
          <a:p>
            <a:pPr algn="ctr"/>
            <a:r>
              <a:rPr lang="ru-RU" sz="2400" dirty="0">
                <a:solidFill>
                  <a:srgbClr val="C00000"/>
                </a:solidFill>
                <a:latin typeface="Comic Sans MS" pitchFamily="66" charset="0"/>
              </a:rPr>
              <a:t>Вспомните правила:</a:t>
            </a:r>
          </a:p>
          <a:p>
            <a:r>
              <a:rPr lang="ru-RU" sz="2400" dirty="0">
                <a:latin typeface="Comic Sans MS" pitchFamily="66" charset="0"/>
              </a:rPr>
              <a:t>1. Слова не пересекаются и не образуют «крестов»</a:t>
            </a:r>
          </a:p>
          <a:p>
            <a:r>
              <a:rPr lang="ru-RU" sz="2400" dirty="0">
                <a:latin typeface="Comic Sans MS" pitchFamily="66" charset="0"/>
              </a:rPr>
              <a:t>2. Слова могут изгибаться по вертикали в любые стороны.</a:t>
            </a:r>
          </a:p>
          <a:p>
            <a:r>
              <a:rPr lang="ru-RU" sz="2400" dirty="0">
                <a:latin typeface="Comic Sans MS" pitchFamily="66" charset="0"/>
              </a:rPr>
              <a:t>3. Слова в </a:t>
            </a:r>
            <a:r>
              <a:rPr lang="ru-RU" sz="2400" dirty="0" err="1">
                <a:latin typeface="Comic Sans MS" pitchFamily="66" charset="0"/>
              </a:rPr>
              <a:t>филворде</a:t>
            </a:r>
            <a:r>
              <a:rPr lang="ru-RU" sz="2400" dirty="0">
                <a:latin typeface="Comic Sans MS" pitchFamily="66" charset="0"/>
              </a:rPr>
              <a:t> с другими словами </a:t>
            </a:r>
          </a:p>
          <a:p>
            <a:r>
              <a:rPr lang="ru-RU" sz="2400" dirty="0">
                <a:latin typeface="Comic Sans MS" pitchFamily="66" charset="0"/>
              </a:rPr>
              <a:t>не могут иметь общих букв.</a:t>
            </a:r>
          </a:p>
          <a:p>
            <a:r>
              <a:rPr lang="ru-RU" sz="2400" dirty="0">
                <a:latin typeface="Comic Sans MS" pitchFamily="66" charset="0"/>
              </a:rPr>
              <a:t>4. Каждая буква может входить в состав только одного слова. </a:t>
            </a:r>
          </a:p>
        </p:txBody>
      </p:sp>
      <p:sp>
        <p:nvSpPr>
          <p:cNvPr id="5" name="Стрелка вправо с вырезом 4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925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Табличка 1"/>
          <p:cNvSpPr/>
          <p:nvPr/>
        </p:nvSpPr>
        <p:spPr>
          <a:xfrm>
            <a:off x="1115616" y="694421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л</a:t>
            </a:r>
          </a:p>
        </p:txBody>
      </p:sp>
      <p:sp>
        <p:nvSpPr>
          <p:cNvPr id="6" name="Табличка 5"/>
          <p:cNvSpPr/>
          <p:nvPr/>
        </p:nvSpPr>
        <p:spPr>
          <a:xfrm>
            <a:off x="1691680" y="694421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о</a:t>
            </a:r>
          </a:p>
        </p:txBody>
      </p:sp>
      <p:sp>
        <p:nvSpPr>
          <p:cNvPr id="7" name="Табличка 6"/>
          <p:cNvSpPr/>
          <p:nvPr/>
        </p:nvSpPr>
        <p:spPr>
          <a:xfrm>
            <a:off x="1691680" y="1341310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8" name="Табличка 7"/>
          <p:cNvSpPr/>
          <p:nvPr/>
        </p:nvSpPr>
        <p:spPr>
          <a:xfrm>
            <a:off x="1115616" y="1341310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у</a:t>
            </a:r>
          </a:p>
        </p:txBody>
      </p:sp>
      <p:sp>
        <p:nvSpPr>
          <p:cNvPr id="9" name="Табличка 8"/>
          <p:cNvSpPr/>
          <p:nvPr/>
        </p:nvSpPr>
        <p:spPr>
          <a:xfrm>
            <a:off x="1115616" y="1977921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т</a:t>
            </a:r>
          </a:p>
        </p:txBody>
      </p:sp>
      <p:sp>
        <p:nvSpPr>
          <p:cNvPr id="10" name="Табличка 9"/>
          <p:cNvSpPr/>
          <p:nvPr/>
        </p:nvSpPr>
        <p:spPr>
          <a:xfrm>
            <a:off x="1691680" y="1977921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11" name="Табличка 10"/>
          <p:cNvSpPr/>
          <p:nvPr/>
        </p:nvSpPr>
        <p:spPr>
          <a:xfrm>
            <a:off x="1691680" y="2625993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щ</a:t>
            </a:r>
          </a:p>
        </p:txBody>
      </p:sp>
      <p:sp>
        <p:nvSpPr>
          <p:cNvPr id="12" name="Табличка 11"/>
          <p:cNvSpPr/>
          <p:nvPr/>
        </p:nvSpPr>
        <p:spPr>
          <a:xfrm>
            <a:off x="1115616" y="2625993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е</a:t>
            </a:r>
          </a:p>
        </p:txBody>
      </p:sp>
      <p:sp>
        <p:nvSpPr>
          <p:cNvPr id="13" name="Табличка 12"/>
          <p:cNvSpPr/>
          <p:nvPr/>
        </p:nvSpPr>
        <p:spPr>
          <a:xfrm>
            <a:off x="1115616" y="3267676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4" name="Табличка 13"/>
          <p:cNvSpPr/>
          <p:nvPr/>
        </p:nvSpPr>
        <p:spPr>
          <a:xfrm>
            <a:off x="1115616" y="3915748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е</a:t>
            </a:r>
          </a:p>
        </p:txBody>
      </p:sp>
      <p:sp>
        <p:nvSpPr>
          <p:cNvPr id="15" name="Табличка 14"/>
          <p:cNvSpPr/>
          <p:nvPr/>
        </p:nvSpPr>
        <p:spPr>
          <a:xfrm>
            <a:off x="1691680" y="3915748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ч</a:t>
            </a:r>
          </a:p>
        </p:txBody>
      </p:sp>
      <p:sp>
        <p:nvSpPr>
          <p:cNvPr id="16" name="Табличка 15"/>
          <p:cNvSpPr/>
          <p:nvPr/>
        </p:nvSpPr>
        <p:spPr>
          <a:xfrm>
            <a:off x="1691680" y="3267676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о</a:t>
            </a:r>
          </a:p>
        </p:txBody>
      </p:sp>
      <p:sp>
        <p:nvSpPr>
          <p:cNvPr id="17" name="Табличка 16"/>
          <p:cNvSpPr/>
          <p:nvPr/>
        </p:nvSpPr>
        <p:spPr>
          <a:xfrm>
            <a:off x="2267744" y="3267676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к</a:t>
            </a:r>
          </a:p>
        </p:txBody>
      </p:sp>
      <p:sp>
        <p:nvSpPr>
          <p:cNvPr id="18" name="Табличка 17"/>
          <p:cNvSpPr/>
          <p:nvPr/>
        </p:nvSpPr>
        <p:spPr>
          <a:xfrm>
            <a:off x="2267744" y="3915748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19" name="Табличка 18"/>
          <p:cNvSpPr/>
          <p:nvPr/>
        </p:nvSpPr>
        <p:spPr>
          <a:xfrm>
            <a:off x="2843808" y="3915748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о</a:t>
            </a:r>
          </a:p>
        </p:txBody>
      </p:sp>
      <p:sp>
        <p:nvSpPr>
          <p:cNvPr id="20" name="Табличка 19"/>
          <p:cNvSpPr/>
          <p:nvPr/>
        </p:nvSpPr>
        <p:spPr>
          <a:xfrm>
            <a:off x="2843808" y="3267676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с</a:t>
            </a:r>
          </a:p>
        </p:txBody>
      </p:sp>
      <p:sp>
        <p:nvSpPr>
          <p:cNvPr id="21" name="Табличка 20"/>
          <p:cNvSpPr/>
          <p:nvPr/>
        </p:nvSpPr>
        <p:spPr>
          <a:xfrm>
            <a:off x="3419872" y="3267676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т</a:t>
            </a:r>
          </a:p>
        </p:txBody>
      </p:sp>
      <p:sp>
        <p:nvSpPr>
          <p:cNvPr id="22" name="Табличка 21"/>
          <p:cNvSpPr/>
          <p:nvPr/>
        </p:nvSpPr>
        <p:spPr>
          <a:xfrm>
            <a:off x="3419872" y="3915748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28" name="Табличка 27"/>
          <p:cNvSpPr/>
          <p:nvPr/>
        </p:nvSpPr>
        <p:spPr>
          <a:xfrm>
            <a:off x="3996680" y="2625993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ш</a:t>
            </a:r>
          </a:p>
        </p:txBody>
      </p:sp>
      <p:sp>
        <p:nvSpPr>
          <p:cNvPr id="29" name="Табличка 28"/>
          <p:cNvSpPr/>
          <p:nvPr/>
        </p:nvSpPr>
        <p:spPr>
          <a:xfrm>
            <a:off x="3996680" y="3267676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е</a:t>
            </a:r>
          </a:p>
        </p:txBody>
      </p:sp>
      <p:sp>
        <p:nvSpPr>
          <p:cNvPr id="30" name="Табличка 29"/>
          <p:cNvSpPr/>
          <p:nvPr/>
        </p:nvSpPr>
        <p:spPr>
          <a:xfrm>
            <a:off x="3996680" y="3915748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я</a:t>
            </a:r>
          </a:p>
        </p:txBody>
      </p:sp>
      <p:sp>
        <p:nvSpPr>
          <p:cNvPr id="31" name="Табличка 30"/>
          <p:cNvSpPr/>
          <p:nvPr/>
        </p:nvSpPr>
        <p:spPr>
          <a:xfrm>
            <a:off x="2267744" y="1341310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ж</a:t>
            </a:r>
          </a:p>
        </p:txBody>
      </p:sp>
      <p:sp>
        <p:nvSpPr>
          <p:cNvPr id="32" name="Табличка 31"/>
          <p:cNvSpPr/>
          <p:nvPr/>
        </p:nvSpPr>
        <p:spPr>
          <a:xfrm>
            <a:off x="2267744" y="1977921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33" name="Табличка 32"/>
          <p:cNvSpPr/>
          <p:nvPr/>
        </p:nvSpPr>
        <p:spPr>
          <a:xfrm>
            <a:off x="2267744" y="2625993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34" name="Табличка 33"/>
          <p:cNvSpPr/>
          <p:nvPr/>
        </p:nvSpPr>
        <p:spPr>
          <a:xfrm>
            <a:off x="2843808" y="2625993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о</a:t>
            </a:r>
          </a:p>
        </p:txBody>
      </p:sp>
      <p:sp>
        <p:nvSpPr>
          <p:cNvPr id="35" name="Табличка 34"/>
          <p:cNvSpPr/>
          <p:nvPr/>
        </p:nvSpPr>
        <p:spPr>
          <a:xfrm>
            <a:off x="3419872" y="2625993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т</a:t>
            </a:r>
          </a:p>
        </p:txBody>
      </p:sp>
      <p:sp>
        <p:nvSpPr>
          <p:cNvPr id="36" name="Табличка 35"/>
          <p:cNvSpPr/>
          <p:nvPr/>
        </p:nvSpPr>
        <p:spPr>
          <a:xfrm>
            <a:off x="2267744" y="694421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г</a:t>
            </a:r>
          </a:p>
        </p:txBody>
      </p:sp>
      <p:sp>
        <p:nvSpPr>
          <p:cNvPr id="37" name="Табличка 36"/>
          <p:cNvSpPr/>
          <p:nvPr/>
        </p:nvSpPr>
        <p:spPr>
          <a:xfrm>
            <a:off x="2843808" y="694421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р</a:t>
            </a:r>
          </a:p>
        </p:txBody>
      </p:sp>
      <p:sp>
        <p:nvSpPr>
          <p:cNvPr id="38" name="Табличка 37"/>
          <p:cNvSpPr/>
          <p:nvPr/>
        </p:nvSpPr>
        <p:spPr>
          <a:xfrm>
            <a:off x="3419872" y="694421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у</a:t>
            </a:r>
          </a:p>
        </p:txBody>
      </p:sp>
      <p:sp>
        <p:nvSpPr>
          <p:cNvPr id="39" name="Табличка 38"/>
          <p:cNvSpPr/>
          <p:nvPr/>
        </p:nvSpPr>
        <p:spPr>
          <a:xfrm>
            <a:off x="3995936" y="694421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д</a:t>
            </a:r>
          </a:p>
        </p:txBody>
      </p:sp>
      <p:sp>
        <p:nvSpPr>
          <p:cNvPr id="40" name="Табличка 39"/>
          <p:cNvSpPr/>
          <p:nvPr/>
        </p:nvSpPr>
        <p:spPr>
          <a:xfrm>
            <a:off x="3995936" y="1341310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ь</a:t>
            </a:r>
          </a:p>
        </p:txBody>
      </p:sp>
      <p:sp>
        <p:nvSpPr>
          <p:cNvPr id="41" name="Табличка 40"/>
          <p:cNvSpPr/>
          <p:nvPr/>
        </p:nvSpPr>
        <p:spPr>
          <a:xfrm>
            <a:off x="3419872" y="1341310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с</a:t>
            </a:r>
          </a:p>
        </p:txBody>
      </p:sp>
      <p:sp>
        <p:nvSpPr>
          <p:cNvPr id="42" name="Табличка 41"/>
          <p:cNvSpPr/>
          <p:nvPr/>
        </p:nvSpPr>
        <p:spPr>
          <a:xfrm>
            <a:off x="2843808" y="1341310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п</a:t>
            </a:r>
          </a:p>
        </p:txBody>
      </p:sp>
      <p:sp>
        <p:nvSpPr>
          <p:cNvPr id="43" name="Табличка 42"/>
          <p:cNvSpPr/>
          <p:nvPr/>
        </p:nvSpPr>
        <p:spPr>
          <a:xfrm>
            <a:off x="2843808" y="1977921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44" name="Табличка 43"/>
          <p:cNvSpPr/>
          <p:nvPr/>
        </p:nvSpPr>
        <p:spPr>
          <a:xfrm>
            <a:off x="3419872" y="1977921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н</a:t>
            </a:r>
          </a:p>
        </p:txBody>
      </p:sp>
      <p:sp>
        <p:nvSpPr>
          <p:cNvPr id="45" name="Табличка 44"/>
          <p:cNvSpPr/>
          <p:nvPr/>
        </p:nvSpPr>
        <p:spPr>
          <a:xfrm>
            <a:off x="3995936" y="1977921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а</a:t>
            </a:r>
          </a:p>
        </p:txBody>
      </p:sp>
      <p:pic>
        <p:nvPicPr>
          <p:cNvPr id="46" name="Picture 4" descr="Копия Рисунок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1329" y="1189823"/>
            <a:ext cx="3021111" cy="304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Табличка 46"/>
          <p:cNvSpPr/>
          <p:nvPr/>
        </p:nvSpPr>
        <p:spPr>
          <a:xfrm>
            <a:off x="4572744" y="693238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г</a:t>
            </a:r>
          </a:p>
        </p:txBody>
      </p:sp>
      <p:sp>
        <p:nvSpPr>
          <p:cNvPr id="48" name="Табличка 47"/>
          <p:cNvSpPr/>
          <p:nvPr/>
        </p:nvSpPr>
        <p:spPr>
          <a:xfrm>
            <a:off x="4572744" y="1342493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о</a:t>
            </a:r>
          </a:p>
        </p:txBody>
      </p:sp>
      <p:sp>
        <p:nvSpPr>
          <p:cNvPr id="49" name="Табличка 48"/>
          <p:cNvSpPr/>
          <p:nvPr/>
        </p:nvSpPr>
        <p:spPr>
          <a:xfrm>
            <a:off x="4572000" y="1976738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л</a:t>
            </a:r>
          </a:p>
        </p:txBody>
      </p:sp>
      <p:sp>
        <p:nvSpPr>
          <p:cNvPr id="50" name="Табличка 49"/>
          <p:cNvSpPr/>
          <p:nvPr/>
        </p:nvSpPr>
        <p:spPr>
          <a:xfrm>
            <a:off x="4572000" y="2625993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о</a:t>
            </a:r>
          </a:p>
        </p:txBody>
      </p:sp>
      <p:sp>
        <p:nvSpPr>
          <p:cNvPr id="51" name="Табличка 50"/>
          <p:cNvSpPr/>
          <p:nvPr/>
        </p:nvSpPr>
        <p:spPr>
          <a:xfrm>
            <a:off x="4572744" y="3267676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в</a:t>
            </a:r>
          </a:p>
        </p:txBody>
      </p:sp>
      <p:sp>
        <p:nvSpPr>
          <p:cNvPr id="52" name="Табличка 51"/>
          <p:cNvSpPr/>
          <p:nvPr/>
        </p:nvSpPr>
        <p:spPr>
          <a:xfrm>
            <a:off x="4572744" y="3915747"/>
            <a:ext cx="576064" cy="648072"/>
          </a:xfrm>
          <a:prstGeom prst="plaque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Comic Sans MS" pitchFamily="66" charset="0"/>
              </a:rPr>
              <a:t>а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 flipH="1" flipV="1">
            <a:off x="6300192" y="2223946"/>
            <a:ext cx="432048" cy="15602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5364088" y="1705372"/>
            <a:ext cx="6473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6346973" y="2379968"/>
            <a:ext cx="385267" cy="68220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H="1" flipV="1">
            <a:off x="7021884" y="2497460"/>
            <a:ext cx="165050" cy="45256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6516216" y="2950029"/>
            <a:ext cx="670718" cy="64168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5495699" y="2379968"/>
            <a:ext cx="6473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5364088" y="1970268"/>
            <a:ext cx="647328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flipH="1">
            <a:off x="7751737" y="2761874"/>
            <a:ext cx="492671" cy="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7751737" y="1017274"/>
            <a:ext cx="1" cy="54408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2"/>
          <p:cNvSpPr txBox="1">
            <a:spLocks noChangeArrowheads="1"/>
          </p:cNvSpPr>
          <p:nvPr/>
        </p:nvSpPr>
        <p:spPr>
          <a:xfrm>
            <a:off x="1078786" y="16796"/>
            <a:ext cx="7166044" cy="576064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Филворд</a:t>
            </a: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«Части тела»</a:t>
            </a:r>
          </a:p>
        </p:txBody>
      </p:sp>
      <p:sp>
        <p:nvSpPr>
          <p:cNvPr id="62" name="Стрелка вправо с вырезом 61">
            <a:hlinkClick r:id="" action="ppaction://hlinkshowjump?jump=nextslide"/>
          </p:cNvPr>
          <p:cNvSpPr/>
          <p:nvPr/>
        </p:nvSpPr>
        <p:spPr>
          <a:xfrm>
            <a:off x="8244830" y="5017740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1112" y="4694574"/>
            <a:ext cx="7059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Comic Sans MS" pitchFamily="66" charset="0"/>
              </a:rPr>
              <a:t>Смотри на какую часть тела указывает стрелка, ищи это слово в </a:t>
            </a:r>
            <a:r>
              <a:rPr lang="ru-RU" dirty="0" err="1">
                <a:latin typeface="Comic Sans MS" pitchFamily="66" charset="0"/>
              </a:rPr>
              <a:t>филворде</a:t>
            </a:r>
            <a:r>
              <a:rPr lang="ru-RU" dirty="0">
                <a:latin typeface="Comic Sans MS" pitchFamily="66" charset="0"/>
              </a:rPr>
              <a:t>, делай клик мышкой по буквам.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9112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8DF2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8DF2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8DF2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8DF2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8DF2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8DF2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8DF2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5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8DF2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6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547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2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547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2" fill="hold">
                      <p:stCondLst>
                        <p:cond delay="0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547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6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547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03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547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547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7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547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4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547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1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547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8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547A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5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BEB5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0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BEB5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7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BEB57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4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5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62E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7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8" dur="indefinite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9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0" fill="hold">
                      <p:stCondLst>
                        <p:cond delay="0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62E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4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5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96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7" fill="hold">
                      <p:stCondLst>
                        <p:cond delay="0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62E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1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2" dur="indefinite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0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4" fill="hold">
                      <p:stCondLst>
                        <p:cond delay="0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62E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8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9" dur="indefinite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5362E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5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6" dur="indefinite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2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4" fill="hold">
                      <p:stCondLst>
                        <p:cond delay="0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4B31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8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9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230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1" fill="hold">
                      <p:stCondLst>
                        <p:cond delay="0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4B31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5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6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3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8" fill="hold">
                      <p:stCondLst>
                        <p:cond delay="0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4B31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2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3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4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5" fill="hold">
                      <p:stCondLst>
                        <p:cond delay="0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4B31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9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0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51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2" fill="hold">
                      <p:stCondLst>
                        <p:cond delay="0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4B31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6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7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4DAE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9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0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7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2" fill="hold">
                      <p:stCondLst>
                        <p:cond delay="0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4DAE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6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7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4DAE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3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4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8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6" fill="hold">
                      <p:stCondLst>
                        <p:cond delay="0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4DAE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0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1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74DAE8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7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8" dur="indefinite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05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6" fill="hold">
                      <p:stCondLst>
                        <p:cond delay="0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4CC5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0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1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1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3" fill="hold">
                      <p:stCondLst>
                        <p:cond delay="0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4CC5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7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8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319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0" fill="hold">
                      <p:stCondLst>
                        <p:cond delay="0"/>
                      </p:stCondLst>
                      <p:childTnLst>
                        <p:par>
                          <p:cTn id="321" fill="hold">
                            <p:stCondLst>
                              <p:cond delay="0"/>
                            </p:stCondLst>
                            <p:childTnLst>
                              <p:par>
                                <p:cTn id="322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4CC5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4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5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326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7" fill="hold">
                      <p:stCondLst>
                        <p:cond delay="0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4CC5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1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2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3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4" fill="hold">
                      <p:stCondLst>
                        <p:cond delay="0"/>
                      </p:stCondLst>
                      <p:childTnLst>
                        <p:par>
                          <p:cTn id="335" fill="hold">
                            <p:stCondLst>
                              <p:cond delay="0"/>
                            </p:stCondLst>
                            <p:childTnLst>
                              <p:par>
                                <p:cTn id="336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4CC5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38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9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40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1" fill="hold">
                      <p:stCondLst>
                        <p:cond delay="0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presetID="1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44CC5B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5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6" dur="indefinite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0"/>
                            </p:stCondLst>
                            <p:childTnLst>
                              <p:par>
                                <p:cTn id="3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ая прямоугольная выноска 5"/>
          <p:cNvSpPr/>
          <p:nvPr/>
        </p:nvSpPr>
        <p:spPr>
          <a:xfrm>
            <a:off x="1187624" y="582853"/>
            <a:ext cx="5544615" cy="4434888"/>
          </a:xfrm>
          <a:prstGeom prst="wedgeRoundRectCallout">
            <a:avLst>
              <a:gd name="adj1" fmla="val 47521"/>
              <a:gd name="adj2" fmla="val 32205"/>
              <a:gd name="adj3" fmla="val 16667"/>
            </a:avLst>
          </a:prstGeom>
          <a:solidFill>
            <a:schemeClr val="bg1"/>
          </a:solidFill>
          <a:ln>
            <a:solidFill>
              <a:srgbClr val="123C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6599843" y="2709291"/>
            <a:ext cx="2363469" cy="252704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187625" y="553244"/>
            <a:ext cx="54005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23CEC"/>
                </a:solidFill>
                <a:latin typeface="Comic Sans MS" pitchFamily="66" charset="0"/>
              </a:rPr>
              <a:t>Ребята!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Предлагаю вам разгадать кроссворд</a:t>
            </a:r>
          </a:p>
          <a:p>
            <a:pPr algn="ctr"/>
            <a:r>
              <a:rPr lang="ru-RU" sz="2400" dirty="0">
                <a:solidFill>
                  <a:srgbClr val="123CEC"/>
                </a:solidFill>
                <a:latin typeface="Comic Sans MS" pitchFamily="66" charset="0"/>
              </a:rPr>
              <a:t>«Внутренние органы»</a:t>
            </a:r>
          </a:p>
          <a:p>
            <a:pPr algn="ctr"/>
            <a:r>
              <a:rPr lang="ru-RU" sz="2400" dirty="0">
                <a:solidFill>
                  <a:srgbClr val="123CEC"/>
                </a:solidFill>
                <a:latin typeface="Comic Sans MS" pitchFamily="66" charset="0"/>
              </a:rPr>
              <a:t>Прочитайте инструкцию: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Сделайте клик мышкой на цифру, появится вопрос, ответьте на него, для проверки кликните мышкой на кнопку 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Для перехода на следующий слайд появится стрелка.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Желаю вам удачи!</a:t>
            </a:r>
          </a:p>
          <a:p>
            <a:pPr algn="ctr"/>
            <a:endParaRPr lang="ru-RU" sz="2400" dirty="0">
              <a:latin typeface="Comic Sans MS" pitchFamily="66" charset="0"/>
            </a:endParaRPr>
          </a:p>
        </p:txBody>
      </p:sp>
      <p:sp>
        <p:nvSpPr>
          <p:cNvPr id="5" name="Стрелка вправо с вырезом 4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517490"/>
            <a:ext cx="1027734" cy="538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8485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0"/>
            <a:ext cx="7524130" cy="756708"/>
          </a:xfrm>
          <a:solidFill>
            <a:srgbClr val="CCCCFF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99"/>
                </a:solidFill>
                <a:latin typeface="Comic Sans MS" pitchFamily="66" charset="0"/>
              </a:rPr>
              <a:t>    </a:t>
            </a:r>
            <a:r>
              <a:rPr lang="ru-RU" sz="3100" dirty="0">
                <a:solidFill>
                  <a:srgbClr val="000099"/>
                </a:solidFill>
                <a:latin typeface="Comic Sans MS" pitchFamily="66" charset="0"/>
              </a:rPr>
              <a:t>Кроссворд «Внутренние органы»</a:t>
            </a: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3419871" y="2534973"/>
            <a:ext cx="576263" cy="478896"/>
          </a:xfrm>
          <a:prstGeom prst="plaque">
            <a:avLst/>
          </a:prstGeom>
          <a:solidFill>
            <a:schemeClr val="bg1"/>
          </a:solidFill>
          <a:ln w="28575">
            <a:solidFill>
              <a:srgbClr val="123CE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dirty="0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3419871" y="1092994"/>
            <a:ext cx="576263" cy="478896"/>
          </a:xfrm>
          <a:prstGeom prst="plaque">
            <a:avLst/>
          </a:prstGeom>
          <a:solidFill>
            <a:schemeClr val="bg1"/>
          </a:solidFill>
          <a:ln w="28575">
            <a:solidFill>
              <a:srgbClr val="123CE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600" b="1">
              <a:latin typeface="Comic Sans MS" pitchFamily="66" charset="0"/>
            </a:endParaRPr>
          </a:p>
        </p:txBody>
      </p:sp>
      <p:grpSp>
        <p:nvGrpSpPr>
          <p:cNvPr id="25617" name="Group 17"/>
          <p:cNvGrpSpPr>
            <a:grpSpLocks/>
          </p:cNvGrpSpPr>
          <p:nvPr/>
        </p:nvGrpSpPr>
        <p:grpSpPr bwMode="auto">
          <a:xfrm>
            <a:off x="2843609" y="1573212"/>
            <a:ext cx="3457575" cy="478896"/>
            <a:chOff x="1383" y="1298"/>
            <a:chExt cx="2178" cy="362"/>
          </a:xfrm>
          <a:solidFill>
            <a:schemeClr val="bg1"/>
          </a:solidFill>
        </p:grpSpPr>
        <p:sp>
          <p:nvSpPr>
            <p:cNvPr id="25607" name="Rectangle 7"/>
            <p:cNvSpPr>
              <a:spLocks noChangeArrowheads="1"/>
            </p:cNvSpPr>
            <p:nvPr/>
          </p:nvSpPr>
          <p:spPr bwMode="auto">
            <a:xfrm>
              <a:off x="1746" y="1298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2" name="Rectangle 12"/>
            <p:cNvSpPr>
              <a:spLocks noChangeArrowheads="1"/>
            </p:cNvSpPr>
            <p:nvPr/>
          </p:nvSpPr>
          <p:spPr bwMode="auto">
            <a:xfrm>
              <a:off x="2109" y="1298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3" name="Rectangle 13"/>
            <p:cNvSpPr>
              <a:spLocks noChangeArrowheads="1"/>
            </p:cNvSpPr>
            <p:nvPr/>
          </p:nvSpPr>
          <p:spPr bwMode="auto">
            <a:xfrm>
              <a:off x="1383" y="1298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4" name="Rectangle 14"/>
            <p:cNvSpPr>
              <a:spLocks noChangeArrowheads="1"/>
            </p:cNvSpPr>
            <p:nvPr/>
          </p:nvSpPr>
          <p:spPr bwMode="auto">
            <a:xfrm>
              <a:off x="3198" y="1298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5" name="Rectangle 15"/>
            <p:cNvSpPr>
              <a:spLocks noChangeArrowheads="1"/>
            </p:cNvSpPr>
            <p:nvPr/>
          </p:nvSpPr>
          <p:spPr bwMode="auto">
            <a:xfrm>
              <a:off x="2835" y="1298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6" name="Rectangle 16"/>
            <p:cNvSpPr>
              <a:spLocks noChangeArrowheads="1"/>
            </p:cNvSpPr>
            <p:nvPr/>
          </p:nvSpPr>
          <p:spPr bwMode="auto">
            <a:xfrm>
              <a:off x="2472" y="1298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623" name="Group 23"/>
          <p:cNvGrpSpPr>
            <a:grpSpLocks/>
          </p:cNvGrpSpPr>
          <p:nvPr/>
        </p:nvGrpSpPr>
        <p:grpSpPr bwMode="auto">
          <a:xfrm>
            <a:off x="3419870" y="2053431"/>
            <a:ext cx="3455988" cy="478896"/>
            <a:chOff x="1746" y="1661"/>
            <a:chExt cx="2177" cy="362"/>
          </a:xfrm>
          <a:solidFill>
            <a:schemeClr val="bg1"/>
          </a:solidFill>
        </p:grpSpPr>
        <p:sp>
          <p:nvSpPr>
            <p:cNvPr id="25608" name="Rectangle 8"/>
            <p:cNvSpPr>
              <a:spLocks noChangeArrowheads="1"/>
            </p:cNvSpPr>
            <p:nvPr/>
          </p:nvSpPr>
          <p:spPr bwMode="auto">
            <a:xfrm>
              <a:off x="1746" y="1661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8" name="Rectangle 18"/>
            <p:cNvSpPr>
              <a:spLocks noChangeArrowheads="1"/>
            </p:cNvSpPr>
            <p:nvPr/>
          </p:nvSpPr>
          <p:spPr bwMode="auto">
            <a:xfrm>
              <a:off x="3560" y="1661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9" name="Rectangle 19"/>
            <p:cNvSpPr>
              <a:spLocks noChangeArrowheads="1"/>
            </p:cNvSpPr>
            <p:nvPr/>
          </p:nvSpPr>
          <p:spPr bwMode="auto">
            <a:xfrm>
              <a:off x="3198" y="1661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0" name="Rectangle 20"/>
            <p:cNvSpPr>
              <a:spLocks noChangeArrowheads="1"/>
            </p:cNvSpPr>
            <p:nvPr/>
          </p:nvSpPr>
          <p:spPr bwMode="auto">
            <a:xfrm>
              <a:off x="2835" y="1661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1" name="Rectangle 21"/>
            <p:cNvSpPr>
              <a:spLocks noChangeArrowheads="1"/>
            </p:cNvSpPr>
            <p:nvPr/>
          </p:nvSpPr>
          <p:spPr bwMode="auto">
            <a:xfrm>
              <a:off x="2472" y="1661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2" name="Rectangle 22"/>
            <p:cNvSpPr>
              <a:spLocks noChangeArrowheads="1"/>
            </p:cNvSpPr>
            <p:nvPr/>
          </p:nvSpPr>
          <p:spPr bwMode="auto">
            <a:xfrm>
              <a:off x="2109" y="1661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626" name="Group 26"/>
          <p:cNvGrpSpPr>
            <a:grpSpLocks/>
          </p:cNvGrpSpPr>
          <p:nvPr/>
        </p:nvGrpSpPr>
        <p:grpSpPr bwMode="auto">
          <a:xfrm>
            <a:off x="1691084" y="3013869"/>
            <a:ext cx="3457575" cy="478896"/>
            <a:chOff x="657" y="2387"/>
            <a:chExt cx="2178" cy="362"/>
          </a:xfrm>
          <a:solidFill>
            <a:schemeClr val="bg1"/>
          </a:solidFill>
        </p:grpSpPr>
        <p:sp>
          <p:nvSpPr>
            <p:cNvPr id="25604" name="Rectangle 4"/>
            <p:cNvSpPr>
              <a:spLocks noChangeArrowheads="1"/>
            </p:cNvSpPr>
            <p:nvPr/>
          </p:nvSpPr>
          <p:spPr bwMode="auto">
            <a:xfrm>
              <a:off x="1746" y="2387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05" name="Rectangle 5"/>
            <p:cNvSpPr>
              <a:spLocks noChangeArrowheads="1"/>
            </p:cNvSpPr>
            <p:nvPr/>
          </p:nvSpPr>
          <p:spPr bwMode="auto">
            <a:xfrm>
              <a:off x="657" y="2387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06" name="Rectangle 6"/>
            <p:cNvSpPr>
              <a:spLocks noChangeArrowheads="1"/>
            </p:cNvSpPr>
            <p:nvPr/>
          </p:nvSpPr>
          <p:spPr bwMode="auto">
            <a:xfrm>
              <a:off x="1020" y="2387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10" name="Rectangle 10"/>
            <p:cNvSpPr>
              <a:spLocks noChangeArrowheads="1"/>
            </p:cNvSpPr>
            <p:nvPr/>
          </p:nvSpPr>
          <p:spPr bwMode="auto">
            <a:xfrm>
              <a:off x="1383" y="2387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4" name="Rectangle 24"/>
            <p:cNvSpPr>
              <a:spLocks noChangeArrowheads="1"/>
            </p:cNvSpPr>
            <p:nvPr/>
          </p:nvSpPr>
          <p:spPr bwMode="auto">
            <a:xfrm>
              <a:off x="2472" y="2387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5" name="Rectangle 25"/>
            <p:cNvSpPr>
              <a:spLocks noChangeArrowheads="1"/>
            </p:cNvSpPr>
            <p:nvPr/>
          </p:nvSpPr>
          <p:spPr bwMode="auto">
            <a:xfrm>
              <a:off x="2109" y="2387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631" name="Group 31"/>
          <p:cNvGrpSpPr>
            <a:grpSpLocks/>
          </p:cNvGrpSpPr>
          <p:nvPr/>
        </p:nvGrpSpPr>
        <p:grpSpPr bwMode="auto">
          <a:xfrm>
            <a:off x="2843608" y="3494087"/>
            <a:ext cx="2305050" cy="478896"/>
            <a:chOff x="1383" y="2750"/>
            <a:chExt cx="1452" cy="362"/>
          </a:xfrm>
          <a:solidFill>
            <a:schemeClr val="bg1"/>
          </a:solidFill>
        </p:grpSpPr>
        <p:sp>
          <p:nvSpPr>
            <p:cNvPr id="25627" name="Rectangle 27"/>
            <p:cNvSpPr>
              <a:spLocks noChangeArrowheads="1"/>
            </p:cNvSpPr>
            <p:nvPr/>
          </p:nvSpPr>
          <p:spPr bwMode="auto">
            <a:xfrm>
              <a:off x="2472" y="2750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8" name="Rectangle 28"/>
            <p:cNvSpPr>
              <a:spLocks noChangeArrowheads="1"/>
            </p:cNvSpPr>
            <p:nvPr/>
          </p:nvSpPr>
          <p:spPr bwMode="auto">
            <a:xfrm>
              <a:off x="2109" y="2750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29" name="Rectangle 29"/>
            <p:cNvSpPr>
              <a:spLocks noChangeArrowheads="1"/>
            </p:cNvSpPr>
            <p:nvPr/>
          </p:nvSpPr>
          <p:spPr bwMode="auto">
            <a:xfrm>
              <a:off x="1383" y="2750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630" name="Rectangle 30"/>
            <p:cNvSpPr>
              <a:spLocks noChangeArrowheads="1"/>
            </p:cNvSpPr>
            <p:nvPr/>
          </p:nvSpPr>
          <p:spPr bwMode="auto">
            <a:xfrm>
              <a:off x="1746" y="2750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25640" name="Group 40"/>
          <p:cNvGrpSpPr>
            <a:grpSpLocks/>
          </p:cNvGrpSpPr>
          <p:nvPr/>
        </p:nvGrpSpPr>
        <p:grpSpPr bwMode="auto">
          <a:xfrm>
            <a:off x="3419871" y="3974306"/>
            <a:ext cx="4608513" cy="478896"/>
            <a:chOff x="1746" y="3113"/>
            <a:chExt cx="2903" cy="362"/>
          </a:xfrm>
          <a:solidFill>
            <a:schemeClr val="bg1"/>
          </a:solidFill>
        </p:grpSpPr>
        <p:sp>
          <p:nvSpPr>
            <p:cNvPr id="25632" name="Rectangle 32"/>
            <p:cNvSpPr>
              <a:spLocks noChangeArrowheads="1"/>
            </p:cNvSpPr>
            <p:nvPr/>
          </p:nvSpPr>
          <p:spPr bwMode="auto">
            <a:xfrm>
              <a:off x="4286" y="3113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omic Sans MS" pitchFamily="66" charset="0"/>
              </a:endParaRPr>
            </a:p>
          </p:txBody>
        </p:sp>
        <p:sp>
          <p:nvSpPr>
            <p:cNvPr id="25633" name="Rectangle 33"/>
            <p:cNvSpPr>
              <a:spLocks noChangeArrowheads="1"/>
            </p:cNvSpPr>
            <p:nvPr/>
          </p:nvSpPr>
          <p:spPr bwMode="auto">
            <a:xfrm>
              <a:off x="3923" y="3113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omic Sans MS" pitchFamily="66" charset="0"/>
              </a:endParaRPr>
            </a:p>
          </p:txBody>
        </p:sp>
        <p:sp>
          <p:nvSpPr>
            <p:cNvPr id="25634" name="Rectangle 34"/>
            <p:cNvSpPr>
              <a:spLocks noChangeArrowheads="1"/>
            </p:cNvSpPr>
            <p:nvPr/>
          </p:nvSpPr>
          <p:spPr bwMode="auto">
            <a:xfrm>
              <a:off x="3560" y="3113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omic Sans MS" pitchFamily="66" charset="0"/>
              </a:endParaRPr>
            </a:p>
          </p:txBody>
        </p:sp>
        <p:sp>
          <p:nvSpPr>
            <p:cNvPr id="25635" name="Rectangle 35"/>
            <p:cNvSpPr>
              <a:spLocks noChangeArrowheads="1"/>
            </p:cNvSpPr>
            <p:nvPr/>
          </p:nvSpPr>
          <p:spPr bwMode="auto">
            <a:xfrm>
              <a:off x="3198" y="3113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omic Sans MS" pitchFamily="66" charset="0"/>
              </a:endParaRPr>
            </a:p>
          </p:txBody>
        </p:sp>
        <p:sp>
          <p:nvSpPr>
            <p:cNvPr id="25636" name="Rectangle 36"/>
            <p:cNvSpPr>
              <a:spLocks noChangeArrowheads="1"/>
            </p:cNvSpPr>
            <p:nvPr/>
          </p:nvSpPr>
          <p:spPr bwMode="auto">
            <a:xfrm>
              <a:off x="2835" y="3113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omic Sans MS" pitchFamily="66" charset="0"/>
              </a:endParaRPr>
            </a:p>
          </p:txBody>
        </p:sp>
        <p:sp>
          <p:nvSpPr>
            <p:cNvPr id="25637" name="Rectangle 37"/>
            <p:cNvSpPr>
              <a:spLocks noChangeArrowheads="1"/>
            </p:cNvSpPr>
            <p:nvPr/>
          </p:nvSpPr>
          <p:spPr bwMode="auto">
            <a:xfrm>
              <a:off x="2472" y="3113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omic Sans MS" pitchFamily="66" charset="0"/>
              </a:endParaRPr>
            </a:p>
          </p:txBody>
        </p:sp>
        <p:sp>
          <p:nvSpPr>
            <p:cNvPr id="25638" name="Rectangle 38"/>
            <p:cNvSpPr>
              <a:spLocks noChangeArrowheads="1"/>
            </p:cNvSpPr>
            <p:nvPr/>
          </p:nvSpPr>
          <p:spPr bwMode="auto">
            <a:xfrm>
              <a:off x="2109" y="3113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omic Sans MS" pitchFamily="66" charset="0"/>
              </a:endParaRPr>
            </a:p>
          </p:txBody>
        </p:sp>
        <p:sp>
          <p:nvSpPr>
            <p:cNvPr id="25639" name="Rectangle 39"/>
            <p:cNvSpPr>
              <a:spLocks noChangeArrowheads="1"/>
            </p:cNvSpPr>
            <p:nvPr/>
          </p:nvSpPr>
          <p:spPr bwMode="auto">
            <a:xfrm>
              <a:off x="1746" y="3113"/>
              <a:ext cx="363" cy="362"/>
            </a:xfrm>
            <a:prstGeom prst="plaque">
              <a:avLst/>
            </a:prstGeom>
            <a:grpFill/>
            <a:ln w="28575">
              <a:solidFill>
                <a:srgbClr val="123CE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 b="1">
                <a:latin typeface="Comic Sans MS" pitchFamily="66" charset="0"/>
              </a:endParaRPr>
            </a:p>
          </p:txBody>
        </p:sp>
      </p:grpSp>
      <p:sp>
        <p:nvSpPr>
          <p:cNvPr id="25648" name="Rectangle 48"/>
          <p:cNvSpPr>
            <a:spLocks noChangeArrowheads="1"/>
          </p:cNvSpPr>
          <p:nvPr/>
        </p:nvSpPr>
        <p:spPr bwMode="auto">
          <a:xfrm>
            <a:off x="7578874" y="883311"/>
            <a:ext cx="1331912" cy="419365"/>
          </a:xfrm>
          <a:prstGeom prst="plaque">
            <a:avLst/>
          </a:prstGeom>
          <a:solidFill>
            <a:schemeClr val="bg1"/>
          </a:solidFill>
          <a:ln w="38100">
            <a:solidFill>
              <a:srgbClr val="123CE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dirty="0">
                <a:solidFill>
                  <a:srgbClr val="123CEC"/>
                </a:solidFill>
                <a:latin typeface="Comic Sans MS" pitchFamily="66" charset="0"/>
              </a:rPr>
              <a:t>Ответ</a:t>
            </a:r>
          </a:p>
        </p:txBody>
      </p:sp>
      <p:sp>
        <p:nvSpPr>
          <p:cNvPr id="25650" name="AutoShape 50"/>
          <p:cNvSpPr>
            <a:spLocks noChangeArrowheads="1"/>
          </p:cNvSpPr>
          <p:nvPr/>
        </p:nvSpPr>
        <p:spPr bwMode="auto">
          <a:xfrm>
            <a:off x="1116013" y="4657701"/>
            <a:ext cx="7416800" cy="7794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123CE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25652" name="Text Box 52"/>
          <p:cNvSpPr txBox="1">
            <a:spLocks noChangeArrowheads="1"/>
          </p:cNvSpPr>
          <p:nvPr/>
        </p:nvSpPr>
        <p:spPr bwMode="auto">
          <a:xfrm>
            <a:off x="1187624" y="4657700"/>
            <a:ext cx="72008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Comic Sans MS" pitchFamily="66" charset="0"/>
              </a:rPr>
              <a:t>Как называется главное отделение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«внутренней кухни»?</a:t>
            </a:r>
          </a:p>
        </p:txBody>
      </p:sp>
      <p:grpSp>
        <p:nvGrpSpPr>
          <p:cNvPr id="25663" name="Group 63"/>
          <p:cNvGrpSpPr>
            <a:grpSpLocks/>
          </p:cNvGrpSpPr>
          <p:nvPr/>
        </p:nvGrpSpPr>
        <p:grpSpPr bwMode="auto">
          <a:xfrm>
            <a:off x="3419864" y="1033462"/>
            <a:ext cx="584198" cy="3526896"/>
            <a:chOff x="1746" y="890"/>
            <a:chExt cx="368" cy="2666"/>
          </a:xfrm>
        </p:grpSpPr>
        <p:sp>
          <p:nvSpPr>
            <p:cNvPr id="25656" name="Text Box 56"/>
            <p:cNvSpPr txBox="1">
              <a:spLocks noChangeArrowheads="1"/>
            </p:cNvSpPr>
            <p:nvPr/>
          </p:nvSpPr>
          <p:spPr bwMode="auto">
            <a:xfrm>
              <a:off x="1791" y="890"/>
              <a:ext cx="316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ж</a:t>
              </a:r>
            </a:p>
          </p:txBody>
        </p:sp>
        <p:sp>
          <p:nvSpPr>
            <p:cNvPr id="25657" name="Text Box 57"/>
            <p:cNvSpPr txBox="1">
              <a:spLocks noChangeArrowheads="1"/>
            </p:cNvSpPr>
            <p:nvPr/>
          </p:nvSpPr>
          <p:spPr bwMode="auto">
            <a:xfrm>
              <a:off x="1791" y="1253"/>
              <a:ext cx="279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е</a:t>
              </a:r>
            </a:p>
          </p:txBody>
        </p:sp>
        <p:sp>
          <p:nvSpPr>
            <p:cNvPr id="25658" name="Text Box 58"/>
            <p:cNvSpPr txBox="1">
              <a:spLocks noChangeArrowheads="1"/>
            </p:cNvSpPr>
            <p:nvPr/>
          </p:nvSpPr>
          <p:spPr bwMode="auto">
            <a:xfrm>
              <a:off x="1796" y="1616"/>
              <a:ext cx="304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л</a:t>
              </a:r>
            </a:p>
          </p:txBody>
        </p:sp>
        <p:sp>
          <p:nvSpPr>
            <p:cNvPr id="25659" name="Text Box 59"/>
            <p:cNvSpPr txBox="1">
              <a:spLocks noChangeArrowheads="1"/>
            </p:cNvSpPr>
            <p:nvPr/>
          </p:nvSpPr>
          <p:spPr bwMode="auto">
            <a:xfrm>
              <a:off x="1746" y="1979"/>
              <a:ext cx="368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sz="3600" b="1" dirty="0">
                  <a:latin typeface="Comic Sans MS" pitchFamily="66" charset="0"/>
                </a:rPr>
                <a:t>у</a:t>
              </a:r>
            </a:p>
          </p:txBody>
        </p:sp>
        <p:sp>
          <p:nvSpPr>
            <p:cNvPr id="25660" name="Text Box 60"/>
            <p:cNvSpPr txBox="1">
              <a:spLocks noChangeArrowheads="1"/>
            </p:cNvSpPr>
            <p:nvPr/>
          </p:nvSpPr>
          <p:spPr bwMode="auto">
            <a:xfrm>
              <a:off x="1791" y="2341"/>
              <a:ext cx="289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д</a:t>
              </a:r>
            </a:p>
          </p:txBody>
        </p:sp>
        <p:sp>
          <p:nvSpPr>
            <p:cNvPr id="25661" name="Text Box 61"/>
            <p:cNvSpPr txBox="1">
              <a:spLocks noChangeArrowheads="1"/>
            </p:cNvSpPr>
            <p:nvPr/>
          </p:nvSpPr>
          <p:spPr bwMode="auto">
            <a:xfrm>
              <a:off x="1791" y="2704"/>
              <a:ext cx="288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о</a:t>
              </a:r>
            </a:p>
          </p:txBody>
        </p:sp>
        <p:sp>
          <p:nvSpPr>
            <p:cNvPr id="25662" name="Text Box 62"/>
            <p:cNvSpPr txBox="1">
              <a:spLocks noChangeArrowheads="1"/>
            </p:cNvSpPr>
            <p:nvPr/>
          </p:nvSpPr>
          <p:spPr bwMode="auto">
            <a:xfrm>
              <a:off x="1791" y="3067"/>
              <a:ext cx="260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к</a:t>
              </a:r>
            </a:p>
          </p:txBody>
        </p:sp>
      </p:grpSp>
      <p:sp>
        <p:nvSpPr>
          <p:cNvPr id="25664" name="Text Box 64"/>
          <p:cNvSpPr txBox="1">
            <a:spLocks noChangeArrowheads="1"/>
          </p:cNvSpPr>
          <p:nvPr/>
        </p:nvSpPr>
        <p:spPr bwMode="auto">
          <a:xfrm>
            <a:off x="1475656" y="4657700"/>
            <a:ext cx="691276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Comic Sans MS" pitchFamily="66" charset="0"/>
              </a:rPr>
              <a:t>Как называют соседку желудка,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находящуюся с правой стороны от него?</a:t>
            </a:r>
          </a:p>
        </p:txBody>
      </p:sp>
      <p:grpSp>
        <p:nvGrpSpPr>
          <p:cNvPr id="25670" name="Group 70"/>
          <p:cNvGrpSpPr>
            <a:grpSpLocks/>
          </p:cNvGrpSpPr>
          <p:nvPr/>
        </p:nvGrpSpPr>
        <p:grpSpPr bwMode="auto">
          <a:xfrm>
            <a:off x="2851545" y="1513681"/>
            <a:ext cx="3357563" cy="646906"/>
            <a:chOff x="1388" y="1253"/>
            <a:chExt cx="2115" cy="489"/>
          </a:xfrm>
        </p:grpSpPr>
        <p:sp>
          <p:nvSpPr>
            <p:cNvPr id="25665" name="Text Box 65"/>
            <p:cNvSpPr txBox="1">
              <a:spLocks noChangeArrowheads="1"/>
            </p:cNvSpPr>
            <p:nvPr/>
          </p:nvSpPr>
          <p:spPr bwMode="auto">
            <a:xfrm>
              <a:off x="1388" y="1253"/>
              <a:ext cx="304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 dirty="0">
                  <a:latin typeface="Comic Sans MS" pitchFamily="66" charset="0"/>
                </a:rPr>
                <a:t>п</a:t>
              </a:r>
            </a:p>
          </p:txBody>
        </p:sp>
        <p:sp>
          <p:nvSpPr>
            <p:cNvPr id="25666" name="Text Box 66"/>
            <p:cNvSpPr txBox="1">
              <a:spLocks noChangeArrowheads="1"/>
            </p:cNvSpPr>
            <p:nvPr/>
          </p:nvSpPr>
          <p:spPr bwMode="auto">
            <a:xfrm>
              <a:off x="2159" y="1253"/>
              <a:ext cx="272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 dirty="0">
                  <a:latin typeface="Comic Sans MS" pitchFamily="66" charset="0"/>
                </a:rPr>
                <a:t>ч</a:t>
              </a:r>
            </a:p>
          </p:txBody>
        </p:sp>
        <p:sp>
          <p:nvSpPr>
            <p:cNvPr id="25667" name="Text Box 67"/>
            <p:cNvSpPr txBox="1">
              <a:spLocks noChangeArrowheads="1"/>
            </p:cNvSpPr>
            <p:nvPr/>
          </p:nvSpPr>
          <p:spPr bwMode="auto">
            <a:xfrm>
              <a:off x="2517" y="1253"/>
              <a:ext cx="279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е</a:t>
              </a:r>
            </a:p>
          </p:txBody>
        </p:sp>
        <p:sp>
          <p:nvSpPr>
            <p:cNvPr id="25668" name="Text Box 68"/>
            <p:cNvSpPr txBox="1">
              <a:spLocks noChangeArrowheads="1"/>
            </p:cNvSpPr>
            <p:nvPr/>
          </p:nvSpPr>
          <p:spPr bwMode="auto">
            <a:xfrm>
              <a:off x="2880" y="1253"/>
              <a:ext cx="279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н</a:t>
              </a:r>
            </a:p>
          </p:txBody>
        </p:sp>
        <p:sp>
          <p:nvSpPr>
            <p:cNvPr id="25669" name="Text Box 69"/>
            <p:cNvSpPr txBox="1">
              <a:spLocks noChangeArrowheads="1"/>
            </p:cNvSpPr>
            <p:nvPr/>
          </p:nvSpPr>
          <p:spPr bwMode="auto">
            <a:xfrm>
              <a:off x="3243" y="1253"/>
              <a:ext cx="260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ь</a:t>
              </a:r>
            </a:p>
          </p:txBody>
        </p:sp>
      </p:grpSp>
      <p:sp>
        <p:nvSpPr>
          <p:cNvPr id="25671" name="Text Box 71"/>
          <p:cNvSpPr txBox="1">
            <a:spLocks noChangeArrowheads="1"/>
          </p:cNvSpPr>
          <p:nvPr/>
        </p:nvSpPr>
        <p:spPr bwMode="auto">
          <a:xfrm>
            <a:off x="1548978" y="4657700"/>
            <a:ext cx="662342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Comic Sans MS" pitchFamily="66" charset="0"/>
              </a:rPr>
              <a:t>При помощи какого органа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осуществляется дыхание?</a:t>
            </a:r>
          </a:p>
        </p:txBody>
      </p:sp>
      <p:sp>
        <p:nvSpPr>
          <p:cNvPr id="25672" name="Oval 72"/>
          <p:cNvSpPr>
            <a:spLocks noChangeArrowheads="1"/>
          </p:cNvSpPr>
          <p:nvPr/>
        </p:nvSpPr>
        <p:spPr bwMode="auto">
          <a:xfrm>
            <a:off x="3452084" y="617187"/>
            <a:ext cx="503238" cy="4206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123CE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123CEC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25673" name="Oval 73"/>
          <p:cNvSpPr>
            <a:spLocks noChangeArrowheads="1"/>
          </p:cNvSpPr>
          <p:nvPr/>
        </p:nvSpPr>
        <p:spPr bwMode="auto">
          <a:xfrm>
            <a:off x="2267345" y="1573212"/>
            <a:ext cx="503238" cy="4206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123CE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123CEC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25674" name="Oval 74"/>
          <p:cNvSpPr>
            <a:spLocks noChangeArrowheads="1"/>
          </p:cNvSpPr>
          <p:nvPr/>
        </p:nvSpPr>
        <p:spPr bwMode="auto">
          <a:xfrm>
            <a:off x="2843609" y="2112962"/>
            <a:ext cx="503237" cy="4206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123CE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123CEC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25675" name="Oval 75"/>
          <p:cNvSpPr>
            <a:spLocks noChangeArrowheads="1"/>
          </p:cNvSpPr>
          <p:nvPr/>
        </p:nvSpPr>
        <p:spPr bwMode="auto">
          <a:xfrm>
            <a:off x="1116409" y="3013869"/>
            <a:ext cx="503237" cy="4206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123CE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123CEC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25676" name="Oval 76"/>
          <p:cNvSpPr>
            <a:spLocks noChangeArrowheads="1"/>
          </p:cNvSpPr>
          <p:nvPr/>
        </p:nvSpPr>
        <p:spPr bwMode="auto">
          <a:xfrm>
            <a:off x="2195909" y="3553619"/>
            <a:ext cx="503237" cy="4206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123CE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123CEC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25677" name="Oval 77"/>
          <p:cNvSpPr>
            <a:spLocks noChangeArrowheads="1"/>
          </p:cNvSpPr>
          <p:nvPr/>
        </p:nvSpPr>
        <p:spPr bwMode="auto">
          <a:xfrm>
            <a:off x="2843609" y="4033837"/>
            <a:ext cx="503237" cy="420688"/>
          </a:xfrm>
          <a:prstGeom prst="ellipse">
            <a:avLst/>
          </a:prstGeom>
          <a:solidFill>
            <a:schemeClr val="bg1"/>
          </a:solidFill>
          <a:ln w="38100">
            <a:solidFill>
              <a:srgbClr val="123CEC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123CEC"/>
                </a:solidFill>
                <a:latin typeface="Comic Sans MS" pitchFamily="66" charset="0"/>
              </a:rPr>
              <a:t>6</a:t>
            </a:r>
          </a:p>
        </p:txBody>
      </p:sp>
      <p:grpSp>
        <p:nvGrpSpPr>
          <p:cNvPr id="25684" name="Group 84"/>
          <p:cNvGrpSpPr>
            <a:grpSpLocks/>
          </p:cNvGrpSpPr>
          <p:nvPr/>
        </p:nvGrpSpPr>
        <p:grpSpPr bwMode="auto">
          <a:xfrm>
            <a:off x="4067572" y="1993901"/>
            <a:ext cx="2747963" cy="646906"/>
            <a:chOff x="2154" y="1616"/>
            <a:chExt cx="1731" cy="489"/>
          </a:xfrm>
        </p:grpSpPr>
        <p:sp>
          <p:nvSpPr>
            <p:cNvPr id="25679" name="Text Box 79"/>
            <p:cNvSpPr txBox="1">
              <a:spLocks noChangeArrowheads="1"/>
            </p:cNvSpPr>
            <p:nvPr/>
          </p:nvSpPr>
          <p:spPr bwMode="auto">
            <a:xfrm>
              <a:off x="2154" y="1616"/>
              <a:ext cx="279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ё</a:t>
              </a:r>
            </a:p>
          </p:txBody>
        </p:sp>
        <p:sp>
          <p:nvSpPr>
            <p:cNvPr id="25680" name="Text Box 80"/>
            <p:cNvSpPr txBox="1">
              <a:spLocks noChangeArrowheads="1"/>
            </p:cNvSpPr>
            <p:nvPr/>
          </p:nvSpPr>
          <p:spPr bwMode="auto">
            <a:xfrm>
              <a:off x="2517" y="1616"/>
              <a:ext cx="253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г</a:t>
              </a:r>
            </a:p>
          </p:txBody>
        </p:sp>
        <p:sp>
          <p:nvSpPr>
            <p:cNvPr id="25681" name="Text Box 81"/>
            <p:cNvSpPr txBox="1">
              <a:spLocks noChangeArrowheads="1"/>
            </p:cNvSpPr>
            <p:nvPr/>
          </p:nvSpPr>
          <p:spPr bwMode="auto">
            <a:xfrm>
              <a:off x="2925" y="1616"/>
              <a:ext cx="260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 dirty="0">
                  <a:latin typeface="Comic Sans MS" pitchFamily="66" charset="0"/>
                </a:rPr>
                <a:t>к</a:t>
              </a:r>
            </a:p>
          </p:txBody>
        </p:sp>
        <p:sp>
          <p:nvSpPr>
            <p:cNvPr id="25682" name="Text Box 82"/>
            <p:cNvSpPr txBox="1">
              <a:spLocks noChangeArrowheads="1"/>
            </p:cNvSpPr>
            <p:nvPr/>
          </p:nvSpPr>
          <p:spPr bwMode="auto">
            <a:xfrm>
              <a:off x="3243" y="1616"/>
              <a:ext cx="301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и</a:t>
              </a:r>
            </a:p>
          </p:txBody>
        </p:sp>
        <p:sp>
          <p:nvSpPr>
            <p:cNvPr id="25683" name="Text Box 83"/>
            <p:cNvSpPr txBox="1">
              <a:spLocks noChangeArrowheads="1"/>
            </p:cNvSpPr>
            <p:nvPr/>
          </p:nvSpPr>
          <p:spPr bwMode="auto">
            <a:xfrm>
              <a:off x="3606" y="1616"/>
              <a:ext cx="279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е</a:t>
              </a:r>
            </a:p>
          </p:txBody>
        </p:sp>
      </p:grpSp>
      <p:sp>
        <p:nvSpPr>
          <p:cNvPr id="25685" name="Text Box 85"/>
          <p:cNvSpPr txBox="1">
            <a:spLocks noChangeArrowheads="1"/>
          </p:cNvSpPr>
          <p:nvPr/>
        </p:nvSpPr>
        <p:spPr bwMode="auto">
          <a:xfrm>
            <a:off x="1548977" y="4657700"/>
            <a:ext cx="662072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latin typeface="Comic Sans MS" pitchFamily="66" charset="0"/>
              </a:rPr>
              <a:t>Какой внутренний орган гонит кровь 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в сосуды и заставляет её обегать всё тело?</a:t>
            </a:r>
          </a:p>
        </p:txBody>
      </p:sp>
      <p:grpSp>
        <p:nvGrpSpPr>
          <p:cNvPr id="25691" name="Group 91"/>
          <p:cNvGrpSpPr>
            <a:grpSpLocks/>
          </p:cNvGrpSpPr>
          <p:nvPr/>
        </p:nvGrpSpPr>
        <p:grpSpPr bwMode="auto">
          <a:xfrm>
            <a:off x="1764108" y="2953016"/>
            <a:ext cx="3322639" cy="646906"/>
            <a:chOff x="703" y="2341"/>
            <a:chExt cx="2093" cy="489"/>
          </a:xfrm>
        </p:grpSpPr>
        <p:sp>
          <p:nvSpPr>
            <p:cNvPr id="25686" name="Text Box 86"/>
            <p:cNvSpPr txBox="1">
              <a:spLocks noChangeArrowheads="1"/>
            </p:cNvSpPr>
            <p:nvPr/>
          </p:nvSpPr>
          <p:spPr bwMode="auto">
            <a:xfrm>
              <a:off x="703" y="2341"/>
              <a:ext cx="266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с</a:t>
              </a:r>
            </a:p>
          </p:txBody>
        </p:sp>
        <p:sp>
          <p:nvSpPr>
            <p:cNvPr id="25687" name="Text Box 87"/>
            <p:cNvSpPr txBox="1">
              <a:spLocks noChangeArrowheads="1"/>
            </p:cNvSpPr>
            <p:nvPr/>
          </p:nvSpPr>
          <p:spPr bwMode="auto">
            <a:xfrm>
              <a:off x="1066" y="2341"/>
              <a:ext cx="279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е</a:t>
              </a:r>
            </a:p>
          </p:txBody>
        </p:sp>
        <p:sp>
          <p:nvSpPr>
            <p:cNvPr id="25688" name="Text Box 88"/>
            <p:cNvSpPr txBox="1">
              <a:spLocks noChangeArrowheads="1"/>
            </p:cNvSpPr>
            <p:nvPr/>
          </p:nvSpPr>
          <p:spPr bwMode="auto">
            <a:xfrm>
              <a:off x="1429" y="2341"/>
              <a:ext cx="272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р</a:t>
              </a:r>
            </a:p>
          </p:txBody>
        </p:sp>
        <p:sp>
          <p:nvSpPr>
            <p:cNvPr id="25689" name="Text Box 89"/>
            <p:cNvSpPr txBox="1">
              <a:spLocks noChangeArrowheads="1"/>
            </p:cNvSpPr>
            <p:nvPr/>
          </p:nvSpPr>
          <p:spPr bwMode="auto">
            <a:xfrm>
              <a:off x="2154" y="2341"/>
              <a:ext cx="296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ц</a:t>
              </a:r>
            </a:p>
          </p:txBody>
        </p:sp>
        <p:sp>
          <p:nvSpPr>
            <p:cNvPr id="25690" name="Text Box 90"/>
            <p:cNvSpPr txBox="1">
              <a:spLocks noChangeArrowheads="1"/>
            </p:cNvSpPr>
            <p:nvPr/>
          </p:nvSpPr>
          <p:spPr bwMode="auto">
            <a:xfrm>
              <a:off x="2517" y="2341"/>
              <a:ext cx="279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е</a:t>
              </a:r>
            </a:p>
          </p:txBody>
        </p:sp>
      </p:grpSp>
      <p:sp>
        <p:nvSpPr>
          <p:cNvPr id="25692" name="Text Box 92"/>
          <p:cNvSpPr txBox="1">
            <a:spLocks noChangeArrowheads="1"/>
          </p:cNvSpPr>
          <p:nvPr/>
        </p:nvSpPr>
        <p:spPr bwMode="auto">
          <a:xfrm>
            <a:off x="1688470" y="4657700"/>
            <a:ext cx="600677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latin typeface="Comic Sans MS" pitchFamily="66" charset="0"/>
              </a:rPr>
              <a:t>Этот орган называют «главным 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командным пунктом всего организма».</a:t>
            </a:r>
          </a:p>
        </p:txBody>
      </p:sp>
      <p:grpSp>
        <p:nvGrpSpPr>
          <p:cNvPr id="25696" name="Group 96"/>
          <p:cNvGrpSpPr>
            <a:grpSpLocks/>
          </p:cNvGrpSpPr>
          <p:nvPr/>
        </p:nvGrpSpPr>
        <p:grpSpPr bwMode="auto">
          <a:xfrm>
            <a:off x="2843609" y="3433234"/>
            <a:ext cx="2201862" cy="646906"/>
            <a:chOff x="1383" y="2704"/>
            <a:chExt cx="1387" cy="489"/>
          </a:xfrm>
        </p:grpSpPr>
        <p:sp>
          <p:nvSpPr>
            <p:cNvPr id="25693" name="Text Box 93"/>
            <p:cNvSpPr txBox="1">
              <a:spLocks noChangeArrowheads="1"/>
            </p:cNvSpPr>
            <p:nvPr/>
          </p:nvSpPr>
          <p:spPr bwMode="auto">
            <a:xfrm>
              <a:off x="1383" y="2704"/>
              <a:ext cx="330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 dirty="0">
                  <a:latin typeface="Comic Sans MS" pitchFamily="66" charset="0"/>
                </a:rPr>
                <a:t>м</a:t>
              </a:r>
            </a:p>
          </p:txBody>
        </p:sp>
        <p:sp>
          <p:nvSpPr>
            <p:cNvPr id="25694" name="Text Box 94"/>
            <p:cNvSpPr txBox="1">
              <a:spLocks noChangeArrowheads="1"/>
            </p:cNvSpPr>
            <p:nvPr/>
          </p:nvSpPr>
          <p:spPr bwMode="auto">
            <a:xfrm>
              <a:off x="2154" y="2704"/>
              <a:ext cx="245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з</a:t>
              </a:r>
            </a:p>
          </p:txBody>
        </p:sp>
        <p:sp>
          <p:nvSpPr>
            <p:cNvPr id="25695" name="Text Box 95"/>
            <p:cNvSpPr txBox="1">
              <a:spLocks noChangeArrowheads="1"/>
            </p:cNvSpPr>
            <p:nvPr/>
          </p:nvSpPr>
          <p:spPr bwMode="auto">
            <a:xfrm>
              <a:off x="2517" y="2704"/>
              <a:ext cx="253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г</a:t>
              </a:r>
            </a:p>
          </p:txBody>
        </p:sp>
      </p:grpSp>
      <p:sp>
        <p:nvSpPr>
          <p:cNvPr id="25697" name="Text Box 97"/>
          <p:cNvSpPr txBox="1">
            <a:spLocks noChangeArrowheads="1"/>
          </p:cNvSpPr>
          <p:nvPr/>
        </p:nvSpPr>
        <p:spPr bwMode="auto">
          <a:xfrm>
            <a:off x="1619646" y="4657700"/>
            <a:ext cx="655275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Comic Sans MS" pitchFamily="66" charset="0"/>
              </a:rPr>
              <a:t>Какой орган «внутренней кухни»</a:t>
            </a:r>
          </a:p>
          <a:p>
            <a:pPr algn="ctr"/>
            <a:r>
              <a:rPr lang="ru-RU" sz="2400" dirty="0">
                <a:latin typeface="Comic Sans MS" pitchFamily="66" charset="0"/>
              </a:rPr>
              <a:t>похож на извилистый лабиринт?</a:t>
            </a:r>
          </a:p>
        </p:txBody>
      </p:sp>
      <p:grpSp>
        <p:nvGrpSpPr>
          <p:cNvPr id="25705" name="Group 105"/>
          <p:cNvGrpSpPr>
            <a:grpSpLocks/>
          </p:cNvGrpSpPr>
          <p:nvPr/>
        </p:nvGrpSpPr>
        <p:grpSpPr bwMode="auto">
          <a:xfrm>
            <a:off x="4024708" y="3913453"/>
            <a:ext cx="3913187" cy="646906"/>
            <a:chOff x="2127" y="3067"/>
            <a:chExt cx="2465" cy="489"/>
          </a:xfrm>
        </p:grpSpPr>
        <p:sp>
          <p:nvSpPr>
            <p:cNvPr id="25698" name="Text Box 98"/>
            <p:cNvSpPr txBox="1">
              <a:spLocks noChangeArrowheads="1"/>
            </p:cNvSpPr>
            <p:nvPr/>
          </p:nvSpPr>
          <p:spPr bwMode="auto">
            <a:xfrm>
              <a:off x="2127" y="3067"/>
              <a:ext cx="301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и</a:t>
              </a:r>
            </a:p>
          </p:txBody>
        </p:sp>
        <p:sp>
          <p:nvSpPr>
            <p:cNvPr id="25699" name="Text Box 99"/>
            <p:cNvSpPr txBox="1">
              <a:spLocks noChangeArrowheads="1"/>
            </p:cNvSpPr>
            <p:nvPr/>
          </p:nvSpPr>
          <p:spPr bwMode="auto">
            <a:xfrm>
              <a:off x="2497" y="3067"/>
              <a:ext cx="338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ш</a:t>
              </a:r>
            </a:p>
          </p:txBody>
        </p:sp>
        <p:sp>
          <p:nvSpPr>
            <p:cNvPr id="25700" name="Text Box 100"/>
            <p:cNvSpPr txBox="1">
              <a:spLocks noChangeArrowheads="1"/>
            </p:cNvSpPr>
            <p:nvPr/>
          </p:nvSpPr>
          <p:spPr bwMode="auto">
            <a:xfrm>
              <a:off x="2880" y="3067"/>
              <a:ext cx="279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е</a:t>
              </a:r>
            </a:p>
          </p:txBody>
        </p:sp>
        <p:sp>
          <p:nvSpPr>
            <p:cNvPr id="25701" name="Text Box 101"/>
            <p:cNvSpPr txBox="1">
              <a:spLocks noChangeArrowheads="1"/>
            </p:cNvSpPr>
            <p:nvPr/>
          </p:nvSpPr>
          <p:spPr bwMode="auto">
            <a:xfrm>
              <a:off x="3243" y="3067"/>
              <a:ext cx="272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ч</a:t>
              </a:r>
            </a:p>
          </p:txBody>
        </p:sp>
        <p:sp>
          <p:nvSpPr>
            <p:cNvPr id="25702" name="Text Box 102"/>
            <p:cNvSpPr txBox="1">
              <a:spLocks noChangeArrowheads="1"/>
            </p:cNvSpPr>
            <p:nvPr/>
          </p:nvSpPr>
          <p:spPr bwMode="auto">
            <a:xfrm>
              <a:off x="3606" y="3067"/>
              <a:ext cx="279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н</a:t>
              </a:r>
            </a:p>
          </p:txBody>
        </p:sp>
        <p:sp>
          <p:nvSpPr>
            <p:cNvPr id="25703" name="Text Box 103"/>
            <p:cNvSpPr txBox="1">
              <a:spLocks noChangeArrowheads="1"/>
            </p:cNvSpPr>
            <p:nvPr/>
          </p:nvSpPr>
          <p:spPr bwMode="auto">
            <a:xfrm>
              <a:off x="3969" y="3067"/>
              <a:ext cx="301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и</a:t>
              </a:r>
            </a:p>
          </p:txBody>
        </p:sp>
        <p:sp>
          <p:nvSpPr>
            <p:cNvPr id="25704" name="Text Box 104"/>
            <p:cNvSpPr txBox="1">
              <a:spLocks noChangeArrowheads="1"/>
            </p:cNvSpPr>
            <p:nvPr/>
          </p:nvSpPr>
          <p:spPr bwMode="auto">
            <a:xfrm>
              <a:off x="4332" y="3067"/>
              <a:ext cx="260" cy="4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600" b="1">
                  <a:latin typeface="Comic Sans MS" pitchFamily="66" charset="0"/>
                </a:rPr>
                <a:t>к</a:t>
              </a:r>
            </a:p>
          </p:txBody>
        </p:sp>
      </p:grpSp>
      <p:sp>
        <p:nvSpPr>
          <p:cNvPr id="93" name="Стрелка вправо с вырезом 92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4" name="Picture 4" descr="1281001644_fourth_stomach_00000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847" y="595828"/>
            <a:ext cx="833249" cy="994332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2" descr="http://cdn.bolshoyvopros.ru/files/users/images/89/35/89353d70e223dd7cfdb2116a9991ba0f.jpg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60767" y="1092994"/>
            <a:ext cx="1054326" cy="820252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" name="Picture 6" descr="https://medbook.propto.ru/sites/medbook.propto.ru/files/field/image/2100391970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3170" y="1847534"/>
            <a:ext cx="1023977" cy="1115127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7" name="Picture 2" descr="http://mirnasos.ru/list/images8/vitaminidlyaserdtsaisosudovvibiraemluchs_65141866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0156" y="1927976"/>
            <a:ext cx="741586" cy="1085893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8" name="Picture 2" descr="http://ya-uchitel.ru/_ld/114/60272664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7" r="14487" b="15982"/>
          <a:stretch/>
        </p:blipFill>
        <p:spPr bwMode="auto">
          <a:xfrm rot="20517653">
            <a:off x="1091815" y="3524723"/>
            <a:ext cx="1068057" cy="89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Picture 2" descr="https://wikiparazit.ru/wp-content/uploads/2017/07/1679172198577968f09973a7.435613751.jpg"/>
          <p:cNvPicPr>
            <a:picLocks noChangeAspect="1" noChangeArrowheads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904" t="3229" r="15952"/>
          <a:stretch/>
        </p:blipFill>
        <p:spPr bwMode="auto">
          <a:xfrm>
            <a:off x="7700354" y="3052300"/>
            <a:ext cx="1088952" cy="1172757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7640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6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7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56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5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5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5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5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5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4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256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 nodeType="clickPar">
                      <p:stCondLst>
                        <p:cond delay="0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5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56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6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6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7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256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 nodeType="clickPar">
                      <p:stCondLst>
                        <p:cond delay="0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5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6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56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56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74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56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 nodeType="clickPar">
                      <p:stCondLst>
                        <p:cond delay="0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5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5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5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5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5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5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75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56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 nodeType="clickPar">
                      <p:stCondLst>
                        <p:cond delay="0"/>
                      </p:stCondLst>
                      <p:childTnLst>
                        <p:par>
                          <p:cTn id="1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5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5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5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5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5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76"/>
                  </p:tgtEl>
                </p:cond>
              </p:nextCondLst>
            </p:seq>
            <p:seq concurrent="1" nextAc="seek">
              <p:cTn id="148" restart="whenNotActive" fill="hold" evtFilter="cancelBubble" nodeType="interactiveSeq">
                <p:stCondLst>
                  <p:cond evt="onClick" delay="0">
                    <p:tgtEl>
                      <p:spTgt spid="256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9" fill="hold" nodeType="clickPar">
                      <p:stCondLst>
                        <p:cond delay="0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5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5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256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5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5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56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77"/>
                  </p:tgtEl>
                </p:cond>
              </p:nextCondLst>
            </p:seq>
          </p:childTnLst>
        </p:cTn>
      </p:par>
    </p:tnLst>
    <p:bldLst>
      <p:bldP spid="9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4292151" y="2551716"/>
            <a:ext cx="2363469" cy="25270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3" t="22485" r="11163" b="31892"/>
          <a:stretch/>
        </p:blipFill>
        <p:spPr bwMode="auto">
          <a:xfrm>
            <a:off x="1259632" y="769268"/>
            <a:ext cx="6609414" cy="166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8321544" y="337220"/>
            <a:ext cx="576064" cy="576064"/>
          </a:xfrm>
          <a:prstGeom prst="mathMultiply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856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941293" y="334462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269953" y="3525028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2026932" y="697260"/>
            <a:ext cx="5570022" cy="2016224"/>
          </a:xfrm>
          <a:prstGeom prst="wedgeRoundRectCallout">
            <a:avLst>
              <a:gd name="adj1" fmla="val 46904"/>
              <a:gd name="adj2" fmla="val 26390"/>
              <a:gd name="adj3" fmla="val 16667"/>
            </a:avLst>
          </a:prstGeom>
          <a:solidFill>
            <a:schemeClr val="bg1"/>
          </a:solidFill>
          <a:ln>
            <a:solidFill>
              <a:srgbClr val="123C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Чтобы узнать тему нашего урока, давайте отгадаем загадку.</a:t>
            </a:r>
          </a:p>
          <a:p>
            <a:pPr algn="ctr">
              <a:buFontTx/>
              <a:buNone/>
            </a:pP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На земле он всех умней,</a:t>
            </a:r>
          </a:p>
          <a:p>
            <a:pPr algn="ctr">
              <a:buFontTx/>
              <a:buNone/>
            </a:pP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Потому и всех сильней.</a:t>
            </a:r>
          </a:p>
          <a:p>
            <a:pPr algn="ctr">
              <a:buFontTx/>
              <a:buNone/>
            </a:pP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620371" y="686903"/>
            <a:ext cx="3024336" cy="720079"/>
          </a:xfrm>
          <a:prstGeom prst="wedgeRoundRectCallout">
            <a:avLst>
              <a:gd name="adj1" fmla="val 46904"/>
              <a:gd name="adj2" fmla="val 26390"/>
              <a:gd name="adj3" fmla="val 16667"/>
            </a:avLst>
          </a:prstGeom>
          <a:solidFill>
            <a:schemeClr val="bg1"/>
          </a:solidFill>
          <a:ln>
            <a:solidFill>
              <a:srgbClr val="123C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ru-RU" sz="24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r>
              <a:rPr lang="ru-RU" sz="2400" b="1" dirty="0">
                <a:solidFill>
                  <a:schemeClr val="tx1"/>
                </a:solidFill>
                <a:latin typeface="Comic Sans MS" pitchFamily="66" charset="0"/>
              </a:rPr>
              <a:t>ЧЕЛОВЕК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>
              <a:buFontTx/>
              <a:buNone/>
            </a:pP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265212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Comic Sans MS" pitchFamily="66" charset="0"/>
              </a:rPr>
              <a:t>Клик мышкой на прямоугольник</a:t>
            </a:r>
          </a:p>
        </p:txBody>
      </p:sp>
      <p:pic>
        <p:nvPicPr>
          <p:cNvPr id="1028" name="Picture 4" descr="http://images.clipartpanda.com/father-clipart-clip-art-dad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488945"/>
            <a:ext cx="1575241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трелка вправо с вырезом 9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86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cdn5.dibujos.net/dibujos/pintados/201636/casita-de-campo-edificios-casas-10788097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0" t="5931" r="7604" b="5955"/>
          <a:stretch/>
        </p:blipFill>
        <p:spPr bwMode="auto">
          <a:xfrm>
            <a:off x="2699792" y="1806587"/>
            <a:ext cx="4198243" cy="332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691680" y="228865"/>
            <a:ext cx="6120680" cy="952500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000099"/>
                </a:solidFill>
                <a:latin typeface="Comic Sans MS" pitchFamily="66" charset="0"/>
              </a:rPr>
              <a:t>   Строение дома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99592" y="5124177"/>
            <a:ext cx="2566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Comic Sans MS" pitchFamily="66" charset="0"/>
              </a:rPr>
              <a:t>Клик мышкой на дом</a:t>
            </a: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 flipH="1">
            <a:off x="3491608" y="985292"/>
            <a:ext cx="936625" cy="48021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5291833" y="985292"/>
            <a:ext cx="936625" cy="54107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971600" y="1661049"/>
            <a:ext cx="3240087" cy="584775"/>
          </a:xfrm>
          <a:prstGeom prst="rect">
            <a:avLst/>
          </a:prstGeom>
          <a:solidFill>
            <a:srgbClr val="009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</a:rPr>
              <a:t>  Внешнее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5940153" y="1669760"/>
            <a:ext cx="2880319" cy="584775"/>
          </a:xfrm>
          <a:prstGeom prst="rect">
            <a:avLst/>
          </a:prstGeom>
          <a:solidFill>
            <a:srgbClr val="CC99FF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</a:rPr>
              <a:t>Внутреннее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2380015"/>
            <a:ext cx="1969777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0099FF"/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то, что находится снаружи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638892" y="2425452"/>
            <a:ext cx="2152369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0099FF"/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то, что находится внутри</a:t>
            </a:r>
          </a:p>
        </p:txBody>
      </p:sp>
      <p:sp>
        <p:nvSpPr>
          <p:cNvPr id="13" name="Стрелка вправо с вырезом 12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134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228865"/>
            <a:ext cx="6984776" cy="952500"/>
          </a:xfrm>
          <a:solidFill>
            <a:srgbClr val="CCCCFF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99"/>
                </a:solidFill>
                <a:latin typeface="Comic Sans MS" pitchFamily="66" charset="0"/>
              </a:rPr>
              <a:t>   Строение тела человека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H="1">
            <a:off x="3203576" y="1236928"/>
            <a:ext cx="936625" cy="48021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5003801" y="1236928"/>
            <a:ext cx="936625" cy="54107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1187624" y="1897063"/>
            <a:ext cx="3240087" cy="570838"/>
          </a:xfrm>
          <a:prstGeom prst="roundRect">
            <a:avLst>
              <a:gd name="adj" fmla="val 16667"/>
            </a:avLst>
          </a:prstGeom>
          <a:solidFill>
            <a:srgbClr val="0099FF"/>
          </a:solidFill>
          <a:ln w="38100">
            <a:solidFill>
              <a:srgbClr val="123CE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187623" y="1912685"/>
            <a:ext cx="32400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DFFC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</a:rPr>
              <a:t>  Внешнее</a:t>
            </a: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5292080" y="1926828"/>
            <a:ext cx="2952750" cy="541073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38100">
            <a:solidFill>
              <a:srgbClr val="123CE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292081" y="1921396"/>
            <a:ext cx="288031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</a:rPr>
              <a:t>Внутреннее</a:t>
            </a:r>
          </a:p>
        </p:txBody>
      </p:sp>
      <p:pic>
        <p:nvPicPr>
          <p:cNvPr id="11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941293" y="334462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269954" y="3525028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Стрелка вправо с вырезом 3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855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5" grpId="0" animBg="1"/>
      <p:bldP spid="7179" grpId="0"/>
      <p:bldP spid="7180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47799" y="228865"/>
            <a:ext cx="6642588" cy="952500"/>
          </a:xfrm>
          <a:solidFill>
            <a:srgbClr val="CCCCFF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99"/>
                </a:solidFill>
                <a:latin typeface="Comic Sans MS" pitchFamily="66" charset="0"/>
              </a:rPr>
              <a:t>   Строение тела человека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H="1">
            <a:off x="4067944" y="1075362"/>
            <a:ext cx="468313" cy="270536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5267531" y="1057434"/>
            <a:ext cx="360287" cy="270536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1316783" y="1417339"/>
            <a:ext cx="3240087" cy="541073"/>
          </a:xfrm>
          <a:prstGeom prst="roundRect">
            <a:avLst>
              <a:gd name="adj" fmla="val 16667"/>
            </a:avLst>
          </a:prstGeom>
          <a:solidFill>
            <a:srgbClr val="0099FF"/>
          </a:solidFill>
          <a:ln w="38100">
            <a:solidFill>
              <a:srgbClr val="123CE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296170" y="1408629"/>
            <a:ext cx="32400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DFFC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FF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</a:rPr>
              <a:t>  Внешнее</a:t>
            </a:r>
          </a:p>
        </p:txBody>
      </p:sp>
      <p:sp>
        <p:nvSpPr>
          <p:cNvPr id="7177" name="AutoShape 9"/>
          <p:cNvSpPr>
            <a:spLocks noChangeArrowheads="1"/>
          </p:cNvSpPr>
          <p:nvPr/>
        </p:nvSpPr>
        <p:spPr bwMode="auto">
          <a:xfrm>
            <a:off x="5292080" y="1417339"/>
            <a:ext cx="2952750" cy="541073"/>
          </a:xfrm>
          <a:prstGeom prst="roundRect">
            <a:avLst>
              <a:gd name="adj" fmla="val 16667"/>
            </a:avLst>
          </a:prstGeom>
          <a:solidFill>
            <a:srgbClr val="CC99FF"/>
          </a:solidFill>
          <a:ln w="38100">
            <a:solidFill>
              <a:srgbClr val="123CE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364511" y="1417339"/>
            <a:ext cx="288031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Comic Sans MS" pitchFamily="66" charset="0"/>
              </a:rPr>
              <a:t>Внутреннее</a:t>
            </a:r>
          </a:p>
        </p:txBody>
      </p:sp>
      <p:pic>
        <p:nvPicPr>
          <p:cNvPr id="11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941293" y="334462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269954" y="3525029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Стрелка вправо с вырезом 3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16783" y="2065412"/>
            <a:ext cx="3219473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0099FF"/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Это устройство тела человека снаружи.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148064" y="2066221"/>
            <a:ext cx="3592529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0099FF"/>
            </a:solidFill>
          </a:ln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Тело человека внутри состоит из органов.</a:t>
            </a:r>
          </a:p>
        </p:txBody>
      </p:sp>
      <p:pic>
        <p:nvPicPr>
          <p:cNvPr id="1028" name="Picture 4" descr="http://madoy82.ru/sites/default/files/1_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8714" y="3001516"/>
            <a:ext cx="2108567" cy="226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xn--i1abbnckbmcl9fb.xn--p1ai/%D1%81%D1%82%D0%B0%D1%82%D1%8C%D0%B8/619255/img2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7674" y="2972258"/>
            <a:ext cx="1788622" cy="238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1849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/>
      <p:bldP spid="7175" grpId="0" animBg="1"/>
      <p:bldP spid="7179" grpId="0"/>
      <p:bldP spid="7180" grpId="0"/>
      <p:bldP spid="4" grpId="0" animBg="1"/>
      <p:bldP spid="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,kjghjkgj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150108"/>
            <a:ext cx="2303870" cy="298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2" t="17937" r="5686" b="30813"/>
          <a:stretch/>
        </p:blipFill>
        <p:spPr bwMode="auto">
          <a:xfrm>
            <a:off x="249499" y="647824"/>
            <a:ext cx="8645001" cy="994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Управляющая кнопка: документ 5">
            <a:hlinkClick r:id="" action="ppaction://noaction" highlightClick="1"/>
          </p:cNvPr>
          <p:cNvSpPr/>
          <p:nvPr/>
        </p:nvSpPr>
        <p:spPr>
          <a:xfrm>
            <a:off x="971600" y="4801716"/>
            <a:ext cx="504056" cy="576064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99FF"/>
                </a:solidFill>
                <a:latin typeface="Comic Sans MS" pitchFamily="66" charset="0"/>
              </a:rPr>
              <a:t>и</a:t>
            </a:r>
          </a:p>
        </p:txBody>
      </p:sp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316416" y="4994123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madoy82.ru/sites/default/files/1_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113627"/>
            <a:ext cx="2736304" cy="294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27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76808"/>
            <a:ext cx="7834064" cy="952500"/>
          </a:xfrm>
          <a:solidFill>
            <a:srgbClr val="CCCCFF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>
                <a:latin typeface="Comic Sans MS" pitchFamily="66" charset="0"/>
              </a:rPr>
              <a:t>К внешнему строению человека относятся следующие </a:t>
            </a:r>
            <a:r>
              <a:rPr lang="ru-RU" sz="2800" dirty="0">
                <a:solidFill>
                  <a:srgbClr val="FF0000"/>
                </a:solidFill>
                <a:latin typeface="Comic Sans MS" pitchFamily="66" charset="0"/>
              </a:rPr>
              <a:t>части тела</a:t>
            </a:r>
            <a:r>
              <a:rPr lang="ru-RU" sz="2800" dirty="0">
                <a:latin typeface="Comic Sans MS" pitchFamily="66" charset="0"/>
              </a:rPr>
              <a:t>:</a:t>
            </a:r>
          </a:p>
        </p:txBody>
      </p:sp>
      <p:pic>
        <p:nvPicPr>
          <p:cNvPr id="9220" name="Picture 4" descr="Копия Рисунок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236928"/>
            <a:ext cx="3745135" cy="378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2662053" y="1551987"/>
            <a:ext cx="792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547664" y="1317911"/>
            <a:ext cx="10759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Голова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109892" y="3296084"/>
            <a:ext cx="14622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Туловище</a:t>
            </a: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 flipH="1">
            <a:off x="6011864" y="2277370"/>
            <a:ext cx="9366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1" name="Text Box 15"/>
          <p:cNvSpPr txBox="1">
            <a:spLocks noChangeArrowheads="1"/>
          </p:cNvSpPr>
          <p:nvPr/>
        </p:nvSpPr>
        <p:spPr bwMode="auto">
          <a:xfrm>
            <a:off x="7110599" y="2092704"/>
            <a:ext cx="68800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Шея</a:t>
            </a:r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 flipV="1">
            <a:off x="2600503" y="2621975"/>
            <a:ext cx="926957" cy="71491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>
            <a:off x="2600503" y="3336893"/>
            <a:ext cx="926957" cy="35930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 flipH="1">
            <a:off x="4571999" y="1657615"/>
            <a:ext cx="791369" cy="37459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 flipH="1">
            <a:off x="5111749" y="1657615"/>
            <a:ext cx="252413" cy="105586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5364162" y="1220008"/>
            <a:ext cx="275267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Верхние конечности</a:t>
            </a: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3460155" y="5017824"/>
            <a:ext cx="26949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Нижние конечности</a:t>
            </a:r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 flipV="1">
            <a:off x="4859338" y="4717521"/>
            <a:ext cx="720774" cy="30030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 flipH="1" flipV="1">
            <a:off x="3779911" y="4417220"/>
            <a:ext cx="1079427" cy="60060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0" name="Line 24"/>
          <p:cNvSpPr>
            <a:spLocks noChangeShapeType="1"/>
          </p:cNvSpPr>
          <p:nvPr/>
        </p:nvSpPr>
        <p:spPr bwMode="auto">
          <a:xfrm>
            <a:off x="2484436" y="2315811"/>
            <a:ext cx="122139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1619297" y="2116048"/>
            <a:ext cx="8835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Грудь</a:t>
            </a:r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>
            <a:off x="2484436" y="2797969"/>
            <a:ext cx="12954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1628762" y="2688382"/>
            <a:ext cx="97174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Живот</a:t>
            </a:r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 flipH="1">
            <a:off x="6011864" y="3157802"/>
            <a:ext cx="1152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7208838" y="2857501"/>
            <a:ext cx="9605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</a:rPr>
              <a:t>Спина</a:t>
            </a:r>
            <a:endParaRPr lang="ru-RU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3" name="Стрелка вправо с вырезом 22">
            <a:hlinkClick r:id="" action="ppaction://hlinkshowjump?jump=nextslide"/>
          </p:cNvPr>
          <p:cNvSpPr/>
          <p:nvPr/>
        </p:nvSpPr>
        <p:spPr>
          <a:xfrm>
            <a:off x="8316416" y="4994123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076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withGroup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withGroup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withGroup">
                            <p:stCondLst>
                              <p:cond delay="70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withGroup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2" grpId="0"/>
      <p:bldP spid="9227" grpId="0"/>
      <p:bldP spid="9230" grpId="0" animBg="1"/>
      <p:bldP spid="9231" grpId="0"/>
      <p:bldP spid="9232" grpId="0" animBg="1"/>
      <p:bldP spid="9233" grpId="0" animBg="1"/>
      <p:bldP spid="9234" grpId="0" animBg="1"/>
      <p:bldP spid="9235" grpId="0" animBg="1"/>
      <p:bldP spid="9236" grpId="0"/>
      <p:bldP spid="9237" grpId="0"/>
      <p:bldP spid="9238" grpId="0" animBg="1"/>
      <p:bldP spid="9239" grpId="0" animBg="1"/>
      <p:bldP spid="9240" grpId="0" animBg="1"/>
      <p:bldP spid="9241" grpId="0"/>
      <p:bldP spid="9242" grpId="0" animBg="1"/>
      <p:bldP spid="9243" grpId="0"/>
      <p:bldP spid="9244" grpId="0" animBg="1"/>
      <p:bldP spid="9245" grpId="0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,kjghjkgj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191" y="1129308"/>
            <a:ext cx="3220192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2" name="Line 6"/>
          <p:cNvSpPr>
            <a:spLocks noChangeShapeType="1"/>
          </p:cNvSpPr>
          <p:nvPr/>
        </p:nvSpPr>
        <p:spPr bwMode="auto">
          <a:xfrm flipH="1">
            <a:off x="3302290" y="1596761"/>
            <a:ext cx="237648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967701" y="1305720"/>
            <a:ext cx="2581156" cy="523220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  <a:effectLst/>
          <a:ex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Головной</a:t>
            </a:r>
            <a:r>
              <a:rPr lang="ru-RU" sz="2800" b="1" dirty="0">
                <a:solidFill>
                  <a:srgbClr val="002060"/>
                </a:solidFill>
                <a:latin typeface="Comic Sans MS" pitchFamily="66" charset="0"/>
              </a:rPr>
              <a:t> мозг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 flipH="1">
            <a:off x="3230850" y="3157802"/>
            <a:ext cx="27368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 flipH="1" flipV="1">
            <a:off x="3131839" y="3471853"/>
            <a:ext cx="2835861" cy="10531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 flipH="1" flipV="1">
            <a:off x="2699791" y="3702686"/>
            <a:ext cx="3267908" cy="17478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 flipH="1" flipV="1">
            <a:off x="3230850" y="3958165"/>
            <a:ext cx="2736851" cy="292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H="1" flipV="1">
            <a:off x="3014950" y="4497917"/>
            <a:ext cx="2701681" cy="21960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5967701" y="2856036"/>
            <a:ext cx="1395274" cy="461665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  <a:effectLst/>
          <a:ex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Лёгкие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967701" y="3241021"/>
            <a:ext cx="1453850" cy="461665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  <a:effectLst/>
          <a:ex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Сердце</a:t>
            </a:r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5967701" y="3633139"/>
            <a:ext cx="1889844" cy="461665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  <a:effectLst/>
          <a:extLst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Печень</a:t>
            </a:r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5967700" y="4019719"/>
            <a:ext cx="1507144" cy="461665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  <a:effectLst/>
          <a:ex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Желудок</a:t>
            </a:r>
          </a:p>
        </p:txBody>
      </p:sp>
      <p:sp>
        <p:nvSpPr>
          <p:cNvPr id="14353" name="Text Box 17"/>
          <p:cNvSpPr txBox="1">
            <a:spLocks noChangeArrowheads="1"/>
          </p:cNvSpPr>
          <p:nvPr/>
        </p:nvSpPr>
        <p:spPr bwMode="auto">
          <a:xfrm>
            <a:off x="5716633" y="4497917"/>
            <a:ext cx="1667444" cy="461665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  <a:effectLst/>
          <a:extLst/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Comic Sans MS" pitchFamily="66" charset="0"/>
              </a:rPr>
              <a:t>Кишечник</a:t>
            </a: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76808"/>
            <a:ext cx="7834064" cy="952500"/>
          </a:xfrm>
          <a:solidFill>
            <a:srgbClr val="CCCCFF"/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800" dirty="0">
                <a:latin typeface="Comic Sans MS" pitchFamily="66" charset="0"/>
              </a:rPr>
              <a:t>К внутреннему  строению человека относятся следующие </a:t>
            </a:r>
            <a:r>
              <a:rPr lang="ru-RU" sz="2800" dirty="0">
                <a:solidFill>
                  <a:srgbClr val="FF0000"/>
                </a:solidFill>
                <a:latin typeface="Comic Sans MS" pitchFamily="66" charset="0"/>
              </a:rPr>
              <a:t>органы</a:t>
            </a:r>
            <a:r>
              <a:rPr lang="ru-RU" sz="2800" dirty="0">
                <a:latin typeface="Comic Sans MS" pitchFamily="66" charset="0"/>
              </a:rPr>
              <a:t>:</a:t>
            </a:r>
          </a:p>
        </p:txBody>
      </p:sp>
      <p:sp>
        <p:nvSpPr>
          <p:cNvPr id="18" name="Стрелка вправо с вырезом 17">
            <a:hlinkClick r:id="" action="ppaction://hlinkshowjump?jump=nextslide"/>
          </p:cNvPr>
          <p:cNvSpPr/>
          <p:nvPr/>
        </p:nvSpPr>
        <p:spPr>
          <a:xfrm>
            <a:off x="8316416" y="4994123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673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with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with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with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withGroup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with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withGroup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14343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1" grpId="0" animBg="1"/>
      <p:bldP spid="14352" grpId="0" animBg="1"/>
      <p:bldP spid="14353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s://st2.depositphotos.com/1000423/8412/i/950/depositphotos_84125220-stock-photo-dna-molecu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63688" y="121196"/>
            <a:ext cx="5688632" cy="710654"/>
          </a:xfrm>
          <a:prstGeom prst="rect">
            <a:avLst/>
          </a:prstGeom>
          <a:solidFill>
            <a:srgbClr val="CCCCFF"/>
          </a:solidFill>
          <a:ln>
            <a:solidFill>
              <a:schemeClr val="accent1"/>
            </a:solidFill>
          </a:ln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Головной </a:t>
            </a: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мозг</a:t>
            </a: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3412395" y="985292"/>
            <a:ext cx="4039925" cy="3024336"/>
          </a:xfrm>
          <a:prstGeom prst="wedgeRoundRectCallout">
            <a:avLst>
              <a:gd name="adj1" fmla="val 45858"/>
              <a:gd name="adj2" fmla="val 41666"/>
              <a:gd name="adj3" fmla="val 16667"/>
            </a:avLst>
          </a:prstGeom>
          <a:solidFill>
            <a:schemeClr val="bg1"/>
          </a:solidFill>
          <a:ln>
            <a:solidFill>
              <a:srgbClr val="123C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Головной мозг – это 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главный командный 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пункт организма.  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Всеми вашими мыслями, 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чувствами, движениями </a:t>
            </a:r>
          </a:p>
          <a:p>
            <a:pPr algn="ctr"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Comic Sans MS" pitchFamily="66" charset="0"/>
              </a:rPr>
              <a:t>управляет мозг.</a:t>
            </a: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941293" y="334462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4" cstate="email"/>
          <a:srcRect t="15638" r="3602" b="7920"/>
          <a:stretch/>
        </p:blipFill>
        <p:spPr bwMode="auto">
          <a:xfrm rot="441831">
            <a:off x="7269954" y="3525029"/>
            <a:ext cx="1640865" cy="175442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Стрелка вправо с вырезом 10">
            <a:hlinkClick r:id="" action="ppaction://hlinkshowjump?jump=nextslide"/>
          </p:cNvPr>
          <p:cNvSpPr/>
          <p:nvPr/>
        </p:nvSpPr>
        <p:spPr>
          <a:xfrm>
            <a:off x="8244830" y="409228"/>
            <a:ext cx="575642" cy="288032"/>
          </a:xfrm>
          <a:prstGeom prst="notchedRightArrow">
            <a:avLst/>
          </a:prstGeom>
          <a:solidFill>
            <a:schemeClr val="bg1"/>
          </a:solidFill>
          <a:ln>
            <a:solidFill>
              <a:srgbClr val="0099FF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http://ya-uchitel.ru/_ld/114/60272664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7" r="14487" b="15982"/>
          <a:stretch/>
        </p:blipFill>
        <p:spPr bwMode="auto">
          <a:xfrm>
            <a:off x="354169" y="1288892"/>
            <a:ext cx="2992723" cy="2504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386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610</Words>
  <Application>Microsoft Office PowerPoint</Application>
  <PresentationFormat>Экран (16:10)</PresentationFormat>
  <Paragraphs>179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   Строение тела человека</vt:lpstr>
      <vt:lpstr>   Строение тела человека</vt:lpstr>
      <vt:lpstr>Презентация PowerPoint</vt:lpstr>
      <vt:lpstr>К внешнему строению человека относятся следующие части тела:</vt:lpstr>
      <vt:lpstr>К внутреннему  строению человека относятся следующие органы: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Кроссворд «Внутренние органы»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тела человека.Никифорова Н.В.</dc:title>
  <dc:creator>Наталья Никифорова</dc:creator>
  <cp:lastModifiedBy>Катя</cp:lastModifiedBy>
  <cp:revision>57</cp:revision>
  <dcterms:created xsi:type="dcterms:W3CDTF">2017-12-24T16:16:52Z</dcterms:created>
  <dcterms:modified xsi:type="dcterms:W3CDTF">2020-01-09T19:31:19Z</dcterms:modified>
</cp:coreProperties>
</file>