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73" r:id="rId6"/>
    <p:sldId id="274" r:id="rId7"/>
    <p:sldId id="265" r:id="rId8"/>
    <p:sldId id="266" r:id="rId9"/>
    <p:sldId id="258" r:id="rId10"/>
    <p:sldId id="259" r:id="rId11"/>
    <p:sldId id="260" r:id="rId12"/>
    <p:sldId id="261" r:id="rId13"/>
    <p:sldId id="264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39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88" autoAdjust="0"/>
  </p:normalViewPr>
  <p:slideViewPr>
    <p:cSldViewPr>
      <p:cViewPr varScale="1">
        <p:scale>
          <a:sx n="83" d="100"/>
          <a:sy n="83" d="100"/>
        </p:scale>
        <p:origin x="16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D445A-AFDF-48E7-93DE-A82A603669E6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149B2-65E3-4BE3-9167-713301423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1DC64-EBBC-4338-AB72-A18DE0DCF13D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0BFA9-B34A-4CF2-8202-B4899F89C0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89652-3487-4A9C-8187-10C0DD0B80A8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1ED0C-61A7-4FD4-9E9C-E95F4ACEB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08930-D917-460A-9991-3D86D3CAF5A8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2C353-6BC9-477D-A815-A8B6C8524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118C8-C751-4850-BF7D-F9241A672844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E7AC8-E97D-4A11-BC0A-6D121EE21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24C60-8FB5-435A-B97A-257DA2846623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89CEE-4D84-4872-BDBD-3907FDE6E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6A4E2-78A3-4767-8171-99BA23E4CE9B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22FB0-8B40-43C5-B25E-C7893E083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680FC-708C-42B8-A375-1DA62CF2C201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03F05-9ADB-4757-B1D8-140A48F3B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0FDFC-8F79-4DDC-9406-56C14EFA9319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4895E-E3C6-473A-B19C-D2137A4FC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4B382-DE87-4931-BB4E-4672102EFE7A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2E6CA-CF88-4141-B2E8-285A8EE1B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3A289-A130-416C-9848-B554E995C058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86E16-4600-4290-8CAA-F614D8FBC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EE7293-4A5F-4229-8719-6392C32455DF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51E2EFC-084B-4EE6-B764-5063CD4E0C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Southwark_reconstructed_globe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825" y="333375"/>
            <a:ext cx="8207375" cy="34559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3100" dirty="0"/>
              <a:t/>
            </a:r>
            <a:br>
              <a:rPr lang="ru-RU" sz="3100" dirty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Районный конкурс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проектно-исследовательских работ по английскому языку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Young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explorers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» «Юный исследователь» -2019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Тема: Биография и творчество Вильяма Шекспира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/>
              <a:t> 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 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05263"/>
            <a:ext cx="7232650" cy="2663825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выполнила ученица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класса МКОУ «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Брединская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№97»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Колюхина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Виктория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английского языка МКОУ «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Брединская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№97» Терехина Н.А.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second period:</a:t>
            </a:r>
            <a:endParaRPr lang="ru-RU" b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4075" y="1125538"/>
            <a:ext cx="4319588" cy="2951162"/>
          </a:xfrm>
        </p:spPr>
        <p:txBody>
          <a:bodyPr rtlCol="0">
            <a:normAutofit fontScale="70000" lnSpcReduction="20000"/>
          </a:bodyPr>
          <a:lstStyle/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1594/95 The Two Gentlemen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ofVerona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, Love’s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Labour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Lost,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  Romeo and Juliet;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1595/96  Richard II,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A Midsummer Night’s Dream;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1596/97 King John,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The Merchant of Venice.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22531" name="Picture 8" descr="E:\My Pictures\romeo-and-juliet-19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38" y="3571875"/>
            <a:ext cx="1963737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1" descr="E:\My Pictures\Monteiro_Book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4005263"/>
            <a:ext cx="178435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2" descr="E:\My Pictures\0004339610910_500X5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975" y="4076700"/>
            <a:ext cx="2214563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9" descr="E:\My Pictures\king-john-cambridge-school-shakespear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933825"/>
            <a:ext cx="1931988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0" descr="E:\My Pictures\A_Midsummer_Nights_Dream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476250"/>
            <a:ext cx="1790700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7" descr="E:\My Pictures\PTwoGents634_f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0" y="549275"/>
            <a:ext cx="2071688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third period:</a:t>
            </a:r>
            <a:endParaRPr lang="ru-RU" b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413" y="1125538"/>
            <a:ext cx="4105275" cy="2808287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1600/01 Hamlet,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The Merry Wives of Windsor;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1601/02 Troilus and Cressida;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1603/04 All’s Well That Ends Well;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1604/05  Measure for Measure,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Othello.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3555" name="Picture 17" descr="E:\My Pictures\hamlet_grave_digger_h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692150"/>
            <a:ext cx="17653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18" descr="E:\My Pictures\kiduneg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716338"/>
            <a:ext cx="1800225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9" descr="E:\My Pictures\troilus-and-cressid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3716338"/>
            <a:ext cx="21605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0" descr="E:\My Pictures\97801410166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13313" y="3716338"/>
            <a:ext cx="1352550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22" descr="E:\My Pictures\0a0ea534e0a8ae3d25cf97a8ba5a3a9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70688" y="3789363"/>
            <a:ext cx="2071687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23" descr="E:\My Pictures\03203143249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04025" y="836613"/>
            <a:ext cx="205422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2195513" y="274638"/>
            <a:ext cx="4968875" cy="114300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fourth period:</a:t>
            </a:r>
            <a:endParaRPr lang="ru-RU" b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4438" y="1196975"/>
            <a:ext cx="4391025" cy="2592388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1608/09 Pericles;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1609/10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Cymberline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1610/11 The Winter’s Tale;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1611/12  The Tempest;</a:t>
            </a:r>
          </a:p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1612/13 Henry VIII.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9" name="Picture 32" descr="E:\My Pictures\My_ID_by_UndergirlHave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33825"/>
            <a:ext cx="27749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2" descr="E:\My Pictures\F2010070715145468991479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3933825"/>
            <a:ext cx="295275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1" descr="E:\My Pictures\theater-review-the-winters-talejpg-0cf3be752f066b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5463" y="3860800"/>
            <a:ext cx="2268537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29" descr="E:\My Pictures\h21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49275"/>
            <a:ext cx="21431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30" descr="E:\My Pictures\CST-CYMBELINE-4sm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9925" y="765175"/>
            <a:ext cx="2124075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750" y="260350"/>
            <a:ext cx="4032250" cy="7921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Quotations:</a:t>
            </a:r>
            <a:b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dirty="0" smtClean="0">
                <a:solidFill>
                  <a:srgbClr val="E5FFFF"/>
                </a:solidFill>
                <a:latin typeface="Times New Roman" pitchFamily="18" charset="0"/>
                <a:cs typeface="Times New Roman" pitchFamily="18" charset="0"/>
              </a:rPr>
              <a:t>KEYS: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908050"/>
            <a:ext cx="4032250" cy="5689600"/>
          </a:xfrm>
        </p:spPr>
        <p:txBody>
          <a:bodyPr rtlCol="0">
            <a:normAutofit fontScale="77500" lnSpcReduction="20000"/>
          </a:bodyPr>
          <a:lstStyle/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1“Something is rotten in the state of Denmark” 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2“To be or not to be”.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3“Sweets to the sweet” 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4“Life is not all cakes and ale” 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5“Love is blind” 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6“The beginning of the end.”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7“All is well that ends well.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8“Brevity is the soul of wit” 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9“Much ado about nothing.”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10“The whirling of time”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11“Cowards die many times before</a:t>
            </a:r>
            <a:endParaRPr lang="ru-RU" altLang="ru-RU" dirty="0" smtClean="0">
              <a:solidFill>
                <a:srgbClr val="FFFFF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eaLnBrk="1" fontAlgn="auto" hangingPunct="1">
              <a:spcBef>
                <a:spcPct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their death”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692150"/>
            <a:ext cx="4103688" cy="5905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1“Не все в порядке в Датском королевстве”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2“Быть или не быть”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 “Прекрасное – прекрасной”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4 “ Жизнь прожить - не поле перейти”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5 “Любовь слепа”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6 “Начало конца”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7 “Все хорошо, что хорошо кончается”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8 “Краткость - сестра таланта”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9 “Много шума из ничего”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10 “Превратности судьбы”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11 Трус умирает много раз до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          смерти” 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solidFill>
                  <a:schemeClr val="accent1"/>
                </a:solidFill>
                <a:latin typeface="Times New Roman" pitchFamily="18" charset="0"/>
              </a:rPr>
              <a:t>IDIOMS:</a:t>
            </a:r>
            <a:endParaRPr lang="ru-RU" b="1" smtClean="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26626" name="Rectangle 5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lvl="1">
              <a:lnSpc>
                <a:spcPct val="80000"/>
              </a:lnSpc>
            </a:pPr>
            <a:r>
              <a:rPr lang="ru-RU" sz="2000" b="1" smtClean="0"/>
              <a:t>green-eyed monster – ревность;</a:t>
            </a:r>
            <a:endParaRPr lang="en-US" sz="2000" smtClean="0"/>
          </a:p>
          <a:p>
            <a:pPr>
              <a:lnSpc>
                <a:spcPct val="80000"/>
              </a:lnSpc>
            </a:pPr>
            <a:r>
              <a:rPr lang="en-US" sz="2400" smtClean="0"/>
              <a:t>O, beware, my lord, of jealousy!</a:t>
            </a:r>
            <a:br>
              <a:rPr lang="en-US" sz="2400" smtClean="0"/>
            </a:br>
            <a:r>
              <a:rPr lang="en-US" sz="2400" smtClean="0"/>
              <a:t>It is the green-eyed monster, which doth mock</a:t>
            </a:r>
            <a:br>
              <a:rPr lang="en-US" sz="2400" smtClean="0"/>
            </a:br>
            <a:r>
              <a:rPr lang="en-US" sz="2400" smtClean="0"/>
              <a:t>The meet it feeds on. </a:t>
            </a:r>
            <a:r>
              <a:rPr lang="ru-RU" sz="2400" smtClean="0"/>
              <a:t>(Iago, Othello)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Берегитесь ревности, синьор.</a:t>
            </a:r>
            <a:br>
              <a:rPr lang="ru-RU" sz="2400" smtClean="0"/>
            </a:br>
            <a:r>
              <a:rPr lang="ru-RU" sz="2400" smtClean="0"/>
              <a:t>То – чудище с зелеными глазами,</a:t>
            </a:r>
            <a:br>
              <a:rPr lang="ru-RU" sz="2400" smtClean="0"/>
            </a:br>
            <a:r>
              <a:rPr lang="ru-RU" sz="2400" smtClean="0"/>
              <a:t>Глумящееся над своей добычей.</a:t>
            </a:r>
          </a:p>
        </p:txBody>
      </p:sp>
      <p:sp>
        <p:nvSpPr>
          <p:cNvPr id="26627" name="Rectangle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/>
              <a:t> </a:t>
            </a:r>
            <a:r>
              <a:rPr lang="en-US" sz="2400" b="1" smtClean="0"/>
              <a:t>w</a:t>
            </a:r>
            <a:r>
              <a:rPr lang="ru-RU" sz="2400" b="1" smtClean="0"/>
              <a:t>ild-goose </a:t>
            </a:r>
            <a:r>
              <a:rPr lang="en-US" sz="2400" b="1" smtClean="0"/>
              <a:t>chase</a:t>
            </a:r>
            <a:r>
              <a:rPr lang="ru-RU" sz="2400" b="1" smtClean="0"/>
              <a:t> - напрасная погоня бессмысленно, бессмыслица;</a:t>
            </a:r>
            <a:endParaRPr lang="en-US" sz="2400" i="1" smtClean="0"/>
          </a:p>
          <a:p>
            <a:pPr>
              <a:lnSpc>
                <a:spcPct val="80000"/>
              </a:lnSpc>
            </a:pPr>
            <a:r>
              <a:rPr lang="en-US" sz="2400" i="1" smtClean="0"/>
              <a:t>Nay, if our wits run the wild-goose chase, I am done. </a:t>
            </a:r>
            <a:r>
              <a:rPr lang="ru-RU" sz="2400" i="1" smtClean="0"/>
              <a:t>(Mercutio;  Romeo and Juliet).</a:t>
            </a:r>
            <a:endParaRPr lang="ru-RU" sz="2400" smtClean="0"/>
          </a:p>
          <a:p>
            <a:pPr>
              <a:lnSpc>
                <a:spcPct val="80000"/>
              </a:lnSpc>
            </a:pPr>
            <a:r>
              <a:rPr lang="ru-RU" sz="2400" smtClean="0"/>
              <a:t>Нет, если твое и мое остроумие погонятся за дикими гусями, то я пропал.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7463" cy="5530850"/>
          </a:xfrm>
        </p:spPr>
        <p:txBody>
          <a:bodyPr/>
          <a:lstStyle/>
          <a:p>
            <a:r>
              <a:rPr lang="en-US" sz="2400" b="1" smtClean="0">
                <a:latin typeface="Times New Roman" pitchFamily="18" charset="0"/>
              </a:rPr>
              <a:t>with bated breath</a:t>
            </a:r>
            <a:r>
              <a:rPr lang="en-US" sz="2400" smtClean="0">
                <a:latin typeface="Times New Roman" pitchFamily="18" charset="0"/>
              </a:rPr>
              <a:t> </a:t>
            </a:r>
            <a:r>
              <a:rPr lang="en-US" sz="2400" b="1" smtClean="0">
                <a:latin typeface="Times New Roman" pitchFamily="18" charset="0"/>
              </a:rPr>
              <a:t>– </a:t>
            </a:r>
            <a:r>
              <a:rPr lang="ru-RU" sz="2400" b="1" smtClean="0">
                <a:latin typeface="Times New Roman" pitchFamily="18" charset="0"/>
              </a:rPr>
              <a:t>затаив</a:t>
            </a:r>
            <a:r>
              <a:rPr lang="en-US" sz="2400" b="1" smtClean="0">
                <a:latin typeface="Times New Roman" pitchFamily="18" charset="0"/>
              </a:rPr>
              <a:t> </a:t>
            </a:r>
            <a:r>
              <a:rPr lang="ru-RU" sz="2400" b="1" smtClean="0">
                <a:latin typeface="Times New Roman" pitchFamily="18" charset="0"/>
              </a:rPr>
              <a:t>дыхание</a:t>
            </a:r>
            <a:r>
              <a:rPr lang="en-US" sz="2400" b="1" smtClean="0">
                <a:latin typeface="Times New Roman" pitchFamily="18" charset="0"/>
              </a:rPr>
              <a:t>, </a:t>
            </a:r>
            <a:r>
              <a:rPr lang="ru-RU" sz="2400" b="1" smtClean="0">
                <a:latin typeface="Times New Roman" pitchFamily="18" charset="0"/>
              </a:rPr>
              <a:t>едва</a:t>
            </a:r>
            <a:r>
              <a:rPr lang="en-US" sz="2400" b="1" smtClean="0">
                <a:latin typeface="Times New Roman" pitchFamily="18" charset="0"/>
              </a:rPr>
              <a:t> </a:t>
            </a:r>
            <a:r>
              <a:rPr lang="ru-RU" sz="2400" b="1" smtClean="0">
                <a:latin typeface="Times New Roman" pitchFamily="18" charset="0"/>
              </a:rPr>
              <a:t>дыша</a:t>
            </a:r>
            <a:r>
              <a:rPr lang="en-US" sz="2400" b="1" smtClean="0">
                <a:latin typeface="Times New Roman" pitchFamily="18" charset="0"/>
              </a:rPr>
              <a:t>;</a:t>
            </a:r>
            <a:r>
              <a:rPr lang="en-US" sz="2400" i="1" smtClean="0">
                <a:latin typeface="Times New Roman" pitchFamily="18" charset="0"/>
              </a:rPr>
              <a:t/>
            </a:r>
            <a:br>
              <a:rPr lang="en-US" sz="2400" i="1" smtClean="0">
                <a:latin typeface="Times New Roman" pitchFamily="18" charset="0"/>
              </a:rPr>
            </a:br>
            <a:r>
              <a:rPr lang="en-US" sz="2400" i="1" smtClean="0">
                <a:latin typeface="Times New Roman" pitchFamily="18" charset="0"/>
              </a:rPr>
              <a:t>Shall I bend low and in a bondman’s key,</a:t>
            </a:r>
            <a:br>
              <a:rPr lang="en-US" sz="2400" i="1" smtClean="0">
                <a:latin typeface="Times New Roman" pitchFamily="18" charset="0"/>
              </a:rPr>
            </a:br>
            <a:r>
              <a:rPr lang="en-US" sz="2400" i="1" smtClean="0">
                <a:latin typeface="Times New Roman" pitchFamily="18" charset="0"/>
              </a:rPr>
              <a:t>With bated breath and whispering humbleness,</a:t>
            </a:r>
            <a:br>
              <a:rPr lang="en-US" sz="2400" i="1" smtClean="0">
                <a:latin typeface="Times New Roman" pitchFamily="18" charset="0"/>
              </a:rPr>
            </a:br>
            <a:r>
              <a:rPr lang="en-US" sz="2400" i="1" smtClean="0">
                <a:latin typeface="Times New Roman" pitchFamily="18" charset="0"/>
              </a:rPr>
              <a:t>Say this. </a:t>
            </a:r>
            <a:r>
              <a:rPr lang="ru-RU" sz="2400" i="1" smtClean="0">
                <a:latin typeface="Times New Roman" pitchFamily="18" charset="0"/>
              </a:rPr>
              <a:t>(</a:t>
            </a:r>
            <a:r>
              <a:rPr lang="en-US" sz="2400" i="1" smtClean="0">
                <a:latin typeface="Times New Roman" pitchFamily="18" charset="0"/>
              </a:rPr>
              <a:t>Shylock</a:t>
            </a:r>
            <a:r>
              <a:rPr lang="ru-RU" sz="2400" i="1" smtClean="0">
                <a:latin typeface="Times New Roman" pitchFamily="18" charset="0"/>
              </a:rPr>
              <a:t>, </a:t>
            </a:r>
            <a:r>
              <a:rPr lang="en-US" sz="2400" i="1" smtClean="0">
                <a:latin typeface="Times New Roman" pitchFamily="18" charset="0"/>
              </a:rPr>
              <a:t>The Merchant of Venice</a:t>
            </a:r>
            <a:r>
              <a:rPr lang="ru-RU" sz="2400" i="1" smtClean="0">
                <a:latin typeface="Times New Roman" pitchFamily="18" charset="0"/>
              </a:rPr>
              <a:t>).                                                                             </a:t>
            </a:r>
            <a:r>
              <a:rPr lang="ru-RU" sz="2400" smtClean="0">
                <a:latin typeface="Times New Roman" pitchFamily="18" charset="0"/>
              </a:rPr>
              <a:t/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Иль, может быть, я должен,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Едва дыша, согнувшись, раболепно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Пролепетать</a:t>
            </a:r>
            <a:r>
              <a:rPr lang="ru-RU" sz="2400" smtClean="0"/>
              <a:t>.</a:t>
            </a:r>
            <a:r>
              <a:rPr lang="ru-RU" smtClean="0"/>
              <a:t> 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4787900" y="404813"/>
            <a:ext cx="3898900" cy="5721350"/>
          </a:xfrm>
        </p:spPr>
        <p:txBody>
          <a:bodyPr/>
          <a:lstStyle/>
          <a:p>
            <a:r>
              <a:rPr lang="en-US" sz="2800" b="1" smtClean="0">
                <a:latin typeface="Times New Roman" pitchFamily="18" charset="0"/>
              </a:rPr>
              <a:t>to be Greek to somebody – </a:t>
            </a:r>
            <a:r>
              <a:rPr lang="ru-RU" sz="2800" b="1" smtClean="0">
                <a:latin typeface="Times New Roman" pitchFamily="18" charset="0"/>
              </a:rPr>
              <a:t>китайская</a:t>
            </a:r>
            <a:r>
              <a:rPr lang="en-US" sz="2800" b="1" smtClean="0">
                <a:latin typeface="Times New Roman" pitchFamily="18" charset="0"/>
              </a:rPr>
              <a:t> </a:t>
            </a:r>
            <a:r>
              <a:rPr lang="ru-RU" sz="2800" b="1" smtClean="0">
                <a:latin typeface="Times New Roman" pitchFamily="18" charset="0"/>
              </a:rPr>
              <a:t>грамота</a:t>
            </a:r>
            <a:r>
              <a:rPr lang="en-US" sz="2800" b="1" smtClean="0">
                <a:latin typeface="Times New Roman" pitchFamily="18" charset="0"/>
              </a:rPr>
              <a:t>, </a:t>
            </a:r>
            <a:r>
              <a:rPr lang="ru-RU" sz="2800" b="1" smtClean="0">
                <a:latin typeface="Times New Roman" pitchFamily="18" charset="0"/>
              </a:rPr>
              <a:t>темный</a:t>
            </a:r>
            <a:r>
              <a:rPr lang="en-US" sz="2800" b="1" smtClean="0">
                <a:latin typeface="Times New Roman" pitchFamily="18" charset="0"/>
              </a:rPr>
              <a:t> </a:t>
            </a:r>
            <a:r>
              <a:rPr lang="ru-RU" sz="2800" b="1" smtClean="0">
                <a:latin typeface="Times New Roman" pitchFamily="18" charset="0"/>
              </a:rPr>
              <a:t>лес</a:t>
            </a:r>
            <a:endParaRPr lang="en-US" sz="2800" i="1" smtClean="0">
              <a:latin typeface="Times New Roman" pitchFamily="18" charset="0"/>
            </a:endParaRPr>
          </a:p>
          <a:p>
            <a:r>
              <a:rPr lang="en-US" sz="2800" i="1" smtClean="0">
                <a:latin typeface="Times New Roman" pitchFamily="18" charset="0"/>
              </a:rPr>
              <a:t>But, for my own part, it was Greek to me. </a:t>
            </a:r>
            <a:r>
              <a:rPr lang="ru-RU" sz="2800" i="1" smtClean="0">
                <a:latin typeface="Times New Roman" pitchFamily="18" charset="0"/>
              </a:rPr>
              <a:t>(</a:t>
            </a:r>
            <a:r>
              <a:rPr lang="en-US" sz="2800" i="1" smtClean="0">
                <a:latin typeface="Times New Roman" pitchFamily="18" charset="0"/>
              </a:rPr>
              <a:t>Casca</a:t>
            </a:r>
            <a:r>
              <a:rPr lang="ru-RU" sz="2800" i="1" smtClean="0">
                <a:latin typeface="Times New Roman" pitchFamily="18" charset="0"/>
              </a:rPr>
              <a:t>, </a:t>
            </a:r>
            <a:r>
              <a:rPr lang="en-US" sz="2800" i="1" smtClean="0">
                <a:latin typeface="Times New Roman" pitchFamily="18" charset="0"/>
              </a:rPr>
              <a:t>Julius Caesar</a:t>
            </a:r>
            <a:r>
              <a:rPr lang="ru-RU" sz="2800" i="1" smtClean="0">
                <a:latin typeface="Times New Roman" pitchFamily="18" charset="0"/>
              </a:rPr>
              <a:t>)</a:t>
            </a:r>
            <a:endParaRPr lang="ru-RU" sz="2800" smtClean="0">
              <a:latin typeface="Times New Roman" pitchFamily="18" charset="0"/>
            </a:endParaRPr>
          </a:p>
          <a:p>
            <a:r>
              <a:rPr lang="ru-RU" sz="2800" smtClean="0">
                <a:latin typeface="Times New Roman" pitchFamily="18" charset="0"/>
              </a:rPr>
              <a:t>Почем я знаю, пусть я ослепну, если я хоть что-нибудь понял.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457200" y="620713"/>
            <a:ext cx="3538538" cy="5545137"/>
          </a:xfrm>
        </p:spPr>
        <p:txBody>
          <a:bodyPr/>
          <a:lstStyle/>
          <a:p>
            <a:r>
              <a:rPr lang="ru-RU" sz="2800" b="1" smtClean="0">
                <a:latin typeface="Times New Roman" pitchFamily="18" charset="0"/>
              </a:rPr>
              <a:t>to be cruel to be kind – жестокий, но справедливый</a:t>
            </a:r>
            <a:r>
              <a:rPr lang="ru-RU" sz="2800" smtClean="0">
                <a:latin typeface="Times New Roman" pitchFamily="18" charset="0"/>
              </a:rPr>
              <a:t>.</a:t>
            </a:r>
            <a:r>
              <a:rPr lang="en-US" sz="2800" i="1" smtClean="0">
                <a:latin typeface="Times New Roman" pitchFamily="18" charset="0"/>
              </a:rPr>
              <a:t/>
            </a:r>
            <a:br>
              <a:rPr lang="en-US" sz="2800" i="1" smtClean="0">
                <a:latin typeface="Times New Roman" pitchFamily="18" charset="0"/>
              </a:rPr>
            </a:br>
            <a:r>
              <a:rPr lang="en-US" sz="2800" i="1" smtClean="0">
                <a:latin typeface="Times New Roman" pitchFamily="18" charset="0"/>
              </a:rPr>
              <a:t>I must be cruel only to be kind</a:t>
            </a:r>
            <a:r>
              <a:rPr lang="en-US" sz="2800" b="1" i="1" smtClean="0">
                <a:latin typeface="Times New Roman" pitchFamily="18" charset="0"/>
              </a:rPr>
              <a:t>.</a:t>
            </a:r>
            <a:r>
              <a:rPr lang="en-US" sz="2800" i="1" smtClean="0">
                <a:latin typeface="Times New Roman" pitchFamily="18" charset="0"/>
              </a:rPr>
              <a:t/>
            </a:r>
            <a:br>
              <a:rPr lang="en-US" sz="2800" i="1" smtClean="0">
                <a:latin typeface="Times New Roman" pitchFamily="18" charset="0"/>
              </a:rPr>
            </a:br>
            <a:r>
              <a:rPr lang="en-US" sz="2800" i="1" smtClean="0">
                <a:latin typeface="Times New Roman" pitchFamily="18" charset="0"/>
              </a:rPr>
              <a:t>Thus bad begins and worse remains behind. </a:t>
            </a:r>
            <a:r>
              <a:rPr lang="ru-RU" sz="2800" i="1" smtClean="0">
                <a:latin typeface="Times New Roman" pitchFamily="18" charset="0"/>
              </a:rPr>
              <a:t>(</a:t>
            </a:r>
            <a:r>
              <a:rPr lang="en-US" sz="2800" i="1" smtClean="0">
                <a:latin typeface="Times New Roman" pitchFamily="18" charset="0"/>
              </a:rPr>
              <a:t>Hamlet</a:t>
            </a:r>
            <a:r>
              <a:rPr lang="ru-RU" sz="2800" i="1" smtClean="0">
                <a:latin typeface="Times New Roman" pitchFamily="18" charset="0"/>
              </a:rPr>
              <a:t>)</a:t>
            </a:r>
            <a:r>
              <a:rPr lang="ru-RU" sz="2800" smtClean="0">
                <a:latin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</a:rPr>
            </a:br>
            <a:r>
              <a:rPr lang="ru-RU" sz="2800" smtClean="0">
                <a:latin typeface="Times New Roman" pitchFamily="18" charset="0"/>
              </a:rPr>
              <a:t>Из жалости я должен быть жесток;</a:t>
            </a:r>
            <a:br>
              <a:rPr lang="ru-RU" sz="2800" smtClean="0">
                <a:latin typeface="Times New Roman" pitchFamily="18" charset="0"/>
              </a:rPr>
            </a:br>
            <a:r>
              <a:rPr lang="ru-RU" sz="2800" smtClean="0">
                <a:latin typeface="Times New Roman" pitchFamily="18" charset="0"/>
              </a:rPr>
              <a:t>Плох первый шаг, но худший недалек.</a:t>
            </a:r>
            <a:r>
              <a:rPr lang="ru-RU" smtClean="0"/>
              <a:t> </a:t>
            </a:r>
          </a:p>
        </p:txBody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>
          <a:xfrm>
            <a:off x="4932363" y="333375"/>
            <a:ext cx="3754437" cy="579278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800" b="1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b="1" i="1" smtClean="0">
                <a:latin typeface="Times New Roman" pitchFamily="18" charset="0"/>
              </a:rPr>
              <a:t>to have seen better days –</a:t>
            </a:r>
            <a:r>
              <a:rPr lang="ru-RU" sz="2400" b="1" i="1" smtClean="0">
                <a:latin typeface="Times New Roman" pitchFamily="18" charset="0"/>
              </a:rPr>
              <a:t>видеть</a:t>
            </a:r>
            <a:r>
              <a:rPr lang="en-US" sz="2400" b="1" i="1" smtClean="0">
                <a:latin typeface="Times New Roman" pitchFamily="18" charset="0"/>
              </a:rPr>
              <a:t> </a:t>
            </a:r>
            <a:r>
              <a:rPr lang="ru-RU" sz="2400" b="1" i="1" smtClean="0">
                <a:latin typeface="Times New Roman" pitchFamily="18" charset="0"/>
              </a:rPr>
              <a:t>лучшие</a:t>
            </a:r>
            <a:r>
              <a:rPr lang="en-US" sz="2400" b="1" i="1" smtClean="0">
                <a:latin typeface="Times New Roman" pitchFamily="18" charset="0"/>
              </a:rPr>
              <a:t> </a:t>
            </a:r>
            <a:r>
              <a:rPr lang="ru-RU" sz="2400" b="1" i="1" smtClean="0">
                <a:latin typeface="Times New Roman" pitchFamily="18" charset="0"/>
              </a:rPr>
              <a:t>времена</a:t>
            </a:r>
            <a:endParaRPr lang="en-US" sz="2400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i="1" smtClean="0">
                <a:latin typeface="Times New Roman" pitchFamily="18" charset="0"/>
              </a:rPr>
              <a:t>Let's shake our heads and say,</a:t>
            </a:r>
            <a:endParaRPr lang="ru-RU" sz="2400" i="1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en-US" sz="2400" i="1" smtClean="0">
                <a:latin typeface="Times New Roman" pitchFamily="18" charset="0"/>
              </a:rPr>
              <a:t>As 'twere a knell unto our master's fortunes,</a:t>
            </a:r>
            <a:br>
              <a:rPr lang="en-US" sz="2400" i="1" smtClean="0">
                <a:latin typeface="Times New Roman" pitchFamily="18" charset="0"/>
              </a:rPr>
            </a:br>
            <a:r>
              <a:rPr lang="en-US" sz="2400" i="1" smtClean="0">
                <a:latin typeface="Times New Roman" pitchFamily="18" charset="0"/>
              </a:rPr>
              <a:t>We have seen better days. </a:t>
            </a:r>
            <a:r>
              <a:rPr lang="ru-RU" sz="2400" i="1" smtClean="0">
                <a:latin typeface="Times New Roman" pitchFamily="18" charset="0"/>
              </a:rPr>
              <a:t>(Flavius, Timon of Athens)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i="1" smtClean="0">
                <a:latin typeface="Times New Roman" pitchFamily="18" charset="0"/>
              </a:rPr>
              <a:t>И наши прозвучат тогда слова,</a:t>
            </a:r>
            <a:br>
              <a:rPr lang="ru-RU" sz="2400" i="1" smtClean="0">
                <a:latin typeface="Times New Roman" pitchFamily="18" charset="0"/>
              </a:rPr>
            </a:br>
            <a:r>
              <a:rPr lang="ru-RU" sz="2400" i="1" smtClean="0">
                <a:latin typeface="Times New Roman" pitchFamily="18" charset="0"/>
              </a:rPr>
              <a:t>Как похоронный звон его богатству;</a:t>
            </a:r>
            <a:br>
              <a:rPr lang="ru-RU" sz="2400" i="1" smtClean="0">
                <a:latin typeface="Times New Roman" pitchFamily="18" charset="0"/>
              </a:rPr>
            </a:br>
            <a:r>
              <a:rPr lang="ru-RU" sz="2000" i="1" smtClean="0">
                <a:latin typeface="Times New Roman" pitchFamily="18" charset="0"/>
              </a:rPr>
              <a:t/>
            </a:r>
            <a:br>
              <a:rPr lang="ru-RU" sz="2000" i="1" smtClean="0">
                <a:latin typeface="Times New Roman" pitchFamily="18" charset="0"/>
              </a:rPr>
            </a:br>
            <a:endParaRPr lang="ru-RU" sz="2000" i="1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/>
          <p:cNvSpPr>
            <a:spLocks noGrp="1"/>
          </p:cNvSpPr>
          <p:nvPr>
            <p:ph type="title"/>
          </p:nvPr>
        </p:nvSpPr>
        <p:spPr>
          <a:xfrm>
            <a:off x="1258888" y="549275"/>
            <a:ext cx="7077075" cy="583247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9698" name="WordArt 5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7343775" cy="5113338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HAMLET</a:t>
            </a:r>
            <a:endParaRPr lang="ru-RU" sz="3600" kern="1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ЛИТЕРАТУРА: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sz="2000" b="1" smtClean="0">
                <a:latin typeface="Times New Roman" pitchFamily="18" charset="0"/>
              </a:rPr>
              <a:t>Bradbrook, M. C. (2004), "Shakespeare's Recollection of Marlowe", in Edwards, Philip; Ewbank, Inga-Stina; Hunter, G. K., Shakespeare's Styles: Essays in Honour of Kenneth Muir, Cambridge University Press, p.204</a:t>
            </a:r>
            <a:endParaRPr lang="ru-RU" sz="2000" b="1" smtClean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en.wikipedia.org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www.biography.com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www.shakespeare.about.com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www.shakespeare-online.com</a:t>
            </a:r>
            <a:endParaRPr lang="en-US" sz="2000" b="1" smtClean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en-US" sz="2000" b="1" smtClean="0">
                <a:latin typeface="Times New Roman" pitchFamily="18" charset="0"/>
              </a:rPr>
              <a:t>William Shakespeare «Hamlet» </a:t>
            </a:r>
            <a:endParaRPr lang="ru-RU" sz="2000" b="1" smtClean="0">
              <a:latin typeface="Times New Roman" pitchFamily="18" charset="0"/>
            </a:endParaRPr>
          </a:p>
          <a:p>
            <a:pPr marL="609600" indent="-609600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>И. Гилилов.Игра об Уильяме Шекспире, или Тайна Великого Феникса. 2007 г. издательство: «Международные отношения» 536 стр.</a:t>
            </a:r>
          </a:p>
          <a:p>
            <a:pPr marL="609600" indent="-609600">
              <a:lnSpc>
                <a:spcPct val="80000"/>
              </a:lnSpc>
            </a:pPr>
            <a:r>
              <a:rPr lang="ru-RU" sz="2000" b="1" smtClean="0">
                <a:latin typeface="Times New Roman" pitchFamily="18" charset="0"/>
              </a:rPr>
              <a:t/>
            </a:r>
            <a:br>
              <a:rPr lang="ru-RU" sz="2000" b="1" smtClean="0">
                <a:latin typeface="Times New Roman" pitchFamily="18" charset="0"/>
              </a:rPr>
            </a:br>
            <a:r>
              <a:rPr lang="ru-RU" sz="1800" smtClean="0"/>
              <a:t/>
            </a:r>
            <a:br>
              <a:rPr lang="ru-RU" sz="1800" smtClean="0"/>
            </a:br>
            <a:endParaRPr lang="ru-RU" sz="18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rgbClr val="0070C0"/>
                </a:solidFill>
              </a:rPr>
              <a:t>The aim:</a:t>
            </a:r>
            <a:endParaRPr lang="ru-RU" b="1" smtClean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400675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Explore the biography of W. Shakespeare;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Find interesting facts from his life;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Analyze the  information;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Learn the </a:t>
            </a:r>
            <a:r>
              <a:rPr lang="en-US" dirty="0"/>
              <a:t>famous phrases found in different Shakespeare’s </a:t>
            </a:r>
            <a:r>
              <a:rPr lang="en-US" dirty="0" smtClean="0"/>
              <a:t>plays;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Learn the idioms found in different Shakespeare’s plays;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Learn the fragment ‘to be or not to be’ by heart;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Make a presentation in Power Point;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Make ‘The  best newspaper’- some tasks for my classmates  to do and learn.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5003800" y="274638"/>
            <a:ext cx="3683000" cy="3514725"/>
          </a:xfrm>
        </p:spPr>
        <p:txBody>
          <a:bodyPr/>
          <a:lstStyle/>
          <a:p>
            <a:pPr eaLnBrk="1" hangingPunct="1"/>
            <a:r>
              <a:rPr lang="en-US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William Shakespeare</a:t>
            </a:r>
            <a:br>
              <a:rPr lang="en-US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(1564-1616)</a:t>
            </a:r>
            <a:br>
              <a:rPr lang="en-US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88913"/>
            <a:ext cx="4464050" cy="6192837"/>
          </a:xfrm>
        </p:spPr>
      </p:pic>
      <p:sp>
        <p:nvSpPr>
          <p:cNvPr id="5" name="Прямоугольник 4"/>
          <p:cNvSpPr/>
          <p:nvPr/>
        </p:nvSpPr>
        <p:spPr>
          <a:xfrm>
            <a:off x="5003800" y="3105150"/>
            <a:ext cx="3889375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”He was not of an age, but for all time.”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Ben Jonson - English poet</a:t>
            </a:r>
            <a:r>
              <a:rPr lang="en-US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>
          <a:xfrm>
            <a:off x="684213" y="549275"/>
            <a:ext cx="7773987" cy="1223963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chemeClr val="tx2"/>
                </a:solidFill>
                <a:ea typeface="Calibri" pitchFamily="34" charset="0"/>
                <a:cs typeface="Times New Roman" pitchFamily="18" charset="0"/>
              </a:rPr>
              <a:t>Anne Hathaway</a:t>
            </a:r>
            <a:endParaRPr lang="ru-RU" b="1" smtClean="0">
              <a:solidFill>
                <a:schemeClr val="tx2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775"/>
            <a:ext cx="6400800" cy="40100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628775"/>
            <a:ext cx="6480175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SUSANNA HALL</a:t>
            </a: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(1582 – 1648 )</a:t>
            </a:r>
            <a:endParaRPr lang="ru-RU" b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7410" name="Picture 4" descr="Pdaught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412875"/>
            <a:ext cx="4608512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u="sng" smtClean="0"/>
              <a:t>AUGUST 11,1596</a:t>
            </a:r>
            <a:r>
              <a:rPr lang="ru-RU" sz="4000" b="1" u="sng" smtClean="0"/>
              <a:t/>
            </a:r>
            <a:br>
              <a:rPr lang="ru-RU" sz="4000" b="1" u="sng" smtClean="0"/>
            </a:br>
            <a:endParaRPr lang="ru-RU" sz="4000" b="1" u="sng" smtClean="0"/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1258888" y="4797425"/>
            <a:ext cx="6121400" cy="1800225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800" b="1" smtClean="0">
                <a:solidFill>
                  <a:schemeClr val="hlink"/>
                </a:solidFill>
                <a:latin typeface="Sylfaen" pitchFamily="18" charset="0"/>
              </a:rPr>
              <a:t>HAMNET’S GRAVE</a:t>
            </a:r>
            <a:endParaRPr lang="ru-RU" sz="2800" b="1" smtClean="0">
              <a:solidFill>
                <a:schemeClr val="hlink"/>
              </a:solidFill>
              <a:latin typeface="Sylfae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800" b="1" smtClean="0">
                <a:latin typeface="Sylfaen" pitchFamily="18" charset="0"/>
              </a:rPr>
              <a:t>There were no more male children in William</a:t>
            </a:r>
            <a:r>
              <a:rPr lang="en-US" sz="2800" smtClean="0">
                <a:latin typeface="Sylfaen" pitchFamily="18" charset="0"/>
              </a:rPr>
              <a:t>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en-US" sz="2800" b="1" smtClean="0">
                <a:latin typeface="Sylfaen" pitchFamily="18" charset="0"/>
              </a:rPr>
              <a:t>Shakespeare’s line</a:t>
            </a:r>
            <a:r>
              <a:rPr lang="en-US" sz="2800" smtClean="0">
                <a:latin typeface="Sylfaen" pitchFamily="18" charset="0"/>
              </a:rPr>
              <a:t>.</a:t>
            </a:r>
            <a:endParaRPr lang="ru-RU" sz="2800" smtClean="0">
              <a:latin typeface="Sylfaen" pitchFamily="18" charset="0"/>
            </a:endParaRPr>
          </a:p>
          <a:p>
            <a:pPr>
              <a:lnSpc>
                <a:spcPct val="90000"/>
              </a:lnSpc>
            </a:pPr>
            <a:endParaRPr lang="ru-RU" sz="2800" b="1" smtClean="0">
              <a:solidFill>
                <a:schemeClr val="hlink"/>
              </a:solidFill>
              <a:latin typeface="Sylfaen" pitchFamily="18" charset="0"/>
            </a:endParaRPr>
          </a:p>
        </p:txBody>
      </p:sp>
      <p:pic>
        <p:nvPicPr>
          <p:cNvPr id="18435" name="Picture 4" descr="grave st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052513"/>
            <a:ext cx="4608513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5076825" y="4797425"/>
            <a:ext cx="3538538" cy="1871663"/>
          </a:xfrm>
        </p:spPr>
        <p:txBody>
          <a:bodyPr/>
          <a:lstStyle/>
          <a:p>
            <a:pPr eaLnBrk="1" hangingPunct="1"/>
            <a:r>
              <a:rPr lang="en-US" b="1" smtClean="0"/>
              <a:t>Modern Globe Theatre</a:t>
            </a:r>
            <a:endParaRPr lang="ru-RU" b="1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68313" y="4221163"/>
            <a:ext cx="4195762" cy="4525962"/>
          </a:xfrm>
        </p:spPr>
        <p:txBody>
          <a:bodyPr/>
          <a:lstStyle/>
          <a:p>
            <a:pPr eaLnBrk="1" hangingPunct="1"/>
            <a:r>
              <a:rPr lang="en-US" b="1" smtClean="0"/>
              <a:t>First Globe Theatre</a:t>
            </a:r>
            <a:endParaRPr lang="ru-RU" b="1" smtClean="0"/>
          </a:p>
        </p:txBody>
      </p:sp>
      <p:pic>
        <p:nvPicPr>
          <p:cNvPr id="19459" name="Picture 11" descr="A copy, based on Hollar's 1647 London panorama, of the 2nd Globe Theatre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8913"/>
            <a:ext cx="352742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250px-Southwark_reconstructed_globe">
            <a:hlinkClick r:id="rId3" tooltip="&quot;Southwark reconstructed globe.jpg&quot;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333375"/>
            <a:ext cx="4932362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5"/>
          <p:cNvSpPr>
            <a:spLocks noGrp="1"/>
          </p:cNvSpPr>
          <p:nvPr>
            <p:ph type="body" sz="half" idx="1"/>
          </p:nvPr>
        </p:nvSpPr>
        <p:spPr>
          <a:xfrm>
            <a:off x="457200" y="4581525"/>
            <a:ext cx="4038600" cy="22764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b="1" smtClean="0"/>
              <a:t>“Good friends, for Jesus’ sake forbear</a:t>
            </a:r>
          </a:p>
          <a:p>
            <a:pPr>
              <a:lnSpc>
                <a:spcPct val="90000"/>
              </a:lnSpc>
            </a:pPr>
            <a:r>
              <a:rPr lang="en-US" sz="2000" b="1" smtClean="0"/>
              <a:t>To dig the dust enclosed  here:</a:t>
            </a:r>
          </a:p>
          <a:p>
            <a:pPr>
              <a:lnSpc>
                <a:spcPct val="90000"/>
              </a:lnSpc>
            </a:pPr>
            <a:r>
              <a:rPr lang="en-US" sz="2000" b="1" smtClean="0"/>
              <a:t>Blessed be the man that spares these stones,</a:t>
            </a:r>
          </a:p>
          <a:p>
            <a:pPr>
              <a:lnSpc>
                <a:spcPct val="90000"/>
              </a:lnSpc>
            </a:pPr>
            <a:r>
              <a:rPr lang="en-US" sz="2000" b="1" smtClean="0"/>
              <a:t>And curst be he that moves my bones.”</a:t>
            </a:r>
            <a:endParaRPr lang="ru-RU" sz="2000" b="1" smtClean="0"/>
          </a:p>
        </p:txBody>
      </p:sp>
      <p:sp>
        <p:nvSpPr>
          <p:cNvPr id="20482" name="Rectangle 6"/>
          <p:cNvSpPr>
            <a:spLocks noGrp="1"/>
          </p:cNvSpPr>
          <p:nvPr>
            <p:ph type="body" sz="half" idx="2"/>
          </p:nvPr>
        </p:nvSpPr>
        <p:spPr>
          <a:xfrm>
            <a:off x="4787900" y="4508500"/>
            <a:ext cx="4038600" cy="20494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b="1" smtClean="0"/>
              <a:t>« Друг, ради Господа,</a:t>
            </a:r>
          </a:p>
          <a:p>
            <a:pPr>
              <a:lnSpc>
                <a:spcPct val="90000"/>
              </a:lnSpc>
            </a:pPr>
            <a:r>
              <a:rPr lang="ru-RU" sz="2000" b="1" smtClean="0"/>
              <a:t>не рой останков,</a:t>
            </a:r>
          </a:p>
          <a:p>
            <a:pPr>
              <a:lnSpc>
                <a:spcPct val="90000"/>
              </a:lnSpc>
            </a:pPr>
            <a:r>
              <a:rPr lang="ru-RU" sz="2000" b="1" smtClean="0"/>
              <a:t>взятых сей землей. Не тронувший -блажен в веках и проклят - </a:t>
            </a:r>
          </a:p>
          <a:p>
            <a:pPr>
              <a:lnSpc>
                <a:spcPct val="90000"/>
              </a:lnSpc>
            </a:pPr>
            <a:r>
              <a:rPr lang="ru-RU" sz="2000" b="1" smtClean="0"/>
              <a:t>тронувший мой прах.»</a:t>
            </a:r>
          </a:p>
        </p:txBody>
      </p:sp>
      <p:sp>
        <p:nvSpPr>
          <p:cNvPr id="20483" name="WordArt 15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1570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3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r>
              <a:rPr lang="en-US" sz="28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The Stone Slab</a:t>
            </a:r>
          </a:p>
          <a:p>
            <a:r>
              <a:rPr lang="en-US" sz="28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 over Shakespeare's</a:t>
            </a:r>
          </a:p>
          <a:p>
            <a:r>
              <a:rPr lang="en-US" sz="2800" b="1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 Tomb</a:t>
            </a:r>
            <a:endParaRPr lang="ru-RU" sz="2800" b="1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9138"/>
            <a:ext cx="3636963" cy="25193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1628775"/>
            <a:ext cx="3851275" cy="273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36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 first period:</a:t>
            </a:r>
            <a:endParaRPr lang="ru-RU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2268538" y="1196975"/>
            <a:ext cx="4824412" cy="26638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1590/91 Henry VI, parts II and III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1591/92 Henry VI, part I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1592/93 Richard III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               The Comedy of Errors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1593/94 Titus Andronicus</a:t>
            </a:r>
          </a:p>
          <a:p>
            <a:pPr eaLnBrk="1" hangingPunct="1">
              <a:buFont typeface="Arial" charset="0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                The Taming of the Shrew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2" descr="E:\My Pictures\Poster_Lancaster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13" y="0"/>
            <a:ext cx="1892300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 descr="E:\My Pictures\hogarth_william_-_david_garrick_as_richard_iii_-_17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076700"/>
            <a:ext cx="25050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E:\My Pictures\AComedy1036_f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4076700"/>
            <a:ext cx="3014662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4" descr="E:\My Pictures\ttot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3933825"/>
            <a:ext cx="2160588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6" descr="E:\My Pictures\photo-102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0"/>
            <a:ext cx="1785938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595</Words>
  <Application>Microsoft Office PowerPoint</Application>
  <PresentationFormat>Экран (4:3)</PresentationFormat>
  <Paragraphs>115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Sylfaen</vt:lpstr>
      <vt:lpstr>Times New Roman</vt:lpstr>
      <vt:lpstr>Тема Office</vt:lpstr>
      <vt:lpstr>                    Районный конкурс проектно-исследовательских работ по английскому языку «Young explorers» «Юный исследователь» -2019     Тема: Биография и творчество Вильяма Шекспира.                         </vt:lpstr>
      <vt:lpstr>The aim:</vt:lpstr>
      <vt:lpstr>William Shakespeare (1564-1616)  </vt:lpstr>
      <vt:lpstr>Anne Hathaway</vt:lpstr>
      <vt:lpstr>SUSANNA HALL (1582 – 1648 )</vt:lpstr>
      <vt:lpstr>AUGUST 11,1596 </vt:lpstr>
      <vt:lpstr>Modern Globe Theatre</vt:lpstr>
      <vt:lpstr>Презентация PowerPoint</vt:lpstr>
      <vt:lpstr>The first period:</vt:lpstr>
      <vt:lpstr>The second period:</vt:lpstr>
      <vt:lpstr>The third period:</vt:lpstr>
      <vt:lpstr>The fourth period:</vt:lpstr>
      <vt:lpstr>Quotations: KEYS:</vt:lpstr>
      <vt:lpstr>IDIOMS:</vt:lpstr>
      <vt:lpstr>with bated breath – затаив дыхание, едва дыша; Shall I bend low and in a bondman’s key, With bated breath and whispering humbleness, Say this. (Shylock, The Merchant of Venice).                                                                              Иль, может быть, я должен, Едва дыша, согнувшись, раболепно Пролепетать. </vt:lpstr>
      <vt:lpstr>to be cruel to be kind – жестокий, но справедливый. I must be cruel only to be kind. Thus bad begins and worse remains behind. (Hamlet) Из жалости я должен быть жесток; Плох первый шаг, но худший недалек. </vt:lpstr>
      <vt:lpstr>Презентация PowerPoint</vt:lpstr>
      <vt:lpstr>ЛИТЕРАТУРА:</vt:lpstr>
    </vt:vector>
  </TitlesOfParts>
  <Company>office 2007 rus ent: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Районный конкурс проектно-исследовательских работ по английскому языку «Young explorers» «Юный исследователь» -2019     Тема: Биография и творчество Вильяма Шекспира.</dc:title>
  <dc:creator>Пользователь</dc:creator>
  <cp:lastModifiedBy>HP</cp:lastModifiedBy>
  <cp:revision>20</cp:revision>
  <dcterms:created xsi:type="dcterms:W3CDTF">2019-05-16T14:26:31Z</dcterms:created>
  <dcterms:modified xsi:type="dcterms:W3CDTF">2024-01-07T01:29:50Z</dcterms:modified>
</cp:coreProperties>
</file>