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1"/>
  </p:notesMasterIdLst>
  <p:sldIdLst>
    <p:sldId id="256" r:id="rId2"/>
    <p:sldId id="281" r:id="rId3"/>
    <p:sldId id="278" r:id="rId4"/>
    <p:sldId id="279" r:id="rId5"/>
    <p:sldId id="264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272" r:id="rId27"/>
    <p:sldId id="302" r:id="rId28"/>
    <p:sldId id="303" r:id="rId29"/>
    <p:sldId id="304" r:id="rId30"/>
    <p:sldId id="315" r:id="rId31"/>
    <p:sldId id="374" r:id="rId32"/>
    <p:sldId id="375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4" r:id="rId42"/>
    <p:sldId id="385" r:id="rId43"/>
    <p:sldId id="386" r:id="rId44"/>
    <p:sldId id="387" r:id="rId45"/>
    <p:sldId id="320" r:id="rId46"/>
    <p:sldId id="321" r:id="rId47"/>
    <p:sldId id="322" r:id="rId48"/>
    <p:sldId id="323" r:id="rId49"/>
    <p:sldId id="324" r:id="rId50"/>
    <p:sldId id="325" r:id="rId51"/>
    <p:sldId id="326" r:id="rId52"/>
    <p:sldId id="327" r:id="rId53"/>
    <p:sldId id="328" r:id="rId54"/>
    <p:sldId id="329" r:id="rId55"/>
    <p:sldId id="330" r:id="rId56"/>
    <p:sldId id="331" r:id="rId57"/>
    <p:sldId id="332" r:id="rId58"/>
    <p:sldId id="333" r:id="rId59"/>
    <p:sldId id="334" r:id="rId60"/>
    <p:sldId id="335" r:id="rId61"/>
    <p:sldId id="336" r:id="rId62"/>
    <p:sldId id="337" r:id="rId63"/>
    <p:sldId id="338" r:id="rId64"/>
    <p:sldId id="339" r:id="rId65"/>
    <p:sldId id="340" r:id="rId66"/>
    <p:sldId id="341" r:id="rId67"/>
    <p:sldId id="342" r:id="rId68"/>
    <p:sldId id="343" r:id="rId69"/>
    <p:sldId id="344" r:id="rId70"/>
    <p:sldId id="345" r:id="rId71"/>
    <p:sldId id="346" r:id="rId72"/>
    <p:sldId id="347" r:id="rId73"/>
    <p:sldId id="348" r:id="rId74"/>
    <p:sldId id="349" r:id="rId75"/>
    <p:sldId id="350" r:id="rId76"/>
    <p:sldId id="351" r:id="rId77"/>
    <p:sldId id="352" r:id="rId78"/>
    <p:sldId id="353" r:id="rId79"/>
    <p:sldId id="388" r:id="rId80"/>
    <p:sldId id="389" r:id="rId81"/>
    <p:sldId id="390" r:id="rId82"/>
    <p:sldId id="391" r:id="rId83"/>
    <p:sldId id="392" r:id="rId84"/>
    <p:sldId id="393" r:id="rId85"/>
    <p:sldId id="394" r:id="rId86"/>
    <p:sldId id="395" r:id="rId87"/>
    <p:sldId id="396" r:id="rId88"/>
    <p:sldId id="397" r:id="rId89"/>
    <p:sldId id="398" r:id="rId90"/>
    <p:sldId id="399" r:id="rId91"/>
    <p:sldId id="400" r:id="rId92"/>
    <p:sldId id="401" r:id="rId93"/>
    <p:sldId id="404" r:id="rId94"/>
    <p:sldId id="402" r:id="rId95"/>
    <p:sldId id="369" r:id="rId96"/>
    <p:sldId id="370" r:id="rId97"/>
    <p:sldId id="371" r:id="rId98"/>
    <p:sldId id="372" r:id="rId99"/>
    <p:sldId id="268" r:id="rId10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0000"/>
    <a:srgbClr val="004600"/>
    <a:srgbClr val="800000"/>
    <a:srgbClr val="FFCC00"/>
    <a:srgbClr val="005C00"/>
    <a:srgbClr val="005400"/>
    <a:srgbClr val="006600"/>
    <a:srgbClr val="003300"/>
    <a:srgbClr val="A50021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73" autoAdjust="0"/>
    <p:restoredTop sz="94671" autoAdjust="0"/>
  </p:normalViewPr>
  <p:slideViewPr>
    <p:cSldViewPr showGuides="1">
      <p:cViewPr>
        <p:scale>
          <a:sx n="87" d="100"/>
          <a:sy n="87" d="100"/>
        </p:scale>
        <p:origin x="-942" y="-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C5FF8B-978C-432A-9D33-8451AB8F771C}" type="doc">
      <dgm:prSet loTypeId="urn:microsoft.com/office/officeart/2005/8/layout/vList3#1" loCatId="list" qsTypeId="urn:microsoft.com/office/officeart/2005/8/quickstyle/simple5" qsCatId="simple" csTypeId="urn:microsoft.com/office/officeart/2005/8/colors/colorful2" csCatId="colorful" phldr="1"/>
      <dgm:spPr/>
    </dgm:pt>
    <dgm:pt modelId="{F4F40B3A-041C-4409-ABBC-FB85B56FA496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1.Экинчи 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чейректе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отулгон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темалар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боюнча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тузулгон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тесттик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суроолор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берилет</a:t>
          </a:r>
          <a:endParaRPr lang="ru-RU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B81E4B3D-781E-49B4-9132-CAB79ED47167}" type="parTrans" cxnId="{47AD0CF7-560B-4B26-B327-2B1AC2213557}">
      <dgm:prSet/>
      <dgm:spPr/>
      <dgm:t>
        <a:bodyPr/>
        <a:lstStyle/>
        <a:p>
          <a:endParaRPr lang="ru-RU"/>
        </a:p>
      </dgm:t>
    </dgm:pt>
    <dgm:pt modelId="{D3444A1F-581D-45F8-87EF-9C090967FB7D}" type="sibTrans" cxnId="{47AD0CF7-560B-4B26-B327-2B1AC2213557}">
      <dgm:prSet/>
      <dgm:spPr/>
      <dgm:t>
        <a:bodyPr/>
        <a:lstStyle/>
        <a:p>
          <a:endParaRPr lang="ru-RU"/>
        </a:p>
      </dgm:t>
    </dgm:pt>
    <dgm:pt modelId="{7A6A3AB9-1EF5-4026-865E-51026A22DE63}">
      <dgm:prSet phldrT="[Текст]" custT="1"/>
      <dgm:spPr/>
      <dgm:t>
        <a:bodyPr/>
        <a:lstStyle/>
        <a:p>
          <a:r>
            <a:rPr lang="ru-RU" sz="19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   </a:t>
          </a:r>
          <a:r>
            <a:rPr lang="ru-RU" sz="18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Болгон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8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окуяны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800" b="1" dirty="0" smtClean="0">
              <a:solidFill>
                <a:schemeClr val="tx1"/>
              </a:solidFill>
            </a:rPr>
            <a:t>  </a:t>
          </a:r>
          <a:r>
            <a:rPr lang="ru-RU" sz="1800" b="1" dirty="0" err="1" smtClean="0">
              <a:solidFill>
                <a:schemeClr val="tx1"/>
              </a:solidFill>
            </a:rPr>
            <a:t>жылдары</a:t>
          </a:r>
          <a:r>
            <a:rPr lang="ru-RU" sz="1800" b="1" dirty="0" smtClean="0">
              <a:solidFill>
                <a:schemeClr val="tx1"/>
              </a:solidFill>
            </a:rPr>
            <a:t>  </a:t>
          </a:r>
          <a:r>
            <a:rPr lang="ru-RU" sz="1800" b="1" dirty="0" err="1" smtClean="0">
              <a:solidFill>
                <a:schemeClr val="tx1"/>
              </a:solidFill>
            </a:rPr>
            <a:t>менен</a:t>
          </a:r>
          <a:r>
            <a:rPr lang="ru-RU" sz="1800" b="1" dirty="0" smtClean="0">
              <a:solidFill>
                <a:schemeClr val="tx1"/>
              </a:solidFill>
            </a:rPr>
            <a:t>  дал  </a:t>
          </a:r>
          <a:r>
            <a:rPr lang="ru-RU" sz="1800" b="1" dirty="0" err="1" smtClean="0">
              <a:solidFill>
                <a:schemeClr val="tx1"/>
              </a:solidFill>
            </a:rPr>
            <a:t>келтирүү</a:t>
          </a:r>
          <a:r>
            <a:rPr lang="ru-RU" sz="1800" b="1" dirty="0" smtClean="0">
              <a:solidFill>
                <a:schemeClr val="tx1"/>
              </a:solidFill>
            </a:rPr>
            <a:t>.</a:t>
          </a:r>
          <a:endParaRPr lang="ru-RU" sz="1800" dirty="0" smtClean="0">
            <a:solidFill>
              <a:schemeClr val="tx1"/>
            </a:solidFill>
          </a:endParaRPr>
        </a:p>
        <a:p>
          <a:r>
            <a:rPr lang="ru-RU" sz="1900" b="1" dirty="0" smtClean="0">
              <a:solidFill>
                <a:schemeClr val="tx1"/>
              </a:solidFill>
            </a:rPr>
            <a:t>3. </a:t>
          </a:r>
          <a:r>
            <a:rPr lang="ru-RU" sz="1900" b="1" dirty="0" err="1" smtClean="0">
              <a:solidFill>
                <a:schemeClr val="tx1"/>
              </a:solidFill>
            </a:rPr>
            <a:t>Сүйлѳмдѳрдүү</a:t>
          </a:r>
          <a:r>
            <a:rPr lang="ru-RU" sz="1900" b="1" dirty="0" smtClean="0">
              <a:solidFill>
                <a:schemeClr val="tx1"/>
              </a:solidFill>
            </a:rPr>
            <a:t>    </a:t>
          </a:r>
          <a:r>
            <a:rPr lang="ru-RU" sz="1900" b="1" dirty="0" err="1" smtClean="0">
              <a:solidFill>
                <a:schemeClr val="tx1"/>
              </a:solidFill>
            </a:rPr>
            <a:t>толуктоо</a:t>
          </a:r>
          <a:endParaRPr lang="ru-RU" sz="19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3FE0529-A3B9-421F-A28B-EAAF7DB46354}" type="parTrans" cxnId="{00F7612D-2C74-4BD5-9477-F38D297BEAA4}">
      <dgm:prSet/>
      <dgm:spPr/>
      <dgm:t>
        <a:bodyPr/>
        <a:lstStyle/>
        <a:p>
          <a:endParaRPr lang="ru-RU"/>
        </a:p>
      </dgm:t>
    </dgm:pt>
    <dgm:pt modelId="{78E81840-D5D7-47BB-B240-EB2C9CF5E767}" type="sibTrans" cxnId="{00F7612D-2C74-4BD5-9477-F38D297BEAA4}">
      <dgm:prSet/>
      <dgm:spPr/>
      <dgm:t>
        <a:bodyPr/>
        <a:lstStyle/>
        <a:p>
          <a:endParaRPr lang="ru-RU"/>
        </a:p>
      </dgm:t>
    </dgm:pt>
    <dgm:pt modelId="{EB17FDA0-D87A-4D85-8FD0-E25756967DF4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4.</a:t>
          </a:r>
          <a:r>
            <a:rPr lang="ru-RU" b="1" dirty="0" smtClean="0">
              <a:solidFill>
                <a:schemeClr val="tx1"/>
              </a:solidFill>
            </a:rPr>
            <a:t>Текст  </a:t>
          </a:r>
          <a:r>
            <a:rPr lang="ru-RU" b="1" dirty="0" err="1" smtClean="0">
              <a:solidFill>
                <a:schemeClr val="tx1"/>
              </a:solidFill>
            </a:rPr>
            <a:t>менен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иштѳѳ</a:t>
          </a:r>
          <a:r>
            <a:rPr lang="ru-RU" b="1" dirty="0" smtClean="0">
              <a:solidFill>
                <a:schemeClr val="tx1"/>
              </a:solidFill>
            </a:rPr>
            <a:t>.</a:t>
          </a:r>
        </a:p>
        <a:p>
          <a:r>
            <a:rPr lang="ru-RU" b="1" dirty="0" smtClean="0">
              <a:solidFill>
                <a:schemeClr val="tx1"/>
              </a:solidFill>
            </a:rPr>
            <a:t>5.  </a:t>
          </a:r>
          <a:r>
            <a:rPr lang="ru-RU" b="1" dirty="0" err="1" smtClean="0">
              <a:solidFill>
                <a:schemeClr val="tx1"/>
              </a:solidFill>
            </a:rPr>
            <a:t>Архитектуралык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эстеликтер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жѳнүндѳ</a:t>
          </a:r>
          <a:r>
            <a:rPr lang="ru-RU" b="1" dirty="0" smtClean="0">
              <a:solidFill>
                <a:schemeClr val="tx1"/>
              </a:solidFill>
            </a:rPr>
            <a:t>   </a:t>
          </a:r>
          <a:r>
            <a:rPr lang="ru-RU" b="1" dirty="0" err="1" smtClean="0">
              <a:solidFill>
                <a:schemeClr val="tx1"/>
              </a:solidFill>
            </a:rPr>
            <a:t>маалымат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берүү</a:t>
          </a:r>
          <a:r>
            <a:rPr lang="ru-RU" b="1" dirty="0" smtClean="0"/>
            <a:t>.</a:t>
          </a:r>
          <a:endParaRPr lang="ru-RU" dirty="0" smtClean="0"/>
        </a:p>
        <a:p>
          <a:r>
            <a:rPr lang="ru-RU" b="1" dirty="0" smtClean="0">
              <a:solidFill>
                <a:schemeClr val="tx1"/>
              </a:solidFill>
            </a:rPr>
            <a:t>6.  </a:t>
          </a:r>
          <a:r>
            <a:rPr lang="ru-RU" b="1" dirty="0" err="1" smtClean="0">
              <a:solidFill>
                <a:schemeClr val="tx1"/>
              </a:solidFill>
            </a:rPr>
            <a:t>Терминдер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менен</a:t>
          </a:r>
          <a:r>
            <a:rPr lang="ru-RU" b="1" dirty="0" smtClean="0">
              <a:solidFill>
                <a:schemeClr val="tx1"/>
              </a:solidFill>
            </a:rPr>
            <a:t>  </a:t>
          </a:r>
          <a:r>
            <a:rPr lang="ru-RU" b="1" dirty="0" err="1" smtClean="0">
              <a:solidFill>
                <a:schemeClr val="tx1"/>
              </a:solidFill>
            </a:rPr>
            <a:t>иштѳѳ</a:t>
          </a:r>
          <a:r>
            <a: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</a:p>
      </dgm:t>
    </dgm:pt>
    <dgm:pt modelId="{0BCAB9F1-5714-4E71-8BEA-B51A0BA92E91}" type="parTrans" cxnId="{0B62BA62-69AC-4D91-B00D-CB9C78B60EBF}">
      <dgm:prSet/>
      <dgm:spPr/>
      <dgm:t>
        <a:bodyPr/>
        <a:lstStyle/>
        <a:p>
          <a:endParaRPr lang="ru-RU"/>
        </a:p>
      </dgm:t>
    </dgm:pt>
    <dgm:pt modelId="{8872FFC9-A710-465F-B473-613AA9DDAD4C}" type="sibTrans" cxnId="{0B62BA62-69AC-4D91-B00D-CB9C78B60EBF}">
      <dgm:prSet/>
      <dgm:spPr/>
      <dgm:t>
        <a:bodyPr/>
        <a:lstStyle/>
        <a:p>
          <a:endParaRPr lang="ru-RU"/>
        </a:p>
      </dgm:t>
    </dgm:pt>
    <dgm:pt modelId="{DA9DD771-ECEB-4679-B0BC-7BAF990EA432}" type="pres">
      <dgm:prSet presAssocID="{41C5FF8B-978C-432A-9D33-8451AB8F771C}" presName="linearFlow" presStyleCnt="0">
        <dgm:presLayoutVars>
          <dgm:dir/>
          <dgm:resizeHandles val="exact"/>
        </dgm:presLayoutVars>
      </dgm:prSet>
      <dgm:spPr/>
    </dgm:pt>
    <dgm:pt modelId="{2D4B529E-8E6C-4B61-8216-F6323355B49B}" type="pres">
      <dgm:prSet presAssocID="{F4F40B3A-041C-4409-ABBC-FB85B56FA496}" presName="composite" presStyleCnt="0"/>
      <dgm:spPr/>
    </dgm:pt>
    <dgm:pt modelId="{E21101C2-BA35-4D36-A6B9-69BCA6097F92}" type="pres">
      <dgm:prSet presAssocID="{F4F40B3A-041C-4409-ABBC-FB85B56FA496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7B2584C-22EE-4F61-A8EA-A27A02DD1853}" type="pres">
      <dgm:prSet presAssocID="{F4F40B3A-041C-4409-ABBC-FB85B56FA496}" presName="txShp" presStyleLbl="node1" presStyleIdx="0" presStyleCnt="3" custScaleY="799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19BA0-79EA-45FD-9EFE-1EDAEF118A48}" type="pres">
      <dgm:prSet presAssocID="{D3444A1F-581D-45F8-87EF-9C090967FB7D}" presName="spacing" presStyleCnt="0"/>
      <dgm:spPr/>
    </dgm:pt>
    <dgm:pt modelId="{26E7724A-6101-47AA-8864-F87FD8395A2A}" type="pres">
      <dgm:prSet presAssocID="{7A6A3AB9-1EF5-4026-865E-51026A22DE63}" presName="composite" presStyleCnt="0"/>
      <dgm:spPr/>
    </dgm:pt>
    <dgm:pt modelId="{DBAE6FCA-BB40-4F38-A26F-2BEBAA786797}" type="pres">
      <dgm:prSet presAssocID="{7A6A3AB9-1EF5-4026-865E-51026A22DE63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7BACE013-3640-41CD-ABAD-3243DDD22F35}" type="pres">
      <dgm:prSet presAssocID="{7A6A3AB9-1EF5-4026-865E-51026A22DE6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F7CA46-4CB0-4EE6-963F-9D50B474B7C3}" type="pres">
      <dgm:prSet presAssocID="{78E81840-D5D7-47BB-B240-EB2C9CF5E767}" presName="spacing" presStyleCnt="0"/>
      <dgm:spPr/>
    </dgm:pt>
    <dgm:pt modelId="{A3DA3A6B-E534-4210-B62E-2DD87996D12A}" type="pres">
      <dgm:prSet presAssocID="{EB17FDA0-D87A-4D85-8FD0-E25756967DF4}" presName="composite" presStyleCnt="0"/>
      <dgm:spPr/>
    </dgm:pt>
    <dgm:pt modelId="{4C088377-6416-4453-9A22-59F2C54BB6BC}" type="pres">
      <dgm:prSet presAssocID="{EB17FDA0-D87A-4D85-8FD0-E25756967DF4}" presName="imgShp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90360C81-0054-497B-A81F-387D0268096A}" type="pres">
      <dgm:prSet presAssocID="{EB17FDA0-D87A-4D85-8FD0-E25756967DF4}" presName="txShp" presStyleLbl="node1" presStyleIdx="2" presStyleCnt="3" custLinFactNeighborX="-1844" custLinFactNeighborY="-20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11D45EC-4DE3-4770-9759-F6D529CD0446}" type="presOf" srcId="{7A6A3AB9-1EF5-4026-865E-51026A22DE63}" destId="{7BACE013-3640-41CD-ABAD-3243DDD22F35}" srcOrd="0" destOrd="0" presId="urn:microsoft.com/office/officeart/2005/8/layout/vList3#1"/>
    <dgm:cxn modelId="{41A0E92D-E437-4128-A801-95DFF0806167}" type="presOf" srcId="{41C5FF8B-978C-432A-9D33-8451AB8F771C}" destId="{DA9DD771-ECEB-4679-B0BC-7BAF990EA432}" srcOrd="0" destOrd="0" presId="urn:microsoft.com/office/officeart/2005/8/layout/vList3#1"/>
    <dgm:cxn modelId="{84405090-7796-4DA8-8C28-68AC415ED5BC}" type="presOf" srcId="{EB17FDA0-D87A-4D85-8FD0-E25756967DF4}" destId="{90360C81-0054-497B-A81F-387D0268096A}" srcOrd="0" destOrd="0" presId="urn:microsoft.com/office/officeart/2005/8/layout/vList3#1"/>
    <dgm:cxn modelId="{0B62BA62-69AC-4D91-B00D-CB9C78B60EBF}" srcId="{41C5FF8B-978C-432A-9D33-8451AB8F771C}" destId="{EB17FDA0-D87A-4D85-8FD0-E25756967DF4}" srcOrd="2" destOrd="0" parTransId="{0BCAB9F1-5714-4E71-8BEA-B51A0BA92E91}" sibTransId="{8872FFC9-A710-465F-B473-613AA9DDAD4C}"/>
    <dgm:cxn modelId="{47AD0CF7-560B-4B26-B327-2B1AC2213557}" srcId="{41C5FF8B-978C-432A-9D33-8451AB8F771C}" destId="{F4F40B3A-041C-4409-ABBC-FB85B56FA496}" srcOrd="0" destOrd="0" parTransId="{B81E4B3D-781E-49B4-9132-CAB79ED47167}" sibTransId="{D3444A1F-581D-45F8-87EF-9C090967FB7D}"/>
    <dgm:cxn modelId="{00F7612D-2C74-4BD5-9477-F38D297BEAA4}" srcId="{41C5FF8B-978C-432A-9D33-8451AB8F771C}" destId="{7A6A3AB9-1EF5-4026-865E-51026A22DE63}" srcOrd="1" destOrd="0" parTransId="{33FE0529-A3B9-421F-A28B-EAAF7DB46354}" sibTransId="{78E81840-D5D7-47BB-B240-EB2C9CF5E767}"/>
    <dgm:cxn modelId="{401570E8-1245-44E0-8D54-5A7EAEA61CF9}" type="presOf" srcId="{F4F40B3A-041C-4409-ABBC-FB85B56FA496}" destId="{67B2584C-22EE-4F61-A8EA-A27A02DD1853}" srcOrd="0" destOrd="0" presId="urn:microsoft.com/office/officeart/2005/8/layout/vList3#1"/>
    <dgm:cxn modelId="{36939561-AE19-4741-B7EB-2BFAA9346634}" type="presParOf" srcId="{DA9DD771-ECEB-4679-B0BC-7BAF990EA432}" destId="{2D4B529E-8E6C-4B61-8216-F6323355B49B}" srcOrd="0" destOrd="0" presId="urn:microsoft.com/office/officeart/2005/8/layout/vList3#1"/>
    <dgm:cxn modelId="{1A5C65B4-842F-4E06-81A4-0EFC949633D9}" type="presParOf" srcId="{2D4B529E-8E6C-4B61-8216-F6323355B49B}" destId="{E21101C2-BA35-4D36-A6B9-69BCA6097F92}" srcOrd="0" destOrd="0" presId="urn:microsoft.com/office/officeart/2005/8/layout/vList3#1"/>
    <dgm:cxn modelId="{C5CF1A22-E40C-413B-BCC7-B36209F3E4E9}" type="presParOf" srcId="{2D4B529E-8E6C-4B61-8216-F6323355B49B}" destId="{67B2584C-22EE-4F61-A8EA-A27A02DD1853}" srcOrd="1" destOrd="0" presId="urn:microsoft.com/office/officeart/2005/8/layout/vList3#1"/>
    <dgm:cxn modelId="{0F602F1E-7F7E-4054-8523-9EEBD3DC62F2}" type="presParOf" srcId="{DA9DD771-ECEB-4679-B0BC-7BAF990EA432}" destId="{14519BA0-79EA-45FD-9EFE-1EDAEF118A48}" srcOrd="1" destOrd="0" presId="urn:microsoft.com/office/officeart/2005/8/layout/vList3#1"/>
    <dgm:cxn modelId="{70E22A42-E2EA-4D72-A2E9-E806B2768913}" type="presParOf" srcId="{DA9DD771-ECEB-4679-B0BC-7BAF990EA432}" destId="{26E7724A-6101-47AA-8864-F87FD8395A2A}" srcOrd="2" destOrd="0" presId="urn:microsoft.com/office/officeart/2005/8/layout/vList3#1"/>
    <dgm:cxn modelId="{1B4EC668-5C7B-49EF-8E19-DC94E5B2DAB0}" type="presParOf" srcId="{26E7724A-6101-47AA-8864-F87FD8395A2A}" destId="{DBAE6FCA-BB40-4F38-A26F-2BEBAA786797}" srcOrd="0" destOrd="0" presId="urn:microsoft.com/office/officeart/2005/8/layout/vList3#1"/>
    <dgm:cxn modelId="{08ED422A-6E55-461D-A685-4DCBE671FAED}" type="presParOf" srcId="{26E7724A-6101-47AA-8864-F87FD8395A2A}" destId="{7BACE013-3640-41CD-ABAD-3243DDD22F35}" srcOrd="1" destOrd="0" presId="urn:microsoft.com/office/officeart/2005/8/layout/vList3#1"/>
    <dgm:cxn modelId="{BFC95330-0175-4D29-9B13-BC014AA5ECEE}" type="presParOf" srcId="{DA9DD771-ECEB-4679-B0BC-7BAF990EA432}" destId="{55F7CA46-4CB0-4EE6-963F-9D50B474B7C3}" srcOrd="3" destOrd="0" presId="urn:microsoft.com/office/officeart/2005/8/layout/vList3#1"/>
    <dgm:cxn modelId="{7B756A5E-0B98-4FB5-924D-80E6E0B86D1C}" type="presParOf" srcId="{DA9DD771-ECEB-4679-B0BC-7BAF990EA432}" destId="{A3DA3A6B-E534-4210-B62E-2DD87996D12A}" srcOrd="4" destOrd="0" presId="urn:microsoft.com/office/officeart/2005/8/layout/vList3#1"/>
    <dgm:cxn modelId="{038AECBC-D480-47E2-ADEA-C400E75A11B3}" type="presParOf" srcId="{A3DA3A6B-E534-4210-B62E-2DD87996D12A}" destId="{4C088377-6416-4453-9A22-59F2C54BB6BC}" srcOrd="0" destOrd="0" presId="urn:microsoft.com/office/officeart/2005/8/layout/vList3#1"/>
    <dgm:cxn modelId="{D1AFDBA6-63AA-44B4-889C-AD0743873219}" type="presParOf" srcId="{A3DA3A6B-E534-4210-B62E-2DD87996D12A}" destId="{90360C81-0054-497B-A81F-387D0268096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2584C-22EE-4F61-A8EA-A27A02DD1853}">
      <dsp:nvSpPr>
        <dsp:cNvPr id="0" name=""/>
        <dsp:cNvSpPr/>
      </dsp:nvSpPr>
      <dsp:spPr>
        <a:xfrm rot="10800000">
          <a:off x="2179306" y="126343"/>
          <a:ext cx="7410978" cy="1000271"/>
        </a:xfrm>
        <a:prstGeom prst="homePlat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1447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1.Экинчи 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чейректе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отулгон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темалар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боюнча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тузулгон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тесттик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суроолор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9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берилет</a:t>
          </a:r>
          <a:endParaRPr lang="ru-RU" sz="19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0800000">
        <a:off x="2429374" y="126343"/>
        <a:ext cx="7160910" cy="1000271"/>
      </dsp:txXfrm>
    </dsp:sp>
    <dsp:sp modelId="{E21101C2-BA35-4D36-A6B9-69BCA6097F92}">
      <dsp:nvSpPr>
        <dsp:cNvPr id="0" name=""/>
        <dsp:cNvSpPr/>
      </dsp:nvSpPr>
      <dsp:spPr>
        <a:xfrm>
          <a:off x="1554043" y="1215"/>
          <a:ext cx="1250526" cy="125052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BACE013-3640-41CD-ABAD-3243DDD22F35}">
      <dsp:nvSpPr>
        <dsp:cNvPr id="0" name=""/>
        <dsp:cNvSpPr/>
      </dsp:nvSpPr>
      <dsp:spPr>
        <a:xfrm rot="10800000">
          <a:off x="2179306" y="1625033"/>
          <a:ext cx="7410978" cy="1250526"/>
        </a:xfrm>
        <a:prstGeom prst="homePlate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1447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2.   </a:t>
          </a:r>
          <a:r>
            <a:rPr lang="ru-RU" sz="18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Болгон</a:t>
          </a:r>
          <a:r>
            <a:rPr lang="ru-RU" sz="1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800" b="1" kern="12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окуяны</a:t>
          </a:r>
          <a:r>
            <a:rPr lang="ru-RU" sz="18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 </a:t>
          </a:r>
          <a:r>
            <a:rPr lang="ru-RU" sz="1800" b="1" kern="1200" dirty="0" smtClean="0">
              <a:solidFill>
                <a:schemeClr val="tx1"/>
              </a:solidFill>
            </a:rPr>
            <a:t>  </a:t>
          </a:r>
          <a:r>
            <a:rPr lang="ru-RU" sz="1800" b="1" kern="1200" dirty="0" err="1" smtClean="0">
              <a:solidFill>
                <a:schemeClr val="tx1"/>
              </a:solidFill>
            </a:rPr>
            <a:t>жылдары</a:t>
          </a:r>
          <a:r>
            <a:rPr lang="ru-RU" sz="1800" b="1" kern="1200" dirty="0" smtClean="0">
              <a:solidFill>
                <a:schemeClr val="tx1"/>
              </a:solidFill>
            </a:rPr>
            <a:t>  </a:t>
          </a:r>
          <a:r>
            <a:rPr lang="ru-RU" sz="1800" b="1" kern="1200" dirty="0" err="1" smtClean="0">
              <a:solidFill>
                <a:schemeClr val="tx1"/>
              </a:solidFill>
            </a:rPr>
            <a:t>менен</a:t>
          </a:r>
          <a:r>
            <a:rPr lang="ru-RU" sz="1800" b="1" kern="1200" dirty="0" smtClean="0">
              <a:solidFill>
                <a:schemeClr val="tx1"/>
              </a:solidFill>
            </a:rPr>
            <a:t>  дал  </a:t>
          </a:r>
          <a:r>
            <a:rPr lang="ru-RU" sz="1800" b="1" kern="1200" dirty="0" err="1" smtClean="0">
              <a:solidFill>
                <a:schemeClr val="tx1"/>
              </a:solidFill>
            </a:rPr>
            <a:t>келтирүү</a:t>
          </a:r>
          <a:r>
            <a:rPr lang="ru-RU" sz="1800" b="1" kern="1200" dirty="0" smtClean="0">
              <a:solidFill>
                <a:schemeClr val="tx1"/>
              </a:solidFill>
            </a:rPr>
            <a:t>.</a:t>
          </a:r>
          <a:endParaRPr lang="ru-RU" sz="1800" kern="1200" dirty="0" smtClean="0">
            <a:solidFill>
              <a:schemeClr val="tx1"/>
            </a:solidFill>
          </a:endParaRP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</a:rPr>
            <a:t>3. </a:t>
          </a:r>
          <a:r>
            <a:rPr lang="ru-RU" sz="1900" b="1" kern="1200" dirty="0" err="1" smtClean="0">
              <a:solidFill>
                <a:schemeClr val="tx1"/>
              </a:solidFill>
            </a:rPr>
            <a:t>Сүйлѳмдѳрдүү</a:t>
          </a:r>
          <a:r>
            <a:rPr lang="ru-RU" sz="1900" b="1" kern="1200" dirty="0" smtClean="0">
              <a:solidFill>
                <a:schemeClr val="tx1"/>
              </a:solidFill>
            </a:rPr>
            <a:t>    </a:t>
          </a:r>
          <a:r>
            <a:rPr lang="ru-RU" sz="1900" b="1" kern="1200" dirty="0" err="1" smtClean="0">
              <a:solidFill>
                <a:schemeClr val="tx1"/>
              </a:solidFill>
            </a:rPr>
            <a:t>толуктоо</a:t>
          </a:r>
          <a:endParaRPr lang="ru-RU" sz="1900" b="1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 rot="10800000">
        <a:off x="2491937" y="1625033"/>
        <a:ext cx="7098347" cy="1250526"/>
      </dsp:txXfrm>
    </dsp:sp>
    <dsp:sp modelId="{DBAE6FCA-BB40-4F38-A26F-2BEBAA786797}">
      <dsp:nvSpPr>
        <dsp:cNvPr id="0" name=""/>
        <dsp:cNvSpPr/>
      </dsp:nvSpPr>
      <dsp:spPr>
        <a:xfrm>
          <a:off x="1554043" y="1625033"/>
          <a:ext cx="1250526" cy="125052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0360C81-0054-497B-A81F-387D0268096A}">
      <dsp:nvSpPr>
        <dsp:cNvPr id="0" name=""/>
        <dsp:cNvSpPr/>
      </dsp:nvSpPr>
      <dsp:spPr>
        <a:xfrm rot="10800000">
          <a:off x="2042648" y="3222690"/>
          <a:ext cx="7410978" cy="1250526"/>
        </a:xfrm>
        <a:prstGeom prst="homePlate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51447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4.</a:t>
          </a:r>
          <a:r>
            <a:rPr lang="ru-RU" sz="1900" b="1" kern="1200" dirty="0" smtClean="0">
              <a:solidFill>
                <a:schemeClr val="tx1"/>
              </a:solidFill>
            </a:rPr>
            <a:t>Текст  </a:t>
          </a:r>
          <a:r>
            <a:rPr lang="ru-RU" sz="1900" b="1" kern="1200" dirty="0" err="1" smtClean="0">
              <a:solidFill>
                <a:schemeClr val="tx1"/>
              </a:solidFill>
            </a:rPr>
            <a:t>менен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иштѳѳ</a:t>
          </a:r>
          <a:r>
            <a:rPr lang="ru-RU" sz="1900" b="1" kern="1200" dirty="0" smtClean="0">
              <a:solidFill>
                <a:schemeClr val="tx1"/>
              </a:solidFill>
            </a:rPr>
            <a:t>.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</a:rPr>
            <a:t>5.  </a:t>
          </a:r>
          <a:r>
            <a:rPr lang="ru-RU" sz="1900" b="1" kern="1200" dirty="0" err="1" smtClean="0">
              <a:solidFill>
                <a:schemeClr val="tx1"/>
              </a:solidFill>
            </a:rPr>
            <a:t>Архитектуралык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эстеликтер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жѳнүндѳ</a:t>
          </a:r>
          <a:r>
            <a:rPr lang="ru-RU" sz="1900" b="1" kern="1200" dirty="0" smtClean="0">
              <a:solidFill>
                <a:schemeClr val="tx1"/>
              </a:solidFill>
            </a:rPr>
            <a:t>   </a:t>
          </a:r>
          <a:r>
            <a:rPr lang="ru-RU" sz="1900" b="1" kern="1200" dirty="0" err="1" smtClean="0">
              <a:solidFill>
                <a:schemeClr val="tx1"/>
              </a:solidFill>
            </a:rPr>
            <a:t>маалымат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берүү</a:t>
          </a:r>
          <a:r>
            <a:rPr lang="ru-RU" sz="1900" b="1" kern="1200" dirty="0" smtClean="0"/>
            <a:t>.</a:t>
          </a:r>
          <a:endParaRPr lang="ru-RU" sz="190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chemeClr val="tx1"/>
              </a:solidFill>
            </a:rPr>
            <a:t>6.  </a:t>
          </a:r>
          <a:r>
            <a:rPr lang="ru-RU" sz="1900" b="1" kern="1200" dirty="0" err="1" smtClean="0">
              <a:solidFill>
                <a:schemeClr val="tx1"/>
              </a:solidFill>
            </a:rPr>
            <a:t>Терминдер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менен</a:t>
          </a:r>
          <a:r>
            <a:rPr lang="ru-RU" sz="1900" b="1" kern="1200" dirty="0" smtClean="0">
              <a:solidFill>
                <a:schemeClr val="tx1"/>
              </a:solidFill>
            </a:rPr>
            <a:t>  </a:t>
          </a:r>
          <a:r>
            <a:rPr lang="ru-RU" sz="1900" b="1" kern="1200" dirty="0" err="1" smtClean="0">
              <a:solidFill>
                <a:schemeClr val="tx1"/>
              </a:solidFill>
            </a:rPr>
            <a:t>иштѳѳ</a:t>
          </a:r>
          <a:r>
            <a:rPr lang="ru-RU" sz="1900" b="1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</a:t>
          </a:r>
        </a:p>
      </dsp:txBody>
      <dsp:txXfrm rot="10800000">
        <a:off x="2355279" y="3222690"/>
        <a:ext cx="7098347" cy="1250526"/>
      </dsp:txXfrm>
    </dsp:sp>
    <dsp:sp modelId="{4C088377-6416-4453-9A22-59F2C54BB6BC}">
      <dsp:nvSpPr>
        <dsp:cNvPr id="0" name=""/>
        <dsp:cNvSpPr/>
      </dsp:nvSpPr>
      <dsp:spPr>
        <a:xfrm>
          <a:off x="1554043" y="3248851"/>
          <a:ext cx="1250526" cy="1250526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18856-5575-4E3A-9EA4-208669B96CE1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2E6E1A-C774-4156-960D-51EC9FCA70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605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93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2E6E1A-C774-4156-960D-51EC9FCA7028}" type="slidenum">
              <a:rPr lang="ru-RU" smtClean="0"/>
              <a:pPr/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181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278F7-21D8-4A84-8537-AFC6CF54E6F0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DDAB4-D23D-4E84-BC75-E65C79427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ocuments\&#1043;&#1091;&#1083;&#1084;&#1080;&#1088;&#1072;\&#1088;&#1072;&#1082;&#1099;&#1103;-%20&#1084;&#1086;&#1081;%20&#1087;&#1086;&#1076;&#1072;&#1088;&#1086;&#1082;%202014\&#1089;%20&#1080;&#1085;&#1090;&#1077;&#1088;&#1085;&#1077;&#1090;&#1072;%20&#1076;&#1083;&#1103;%20&#1091;&#1095;&#1080;&#1090;2\zinchuk_-_polka._shtraus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slide" Target="slide6.xml"/><Relationship Id="rId3" Type="http://schemas.openxmlformats.org/officeDocument/2006/relationships/audio" Target="file:///C:\Users\User\Desktop\Borodina_T_A_igra\poprobuy_eshe.wav" TargetMode="External"/><Relationship Id="rId7" Type="http://schemas.openxmlformats.org/officeDocument/2006/relationships/image" Target="../media/image20.gif"/><Relationship Id="rId12" Type="http://schemas.openxmlformats.org/officeDocument/2006/relationships/image" Target="../media/image14.jpeg"/><Relationship Id="rId2" Type="http://schemas.openxmlformats.org/officeDocument/2006/relationships/audio" Target="file:///C:\Users\user\Documents\&#1043;&#1091;&#1083;&#1084;&#1080;&#1088;&#1072;\&#1088;&#1072;&#1082;&#1099;&#1103;-%20&#1084;&#1086;&#1081;%20&#1087;&#1086;&#1076;&#1072;&#1088;&#1086;&#1082;%202014\&#1089;%20&#1080;&#1085;&#1090;&#1077;&#1088;&#1085;&#1077;&#1090;&#1072;%20&#1076;&#1083;&#1103;%20&#1091;&#1095;&#1080;&#1090;2\poprobuy_eshe.wav" TargetMode="External"/><Relationship Id="rId1" Type="http://schemas.openxmlformats.org/officeDocument/2006/relationships/audio" Target="file:///C:\Users\user\Documents\&#1043;&#1091;&#1083;&#1084;&#1080;&#1088;&#1072;\&#1088;&#1072;&#1082;&#1099;&#1103;-%20&#1084;&#1086;&#1081;%20&#1087;&#1086;&#1076;&#1072;&#1088;&#1086;&#1082;%202014\&#1089;%20&#1080;&#1085;&#1090;&#1077;&#1088;&#1085;&#1077;&#1090;&#1072;%20&#1076;&#1083;&#1103;%20&#1091;&#1095;&#1080;&#1090;2\molodec.wav" TargetMode="External"/><Relationship Id="rId6" Type="http://schemas.openxmlformats.org/officeDocument/2006/relationships/image" Target="../media/image19.gif"/><Relationship Id="rId11" Type="http://schemas.openxmlformats.org/officeDocument/2006/relationships/image" Target="../media/image27.png"/><Relationship Id="rId5" Type="http://schemas.openxmlformats.org/officeDocument/2006/relationships/image" Target="../media/image18.jpeg"/><Relationship Id="rId10" Type="http://schemas.openxmlformats.org/officeDocument/2006/relationships/image" Target="../media/image26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99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7.xml"/><Relationship Id="rId5" Type="http://schemas.openxmlformats.org/officeDocument/2006/relationships/slide" Target="slide4.xml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5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5.jpeg"/><Relationship Id="rId7" Type="http://schemas.openxmlformats.org/officeDocument/2006/relationships/image" Target="../media/image3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cuments\&#1043;&#1091;&#1083;&#1084;&#1080;&#1088;&#1072;\&#1088;&#1072;&#1082;&#1099;&#1103;-%20&#1084;&#1086;&#1081;%20&#1087;&#1086;&#1076;&#1072;&#1088;&#1086;&#1082;%202014\&#1089;%20&#1080;&#1085;&#1090;&#1077;&#1088;&#1085;&#1077;&#1090;&#1072;%20&#1076;&#1083;&#1103;%20&#1091;&#1095;&#1080;&#1090;2\horoshiy_konets_dlinnyiy.mp3" TargetMode="External"/><Relationship Id="rId6" Type="http://schemas.openxmlformats.org/officeDocument/2006/relationships/image" Target="../media/image7.gif"/><Relationship Id="rId5" Type="http://schemas.openxmlformats.org/officeDocument/2006/relationships/image" Target="../media/image37.gif"/><Relationship Id="rId10" Type="http://schemas.openxmlformats.org/officeDocument/2006/relationships/image" Target="../media/image41.gif"/><Relationship Id="rId4" Type="http://schemas.openxmlformats.org/officeDocument/2006/relationships/image" Target="../media/image6.gif"/><Relationship Id="rId9" Type="http://schemas.openxmlformats.org/officeDocument/2006/relationships/image" Target="../media/image4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5143512"/>
            <a:ext cx="5857916" cy="1752600"/>
          </a:xfrm>
        </p:spPr>
        <p:txBody>
          <a:bodyPr>
            <a:normAutofit/>
          </a:bodyPr>
          <a:lstStyle/>
          <a:p>
            <a:r>
              <a:rPr lang="ru-RU" sz="4500" b="1" dirty="0" err="1" smtClean="0">
                <a:solidFill>
                  <a:srgbClr val="003300"/>
                </a:solidFill>
                <a:latin typeface="ArbatDi" pitchFamily="66" charset="0"/>
              </a:rPr>
              <a:t>Темасы</a:t>
            </a:r>
            <a:r>
              <a:rPr lang="ru-RU" sz="4500" b="1" dirty="0" smtClean="0">
                <a:solidFill>
                  <a:srgbClr val="003300"/>
                </a:solidFill>
                <a:latin typeface="ArbatDi" pitchFamily="66" charset="0"/>
              </a:rPr>
              <a:t>:  </a:t>
            </a:r>
            <a:r>
              <a:rPr lang="ru-RU" sz="4500" b="1" dirty="0" err="1" smtClean="0">
                <a:solidFill>
                  <a:srgbClr val="003300"/>
                </a:solidFill>
                <a:latin typeface="ArbatDi" pitchFamily="66" charset="0"/>
              </a:rPr>
              <a:t>Кайталоо</a:t>
            </a:r>
            <a:r>
              <a:rPr lang="ru-RU" sz="4500" b="1" dirty="0" smtClean="0">
                <a:solidFill>
                  <a:srgbClr val="003300"/>
                </a:solidFill>
                <a:latin typeface="ArbatDi" pitchFamily="66" charset="0"/>
              </a:rPr>
              <a:t>   </a:t>
            </a:r>
            <a:endParaRPr lang="ru-RU" b="1" dirty="0" smtClean="0">
              <a:solidFill>
                <a:srgbClr val="003300"/>
              </a:solidFill>
              <a:latin typeface="ArbatDi" pitchFamily="66" charset="0"/>
            </a:endParaRPr>
          </a:p>
          <a:p>
            <a:pPr algn="r"/>
            <a:endParaRPr lang="ru-RU" b="1" dirty="0">
              <a:solidFill>
                <a:srgbClr val="003300"/>
              </a:solidFill>
              <a:latin typeface="ArbatDi" pitchFamily="66" charset="0"/>
            </a:endParaRPr>
          </a:p>
        </p:txBody>
      </p:sp>
      <p:pic>
        <p:nvPicPr>
          <p:cNvPr id="7" name="Рисунок 6" descr="1508437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5072074"/>
            <a:ext cx="2714612" cy="2059095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-13392651" y="-214338"/>
            <a:ext cx="13358938" cy="6215106"/>
            <a:chOff x="-8644030" y="928670"/>
            <a:chExt cx="8644030" cy="5072098"/>
          </a:xfrm>
        </p:grpSpPr>
        <p:sp>
          <p:nvSpPr>
            <p:cNvPr id="11" name="Трапеция 10"/>
            <p:cNvSpPr/>
            <p:nvPr/>
          </p:nvSpPr>
          <p:spPr>
            <a:xfrm rot="5400000">
              <a:off x="-7483163" y="-232197"/>
              <a:ext cx="5072098" cy="7393832"/>
            </a:xfrm>
            <a:prstGeom prst="trapezoid">
              <a:avLst>
                <a:gd name="adj" fmla="val 40710"/>
              </a:avLst>
            </a:prstGeom>
            <a:solidFill>
              <a:schemeClr val="accent1">
                <a:lumMod val="20000"/>
                <a:lumOff val="80000"/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" name="Рисунок 9" descr="ара_красно-синий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-2982899" y="2276477"/>
              <a:ext cx="2982899" cy="2447922"/>
            </a:xfrm>
            <a:prstGeom prst="rect">
              <a:avLst/>
            </a:prstGeom>
          </p:spPr>
        </p:pic>
      </p:grpSp>
      <p:sp>
        <p:nvSpPr>
          <p:cNvPr id="12" name="Прямоугольник 11"/>
          <p:cNvSpPr/>
          <p:nvPr/>
        </p:nvSpPr>
        <p:spPr>
          <a:xfrm>
            <a:off x="-12764627" y="1124744"/>
            <a:ext cx="680987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just"/>
            <a:r>
              <a:rPr lang="ru-RU" sz="7200" b="1" cap="all" dirty="0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«</a:t>
            </a:r>
            <a:r>
              <a:rPr lang="ru-RU" sz="7200" b="1" cap="all" dirty="0" err="1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Акыл</a:t>
            </a:r>
            <a:r>
              <a:rPr lang="ru-RU" sz="7200" b="1" cap="all" dirty="0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 </a:t>
            </a:r>
            <a:r>
              <a:rPr lang="ru-RU" sz="7200" b="1" cap="all" dirty="0" err="1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ордо</a:t>
            </a:r>
            <a:r>
              <a:rPr lang="ru-RU" sz="7200" b="1" cap="all" dirty="0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»</a:t>
            </a:r>
          </a:p>
          <a:p>
            <a:pPr algn="just"/>
            <a:r>
              <a:rPr lang="ru-RU" sz="7200" b="1" cap="all" spc="0" dirty="0" err="1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Интеллектуалдык</a:t>
            </a:r>
            <a:endParaRPr lang="ru-RU" sz="7200" b="1" cap="all" spc="0" dirty="0" smtClean="0">
              <a:ln/>
              <a:solidFill>
                <a:srgbClr val="FFCC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inner_Di" pitchFamily="82" charset="0"/>
            </a:endParaRPr>
          </a:p>
          <a:p>
            <a:pPr algn="just"/>
            <a:r>
              <a:rPr lang="ru-RU" sz="7200" b="1" cap="all" dirty="0" err="1" smtClean="0">
                <a:ln/>
                <a:solidFill>
                  <a:srgbClr val="FFCC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inner_Di" pitchFamily="82" charset="0"/>
              </a:rPr>
              <a:t>таймаш</a:t>
            </a:r>
            <a:endParaRPr lang="ru-RU" sz="7200" b="1" cap="all" spc="0" dirty="0">
              <a:ln/>
              <a:solidFill>
                <a:srgbClr val="FFCC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inner_Di" pitchFamily="82" charset="0"/>
            </a:endParaRPr>
          </a:p>
        </p:txBody>
      </p:sp>
      <p:pic>
        <p:nvPicPr>
          <p:cNvPr id="9" name="zinchuk_-_polka._shtrau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35715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0 L 2.64844 -0.00023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0 L 1.43542 0.00417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8" y="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7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4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3" grpId="0" uiExpand="1" build="p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ky-KG" sz="3600" dirty="0"/>
              <a:t>“Кулактарды  тап  катары  жоюу”  саясаты  Кыргызстанда  кандай   жүргүзүлгѳн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А. </a:t>
            </a:r>
            <a:r>
              <a:rPr lang="ky-KG" sz="3200" dirty="0"/>
              <a:t>туура  жүргүзүлгѳн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Б. </a:t>
            </a:r>
            <a:r>
              <a:rPr lang="ky-KG" sz="2400" dirty="0"/>
              <a:t>Т</a:t>
            </a:r>
            <a:r>
              <a:rPr lang="ky-KG" sz="2400" dirty="0" smtClean="0"/>
              <a:t>уура  </a:t>
            </a:r>
            <a:r>
              <a:rPr lang="ky-KG" sz="2400" dirty="0"/>
              <a:t>эмес   жүргүзүлгѳн.</a:t>
            </a:r>
            <a:r>
              <a:rPr lang="ky-KG" sz="4800" dirty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2012962" y="4636244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В</a:t>
            </a:r>
            <a:r>
              <a:rPr lang="ru-RU" sz="4800" dirty="0" smtClean="0"/>
              <a:t>.</a:t>
            </a:r>
            <a:r>
              <a:rPr lang="ky-KG" sz="4800" dirty="0"/>
              <a:t> </a:t>
            </a:r>
            <a:r>
              <a:rPr lang="ky-KG" sz="3600" dirty="0"/>
              <a:t>жүргүзүлгѳн  эмес</a:t>
            </a:r>
            <a:endParaRPr lang="ru-RU" sz="36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2179971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9845" y="470768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93525" y="3435846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63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36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ky-KG" sz="3600" dirty="0"/>
              <a:t>1917-жылы    А.Сыдыков   тузгон    партия?</a:t>
            </a:r>
            <a:r>
              <a:rPr lang="ru-RU" sz="3600" dirty="0" smtClean="0"/>
              <a:t>? 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А.</a:t>
            </a:r>
            <a:r>
              <a:rPr lang="ru-RU" sz="4800" dirty="0" smtClean="0"/>
              <a:t> </a:t>
            </a:r>
            <a:r>
              <a:rPr lang="ru-RU" sz="4000" dirty="0" smtClean="0"/>
              <a:t>«</a:t>
            </a:r>
            <a:r>
              <a:rPr lang="ky-KG" sz="3600" dirty="0" smtClean="0"/>
              <a:t>Алаш»  </a:t>
            </a:r>
            <a:r>
              <a:rPr lang="ky-KG" sz="3600" dirty="0"/>
              <a:t>партиясы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11560" y="3535686"/>
            <a:ext cx="4979620" cy="1172002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y-KG" sz="2400" dirty="0" smtClean="0"/>
              <a:t>Б.   “Жергиликтештируу</a:t>
            </a:r>
            <a:r>
              <a:rPr lang="ky-KG" sz="2400" dirty="0"/>
              <a:t>”  партиясы</a:t>
            </a:r>
            <a:r>
              <a:rPr lang="ru-RU" sz="2400" dirty="0" smtClean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611560" y="4779696"/>
            <a:ext cx="5941656" cy="138560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В. </a:t>
            </a:r>
            <a:r>
              <a:rPr lang="ky-KG" sz="3600" dirty="0"/>
              <a:t> </a:t>
            </a:r>
            <a:r>
              <a:rPr lang="ky-KG" sz="3600" dirty="0" smtClean="0"/>
              <a:t>    “</a:t>
            </a:r>
            <a:r>
              <a:rPr lang="ky-KG" sz="3600" dirty="0"/>
              <a:t>отузчулар”  каты.	</a:t>
            </a:r>
            <a:endParaRPr lang="ru-RU" sz="3600" dirty="0"/>
          </a:p>
          <a:p>
            <a:r>
              <a:rPr lang="ky-KG" sz="3600" dirty="0"/>
              <a:t> </a:t>
            </a:r>
            <a:endParaRPr lang="ru-RU" sz="3600" dirty="0"/>
          </a:p>
          <a:p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3113" y="3295046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82599" y="4869160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4488" y="2428868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67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ru-RU" sz="3600" b="1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ky-KG" sz="3600" smtClean="0"/>
              <a:t>  </a:t>
            </a:r>
            <a:r>
              <a:rPr lang="ky-KG" sz="3600" dirty="0"/>
              <a:t>Жайлоо   советинин  негизги  милдети</a:t>
            </a:r>
            <a:r>
              <a:rPr lang="ky-KG" sz="3600" dirty="0" smtClean="0"/>
              <a:t>?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08852" y="2428868"/>
            <a:ext cx="5919332" cy="110681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ky-KG" sz="3200" dirty="0"/>
              <a:t>Бай-манаптарды   жоопко  тартуу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28596" y="3535686"/>
            <a:ext cx="5799588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/>
              <a:t>Б</a:t>
            </a:r>
            <a:r>
              <a:rPr lang="ru-RU" sz="2000" dirty="0" smtClean="0"/>
              <a:t>.</a:t>
            </a:r>
            <a:r>
              <a:rPr lang="ky-KG" sz="2000" dirty="0"/>
              <a:t> Жайлоо  совет  бийлигин   чындоо,  революциячыл  мыйзамдуулукту   киргизуу</a:t>
            </a:r>
            <a:r>
              <a:rPr lang="ky-KG" sz="3200" dirty="0" smtClean="0"/>
              <a:t>.</a:t>
            </a:r>
            <a:r>
              <a:rPr lang="ru-RU" sz="3200" dirty="0" smtClean="0"/>
              <a:t> 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596" y="4707688"/>
            <a:ext cx="6981870" cy="174564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ky-KG" sz="2800" dirty="0"/>
              <a:t>Органдарга   оз  убагында  салыктарды  толоп  туруу,   жана  башка </a:t>
            </a:r>
            <a:r>
              <a:rPr lang="ky-KG" sz="2800" dirty="0" smtClean="0"/>
              <a:t> комок  </a:t>
            </a:r>
            <a:r>
              <a:rPr lang="ky-KG" sz="2800" dirty="0"/>
              <a:t>корсотуу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08477" y="3357562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14654" y="4622446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16" y="2500312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1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188640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800" dirty="0" smtClean="0"/>
              <a:t>? 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А</a:t>
            </a:r>
            <a:r>
              <a:rPr lang="ru-RU" sz="3200" dirty="0"/>
              <a:t>. 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94177" y="4427444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0055" y="3535686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4488" y="2428868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4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9. </a:t>
            </a:r>
            <a:r>
              <a:rPr lang="ru-RU" sz="2800" dirty="0" err="1"/>
              <a:t>Биз</a:t>
            </a:r>
            <a:r>
              <a:rPr lang="ru-RU" sz="2800" dirty="0"/>
              <a:t> </a:t>
            </a:r>
            <a:r>
              <a:rPr lang="ru-RU" sz="2800" dirty="0" err="1"/>
              <a:t>пайдаланган</a:t>
            </a:r>
            <a:r>
              <a:rPr lang="ru-RU" sz="2800" dirty="0"/>
              <a:t> </a:t>
            </a:r>
            <a:r>
              <a:rPr lang="ru-RU" sz="2800" dirty="0" err="1"/>
              <a:t>туздун</a:t>
            </a:r>
            <a:r>
              <a:rPr lang="ru-RU" sz="2800" dirty="0"/>
              <a:t> </a:t>
            </a:r>
            <a:r>
              <a:rPr lang="ru-RU" sz="2800" dirty="0" err="1"/>
              <a:t>химиялык</a:t>
            </a:r>
            <a:r>
              <a:rPr lang="ru-RU" sz="2800" dirty="0"/>
              <a:t> </a:t>
            </a:r>
            <a:r>
              <a:rPr lang="ru-RU" sz="2800" dirty="0" err="1"/>
              <a:t>курамы</a:t>
            </a:r>
            <a:r>
              <a:rPr lang="ru-RU" sz="2800" dirty="0"/>
              <a:t> </a:t>
            </a:r>
            <a:r>
              <a:rPr lang="ru-RU" sz="2800" dirty="0" err="1"/>
              <a:t>кайсы</a:t>
            </a:r>
            <a:r>
              <a:rPr lang="ru-RU" sz="2800" dirty="0"/>
              <a:t>?</a:t>
            </a:r>
          </a:p>
          <a:p>
            <a:pPr algn="ctr"/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en-US" sz="3200" dirty="0" err="1"/>
              <a:t>NaCL</a:t>
            </a:r>
            <a:r>
              <a:rPr lang="ru-RU" sz="3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</a:t>
            </a:r>
            <a:r>
              <a:rPr lang="en-US" sz="3200" dirty="0" err="1"/>
              <a:t>CuSO</a:t>
            </a:r>
            <a:r>
              <a:rPr lang="ru-RU" sz="3200" baseline="-25000" dirty="0"/>
              <a:t>4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В.</a:t>
            </a:r>
            <a:r>
              <a:rPr lang="en-US" sz="2800" dirty="0" smtClean="0"/>
              <a:t>HCL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85729" y="2175693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7404" y="4660496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154" y="3463632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56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10. </a:t>
            </a:r>
            <a:r>
              <a:rPr lang="ru-RU" sz="2800" dirty="0" err="1"/>
              <a:t>Кундун</a:t>
            </a:r>
            <a:r>
              <a:rPr lang="ru-RU" sz="2800" dirty="0"/>
              <a:t> </a:t>
            </a:r>
            <a:r>
              <a:rPr lang="ru-RU" sz="2800" dirty="0" err="1"/>
              <a:t>желеси</a:t>
            </a:r>
            <a:r>
              <a:rPr lang="ru-RU" sz="2800" dirty="0"/>
              <a:t> </a:t>
            </a:r>
            <a:r>
              <a:rPr lang="ru-RU" sz="2800" dirty="0" err="1"/>
              <a:t>кайсы</a:t>
            </a:r>
            <a:r>
              <a:rPr lang="ru-RU" sz="2800" dirty="0"/>
              <a:t> </a:t>
            </a:r>
            <a:r>
              <a:rPr lang="ru-RU" sz="2800" dirty="0" err="1"/>
              <a:t>физикалык</a:t>
            </a:r>
            <a:r>
              <a:rPr lang="ru-RU" sz="2800" dirty="0"/>
              <a:t> </a:t>
            </a:r>
            <a:r>
              <a:rPr lang="ru-RU" sz="2800" dirty="0" err="1"/>
              <a:t>кубулушту</a:t>
            </a:r>
            <a:r>
              <a:rPr lang="ru-RU" sz="2800" dirty="0"/>
              <a:t> </a:t>
            </a:r>
            <a:r>
              <a:rPr lang="ru-RU" sz="2800" dirty="0" err="1"/>
              <a:t>аныктайт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Дисперсия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Интерференция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Дифракция</a:t>
            </a: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8779" y="4437443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044" y="2413685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154" y="3463632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1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11. </a:t>
            </a:r>
            <a:r>
              <a:rPr lang="ru-RU" sz="2800" dirty="0" err="1"/>
              <a:t>Организмдин</a:t>
            </a:r>
            <a:r>
              <a:rPr lang="ru-RU" sz="2800" dirty="0"/>
              <a:t> </a:t>
            </a:r>
            <a:r>
              <a:rPr lang="ru-RU" sz="2800" dirty="0" err="1"/>
              <a:t>чойрого</a:t>
            </a:r>
            <a:r>
              <a:rPr lang="ru-RU" sz="2800" dirty="0"/>
              <a:t> </a:t>
            </a:r>
            <a:r>
              <a:rPr lang="ru-RU" sz="2800" dirty="0" err="1"/>
              <a:t>ынгайлануусу</a:t>
            </a:r>
            <a:endParaRPr lang="ru-RU" sz="2800" dirty="0"/>
          </a:p>
          <a:p>
            <a:pPr algn="ctr"/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А) авиация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Б)</a:t>
            </a:r>
            <a:r>
              <a:rPr lang="ru-RU" sz="3200" dirty="0" err="1"/>
              <a:t>абиотика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В)адаптация</a:t>
            </a: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8779" y="4437443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044" y="2413685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154" y="3463632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25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12. </a:t>
            </a:r>
            <a:r>
              <a:rPr lang="ru-RU" sz="2800" dirty="0" err="1"/>
              <a:t>Озунун</a:t>
            </a:r>
            <a:r>
              <a:rPr lang="ru-RU" sz="2800" dirty="0"/>
              <a:t> </a:t>
            </a:r>
            <a:r>
              <a:rPr lang="ru-RU" sz="2800" dirty="0" err="1"/>
              <a:t>акыл-эси</a:t>
            </a:r>
            <a:r>
              <a:rPr lang="ru-RU" sz="2800" dirty="0"/>
              <a:t> </a:t>
            </a:r>
            <a:r>
              <a:rPr lang="ru-RU" sz="2800" dirty="0" err="1"/>
              <a:t>менен</a:t>
            </a:r>
            <a:r>
              <a:rPr lang="ru-RU" sz="2800" dirty="0"/>
              <a:t> </a:t>
            </a:r>
            <a:r>
              <a:rPr lang="ru-RU" sz="2800" dirty="0" err="1"/>
              <a:t>айырмаланган</a:t>
            </a:r>
            <a:r>
              <a:rPr lang="ru-RU" sz="2800" dirty="0"/>
              <a:t> </a:t>
            </a:r>
            <a:r>
              <a:rPr lang="ru-RU" sz="2800" dirty="0" err="1"/>
              <a:t>жандык</a:t>
            </a:r>
            <a:endParaRPr lang="ru-RU" sz="2800" dirty="0"/>
          </a:p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200" dirty="0" smtClean="0"/>
              <a:t>А)</a:t>
            </a:r>
            <a:r>
              <a:rPr lang="ru-RU" sz="3200" dirty="0" err="1" smtClean="0"/>
              <a:t>адам</a:t>
            </a:r>
            <a:endParaRPr lang="ru-RU" sz="32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</a:t>
            </a:r>
            <a:r>
              <a:rPr lang="ru-RU" sz="3200" dirty="0" err="1"/>
              <a:t>арстан</a:t>
            </a:r>
            <a:endParaRPr lang="ru-RU" sz="32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ru-RU" sz="2800" dirty="0" err="1"/>
              <a:t>айбанаттар</a:t>
            </a:r>
            <a:endParaRPr lang="ru-RU" sz="2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2855" y="2194109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4835" y="470768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00154" y="3463632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14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12225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13. </a:t>
            </a:r>
            <a:r>
              <a:rPr lang="ru-RU" sz="2800" dirty="0" err="1"/>
              <a:t>Асман</a:t>
            </a:r>
            <a:r>
              <a:rPr lang="ru-RU" sz="2800" dirty="0"/>
              <a:t> </a:t>
            </a:r>
            <a:r>
              <a:rPr lang="ru-RU" sz="2800" dirty="0" err="1"/>
              <a:t>телолорун</a:t>
            </a:r>
            <a:r>
              <a:rPr lang="ru-RU" sz="2800" dirty="0"/>
              <a:t> </a:t>
            </a:r>
            <a:r>
              <a:rPr lang="ru-RU" sz="2800" dirty="0" err="1"/>
              <a:t>изилдоочу</a:t>
            </a:r>
            <a:r>
              <a:rPr lang="ru-RU" sz="2800" dirty="0"/>
              <a:t> </a:t>
            </a:r>
            <a:r>
              <a:rPr lang="ru-RU" sz="2800" dirty="0" err="1"/>
              <a:t>курал</a:t>
            </a:r>
            <a:r>
              <a:rPr lang="ru-RU" sz="2800" dirty="0"/>
              <a:t>.</a:t>
            </a:r>
          </a:p>
          <a:p>
            <a:pPr algn="ctr"/>
            <a:endParaRPr lang="ru-RU" sz="2800" b="1" i="1" dirty="0" smtClean="0">
              <a:solidFill>
                <a:srgbClr val="800000"/>
              </a:solidFill>
              <a:latin typeface="Bookman Old Style" pitchFamily="18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микроскоп</a:t>
            </a:r>
            <a:endParaRPr lang="ru-RU" sz="32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телескоп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ru-RU" sz="2800" dirty="0" err="1"/>
              <a:t>Астраномия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80" y="3298571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4835" y="470768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2428868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594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14. </a:t>
            </a:r>
            <a:r>
              <a:rPr lang="ru-RU" sz="2800" dirty="0" err="1"/>
              <a:t>Планеталардын</a:t>
            </a:r>
            <a:r>
              <a:rPr lang="ru-RU" sz="2800" dirty="0"/>
              <a:t> </a:t>
            </a:r>
            <a:r>
              <a:rPr lang="ru-RU" sz="2800" dirty="0" err="1"/>
              <a:t>ичинен</a:t>
            </a:r>
            <a:r>
              <a:rPr lang="ru-RU" sz="2800" dirty="0"/>
              <a:t> эн </a:t>
            </a:r>
            <a:r>
              <a:rPr lang="ru-RU" sz="2800" dirty="0" err="1" smtClean="0"/>
              <a:t>чону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ru-RU" sz="3200" dirty="0" err="1"/>
              <a:t>жер</a:t>
            </a:r>
            <a:endParaRPr lang="ru-RU" sz="3200" b="1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</a:t>
            </a:r>
            <a:r>
              <a:rPr lang="ru-RU" sz="3200" dirty="0" err="1"/>
              <a:t>сатурн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Юпитер</a:t>
            </a: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16" y="4464380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3576" y="2464590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2201" y="3502821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92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5-с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745" y="0"/>
            <a:ext cx="9144001" cy="6858000"/>
          </a:xfrm>
          <a:prstGeom prst="rect">
            <a:avLst/>
          </a:prstGeom>
        </p:spPr>
      </p:pic>
      <p:pic>
        <p:nvPicPr>
          <p:cNvPr id="3" name="Рисунок 2" descr="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409" y="4071942"/>
            <a:ext cx="1599805" cy="1243014"/>
          </a:xfrm>
          <a:prstGeom prst="rect">
            <a:avLst/>
          </a:prstGeom>
        </p:spPr>
      </p:pic>
      <p:pic>
        <p:nvPicPr>
          <p:cNvPr id="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214818"/>
            <a:ext cx="925850" cy="1595427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-67744" y="1730685"/>
            <a:ext cx="8721650" cy="5073840"/>
            <a:chOff x="3643306" y="-5057834"/>
            <a:chExt cx="5572164" cy="5073840"/>
          </a:xfrm>
        </p:grpSpPr>
        <p:pic>
          <p:nvPicPr>
            <p:cNvPr id="10" name="Рисунок 9" descr="treasure-map-сжат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43306" y="-5057834"/>
              <a:ext cx="5572164" cy="50738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00496" y="-4764742"/>
              <a:ext cx="47149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0" b="1" dirty="0" err="1" smtClean="0">
                  <a:solidFill>
                    <a:srgbClr val="663300"/>
                  </a:solidFill>
                  <a:latin typeface="Adventure" pitchFamily="2" charset="0"/>
                </a:rPr>
                <a:t>Максаты</a:t>
              </a:r>
              <a:endParaRPr lang="ru-RU" sz="5000" b="1" dirty="0">
                <a:solidFill>
                  <a:srgbClr val="663300"/>
                </a:solidFill>
                <a:latin typeface="Adventure" pitchFamily="2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91336" y="3096353"/>
            <a:ext cx="749170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err="1" smtClean="0">
                <a:latin typeface="Arial Black" pitchFamily="34" charset="0"/>
              </a:rPr>
              <a:t>Окуучулардын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dirty="0" err="1" smtClean="0">
                <a:latin typeface="Arial Black" pitchFamily="34" charset="0"/>
              </a:rPr>
              <a:t>билим</a:t>
            </a:r>
            <a:r>
              <a:rPr lang="ru-RU" sz="2800" dirty="0" smtClean="0">
                <a:latin typeface="Arial Black" pitchFamily="34" charset="0"/>
              </a:rPr>
              <a:t>,  </a:t>
            </a:r>
            <a:r>
              <a:rPr lang="ru-RU" sz="2800" dirty="0" err="1" smtClean="0">
                <a:latin typeface="Arial Black" pitchFamily="34" charset="0"/>
              </a:rPr>
              <a:t>билгичтик</a:t>
            </a:r>
            <a:r>
              <a:rPr lang="ru-RU" sz="2800" dirty="0" smtClean="0">
                <a:latin typeface="Arial Black" pitchFamily="34" charset="0"/>
              </a:rPr>
              <a:t>,</a:t>
            </a:r>
          </a:p>
          <a:p>
            <a:pPr algn="just"/>
            <a:r>
              <a:rPr lang="ru-RU" sz="3600" dirty="0" err="1" smtClean="0">
                <a:latin typeface="Arial Black" pitchFamily="34" charset="0"/>
              </a:rPr>
              <a:t>к</a:t>
            </a:r>
            <a:r>
              <a:rPr lang="ru-RU" sz="3600" dirty="0" err="1" smtClean="0"/>
              <a:t>ѳндүмдѳрүн</a:t>
            </a:r>
            <a:r>
              <a:rPr lang="ru-RU" sz="3600" dirty="0" smtClean="0"/>
              <a:t>   </a:t>
            </a:r>
            <a:r>
              <a:rPr lang="ru-RU" sz="3600" dirty="0" err="1" smtClean="0"/>
              <a:t>калптандыруу</a:t>
            </a:r>
            <a:r>
              <a:rPr lang="ru-RU" sz="3600" dirty="0" smtClean="0"/>
              <a:t>,  </a:t>
            </a:r>
            <a:r>
              <a:rPr lang="ru-RU" sz="3600" dirty="0" err="1" smtClean="0"/>
              <a:t>системалуу</a:t>
            </a:r>
            <a:r>
              <a:rPr lang="ru-RU" sz="3600" dirty="0" smtClean="0"/>
              <a:t>  </a:t>
            </a:r>
            <a:r>
              <a:rPr lang="ru-RU" sz="3600" dirty="0" err="1" smtClean="0"/>
              <a:t>билим</a:t>
            </a:r>
            <a:r>
              <a:rPr lang="ru-RU" sz="3600" dirty="0" smtClean="0"/>
              <a:t>  </a:t>
            </a:r>
            <a:r>
              <a:rPr lang="ru-RU" sz="3600" dirty="0" err="1" smtClean="0"/>
              <a:t>денгээлине</a:t>
            </a:r>
            <a:r>
              <a:rPr lang="ru-RU" sz="3600" dirty="0" smtClean="0"/>
              <a:t>  </a:t>
            </a:r>
            <a:r>
              <a:rPr lang="ru-RU" sz="3600" dirty="0" err="1" smtClean="0"/>
              <a:t>ээ</a:t>
            </a:r>
            <a:r>
              <a:rPr lang="ru-RU" sz="3600" dirty="0" smtClean="0"/>
              <a:t>  </a:t>
            </a:r>
            <a:r>
              <a:rPr lang="ru-RU" sz="3600" dirty="0" err="1" smtClean="0"/>
              <a:t>болгонун</a:t>
            </a:r>
            <a:r>
              <a:rPr lang="ru-RU" sz="3600" dirty="0" smtClean="0"/>
              <a:t>  </a:t>
            </a:r>
            <a:r>
              <a:rPr lang="ru-RU" sz="3600" dirty="0" err="1" smtClean="0"/>
              <a:t>текшеруу</a:t>
            </a:r>
            <a:r>
              <a:rPr lang="ru-RU" sz="3600" dirty="0" smtClean="0"/>
              <a:t>,  </a:t>
            </a:r>
            <a:r>
              <a:rPr lang="ru-RU" sz="3600" dirty="0" err="1" smtClean="0"/>
              <a:t>тарыхка</a:t>
            </a:r>
            <a:endParaRPr lang="ru-RU" sz="3600" dirty="0"/>
          </a:p>
          <a:p>
            <a:pPr algn="just"/>
            <a:r>
              <a:rPr lang="ru-RU" sz="2800" dirty="0" err="1" smtClean="0">
                <a:latin typeface="Arial Black" pitchFamily="34" charset="0"/>
              </a:rPr>
              <a:t>болгон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dirty="0" err="1" smtClean="0">
                <a:latin typeface="Arial Black" pitchFamily="34" charset="0"/>
              </a:rPr>
              <a:t>кызыгууларын</a:t>
            </a:r>
            <a:r>
              <a:rPr lang="ru-RU" sz="2800" dirty="0" smtClean="0">
                <a:latin typeface="Arial Black" pitchFamily="34" charset="0"/>
              </a:rPr>
              <a:t> </a:t>
            </a:r>
            <a:r>
              <a:rPr lang="ru-RU" sz="2800" dirty="0" err="1" smtClean="0">
                <a:latin typeface="Arial Black" pitchFamily="34" charset="0"/>
              </a:rPr>
              <a:t>жогорулатуу</a:t>
            </a:r>
            <a:r>
              <a:rPr lang="ru-RU" sz="2800" dirty="0" smtClean="0">
                <a:latin typeface="Arial Black" pitchFamily="34" charset="0"/>
              </a:rPr>
              <a:t> </a:t>
            </a:r>
            <a:endParaRPr lang="ru-RU" sz="2800" dirty="0">
              <a:latin typeface="Arial Black" pitchFamily="34" charset="0"/>
            </a:endParaRPr>
          </a:p>
        </p:txBody>
      </p:sp>
      <p:pic>
        <p:nvPicPr>
          <p:cNvPr id="8" name="Рисунок 7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286644" y="-1071594"/>
            <a:ext cx="1714512" cy="1371610"/>
          </a:xfrm>
          <a:prstGeom prst="rect">
            <a:avLst/>
          </a:prstGeom>
        </p:spPr>
      </p:pic>
      <p:pic>
        <p:nvPicPr>
          <p:cNvPr id="7" name="Рисунок 6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180" y="-1033486"/>
            <a:ext cx="1666878" cy="1333502"/>
          </a:xfrm>
          <a:prstGeom prst="rect">
            <a:avLst/>
          </a:prstGeom>
        </p:spPr>
      </p:pic>
      <p:pic>
        <p:nvPicPr>
          <p:cNvPr id="1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07504" y="5148886"/>
            <a:ext cx="925850" cy="15954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7057765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9593E-6 L -0.34653 0.0208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00833E-6 L -0.15434 0.031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5671E-6 L 0.00399 0.311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5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3515E-6 L -0.00468 0.314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mph" presetSubtype="1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/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15. </a:t>
            </a:r>
            <a:r>
              <a:rPr lang="ru-RU" sz="2800" dirty="0" err="1"/>
              <a:t>Буткул</a:t>
            </a:r>
            <a:r>
              <a:rPr lang="ru-RU" sz="2800" dirty="0"/>
              <a:t> </a:t>
            </a:r>
            <a:r>
              <a:rPr lang="ru-RU" sz="2800" dirty="0" err="1"/>
              <a:t>дуйнолук</a:t>
            </a:r>
            <a:r>
              <a:rPr lang="ru-RU" sz="2800" dirty="0"/>
              <a:t> </a:t>
            </a:r>
            <a:r>
              <a:rPr lang="ru-RU" sz="2800" dirty="0" err="1"/>
              <a:t>байланыш</a:t>
            </a:r>
            <a:r>
              <a:rPr lang="ru-RU" sz="2800" dirty="0"/>
              <a:t> </a:t>
            </a:r>
            <a:r>
              <a:rPr lang="ru-RU" sz="2800" dirty="0" err="1"/>
              <a:t>кайсы</a:t>
            </a:r>
            <a:r>
              <a:rPr lang="ru-RU" sz="2800" dirty="0"/>
              <a:t> программа </a:t>
            </a:r>
            <a:r>
              <a:rPr lang="ru-RU" sz="2800" dirty="0" err="1"/>
              <a:t>аркылуу</a:t>
            </a:r>
            <a:r>
              <a:rPr lang="ru-RU" sz="2800" dirty="0"/>
              <a:t> </a:t>
            </a:r>
            <a:r>
              <a:rPr lang="ru-RU" sz="2800" dirty="0" err="1"/>
              <a:t>ишке</a:t>
            </a:r>
            <a:r>
              <a:rPr lang="ru-RU" sz="2800" dirty="0"/>
              <a:t> </a:t>
            </a:r>
            <a:r>
              <a:rPr lang="ru-RU" sz="2800" dirty="0" err="1"/>
              <a:t>ашат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Интернет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Телекоммуникация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en-US" sz="2800" dirty="0"/>
              <a:t>Microsoft office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8915" y="2232857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8105" y="470768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2201" y="3502821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3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16. </a:t>
            </a:r>
            <a:r>
              <a:rPr lang="ru-RU" sz="2800" dirty="0" err="1"/>
              <a:t>Вируска</a:t>
            </a:r>
            <a:r>
              <a:rPr lang="ru-RU" sz="2800" dirty="0"/>
              <a:t> </a:t>
            </a:r>
            <a:r>
              <a:rPr lang="ru-RU" sz="2800" dirty="0" err="1"/>
              <a:t>каршы</a:t>
            </a:r>
            <a:r>
              <a:rPr lang="ru-RU" sz="2800" dirty="0"/>
              <a:t> </a:t>
            </a:r>
            <a:r>
              <a:rPr lang="ru-RU" sz="2800" dirty="0" err="1"/>
              <a:t>куроошуучу</a:t>
            </a:r>
            <a:r>
              <a:rPr lang="ru-RU" sz="2800" dirty="0"/>
              <a:t> </a:t>
            </a:r>
            <a:r>
              <a:rPr lang="ru-RU" sz="2800" dirty="0" err="1"/>
              <a:t>колдонмо</a:t>
            </a:r>
            <a:r>
              <a:rPr lang="ru-RU" sz="2800" dirty="0"/>
              <a:t> </a:t>
            </a:r>
            <a:r>
              <a:rPr lang="ru-RU" sz="2800" dirty="0" err="1"/>
              <a:t>программалардын</a:t>
            </a:r>
            <a:r>
              <a:rPr lang="ru-RU" sz="2800" dirty="0"/>
              <a:t> </a:t>
            </a:r>
            <a:r>
              <a:rPr lang="ru-RU" sz="2800" dirty="0" err="1"/>
              <a:t>тобу</a:t>
            </a:r>
            <a:endParaRPr lang="ru-RU" sz="2800" dirty="0"/>
          </a:p>
          <a:p>
            <a:pPr algn="ctr"/>
            <a:endParaRPr lang="ru-RU" sz="28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Гипертекст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Алгоритм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err="1"/>
              <a:t>В.Антивирус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53216" y="4494238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3457385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2555" y="2464590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6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17. </a:t>
            </a:r>
            <a:r>
              <a:rPr lang="ru-RU" sz="2800" dirty="0" err="1"/>
              <a:t>Бир</a:t>
            </a:r>
            <a:r>
              <a:rPr lang="ru-RU" sz="2800" dirty="0"/>
              <a:t> </a:t>
            </a:r>
            <a:r>
              <a:rPr lang="ru-RU" sz="2800" dirty="0" err="1"/>
              <a:t>клеткалуу</a:t>
            </a:r>
            <a:r>
              <a:rPr lang="ru-RU" sz="2800" dirty="0"/>
              <a:t> эн </a:t>
            </a:r>
            <a:r>
              <a:rPr lang="ru-RU" sz="2800" dirty="0" err="1"/>
              <a:t>жонокой</a:t>
            </a:r>
            <a:r>
              <a:rPr lang="ru-RU" sz="2800" dirty="0"/>
              <a:t>  </a:t>
            </a:r>
            <a:r>
              <a:rPr lang="ru-RU" sz="2800" dirty="0" err="1"/>
              <a:t>тузулуштогу</a:t>
            </a:r>
            <a:r>
              <a:rPr lang="ru-RU" sz="2800" dirty="0"/>
              <a:t> </a:t>
            </a:r>
            <a:r>
              <a:rPr lang="ru-RU" sz="2800" dirty="0" err="1"/>
              <a:t>жаныбар</a:t>
            </a:r>
            <a:r>
              <a:rPr lang="ru-RU" sz="2800" dirty="0"/>
              <a:t> </a:t>
            </a:r>
            <a:r>
              <a:rPr lang="ru-RU" sz="2800" dirty="0" err="1"/>
              <a:t>кайсы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0527" y="2414345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ru-RU" sz="3200" dirty="0" err="1"/>
              <a:t>аары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амеба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ru-RU" sz="2800" dirty="0" err="1"/>
              <a:t>акплонария</a:t>
            </a:r>
            <a:endParaRPr lang="ru-RU" sz="2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14964" y="3250784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9451" y="4648697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4926" y="2405544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4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18. </a:t>
            </a:r>
            <a:r>
              <a:rPr lang="ru-RU" sz="2800" dirty="0" err="1"/>
              <a:t>Кыргызстанда</a:t>
            </a:r>
            <a:r>
              <a:rPr lang="ru-RU" sz="2800" dirty="0"/>
              <a:t> </a:t>
            </a:r>
            <a:r>
              <a:rPr lang="ru-RU" sz="2800" dirty="0" err="1"/>
              <a:t>жана</a:t>
            </a:r>
            <a:r>
              <a:rPr lang="ru-RU" sz="2800" dirty="0"/>
              <a:t> </a:t>
            </a:r>
            <a:r>
              <a:rPr lang="ru-RU" sz="2800" dirty="0" err="1"/>
              <a:t>Казакстанда</a:t>
            </a:r>
            <a:r>
              <a:rPr lang="ru-RU" sz="2800" dirty="0"/>
              <a:t> </a:t>
            </a:r>
            <a:r>
              <a:rPr lang="ru-RU" sz="2800" dirty="0" err="1"/>
              <a:t>багылуучу</a:t>
            </a:r>
            <a:r>
              <a:rPr lang="ru-RU" sz="2800" dirty="0"/>
              <a:t> </a:t>
            </a:r>
            <a:r>
              <a:rPr lang="ru-RU" sz="2800" dirty="0" err="1"/>
              <a:t>уй</a:t>
            </a:r>
            <a:r>
              <a:rPr lang="ru-RU" sz="2800" dirty="0"/>
              <a:t> </a:t>
            </a:r>
            <a:r>
              <a:rPr lang="ru-RU" sz="2800" dirty="0" err="1" smtClean="0"/>
              <a:t>парадосы</a:t>
            </a:r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архангельский </a:t>
            </a:r>
            <a:r>
              <a:rPr lang="ru-RU" sz="3200" dirty="0" err="1"/>
              <a:t>ую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Б. ала </a:t>
            </a:r>
            <a:r>
              <a:rPr lang="ru-RU" sz="3200" dirty="0" err="1"/>
              <a:t>сары</a:t>
            </a:r>
            <a:r>
              <a:rPr lang="ru-RU" sz="3200" dirty="0"/>
              <a:t> </a:t>
            </a:r>
            <a:r>
              <a:rPr lang="ru-RU" sz="3200" dirty="0" err="1"/>
              <a:t>уй</a:t>
            </a:r>
            <a:endParaRPr lang="ru-RU" sz="3200" b="1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В. </a:t>
            </a:r>
            <a:r>
              <a:rPr lang="ru-RU" sz="2800" dirty="0" err="1"/>
              <a:t>Алатоо</a:t>
            </a:r>
            <a:r>
              <a:rPr lang="ru-RU" sz="2800" dirty="0"/>
              <a:t> </a:t>
            </a:r>
            <a:r>
              <a:rPr lang="ru-RU" sz="2800" dirty="0" err="1"/>
              <a:t>ую</a:t>
            </a:r>
            <a:r>
              <a:rPr lang="ru-RU" sz="2800" dirty="0"/>
              <a:t> </a:t>
            </a:r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2132856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9451" y="4648697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2201" y="3502821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7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19. </a:t>
            </a:r>
            <a:r>
              <a:rPr lang="ru-RU" sz="2800" dirty="0"/>
              <a:t>С.В.Д. </a:t>
            </a:r>
            <a:r>
              <a:rPr lang="ru-RU" sz="2800" dirty="0" err="1"/>
              <a:t>жана</a:t>
            </a:r>
            <a:r>
              <a:rPr lang="ru-RU" sz="2800" dirty="0"/>
              <a:t> </a:t>
            </a:r>
            <a:r>
              <a:rPr lang="ru-RU" sz="2800" dirty="0" err="1"/>
              <a:t>кандай</a:t>
            </a:r>
            <a:r>
              <a:rPr lang="ru-RU" sz="2800" dirty="0"/>
              <a:t>  </a:t>
            </a:r>
            <a:r>
              <a:rPr lang="ru-RU" sz="2800" dirty="0" err="1"/>
              <a:t>дагы</a:t>
            </a:r>
            <a:r>
              <a:rPr lang="ru-RU" sz="2800" dirty="0"/>
              <a:t> витамин бар?</a:t>
            </a:r>
          </a:p>
          <a:p>
            <a:pPr algn="ctr"/>
            <a:endParaRPr lang="ru-RU" sz="2800" b="1" dirty="0"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ru-RU" sz="3200" dirty="0" err="1"/>
              <a:t>адинин</a:t>
            </a:r>
            <a:endParaRPr lang="ru-RU" sz="3200" b="1" dirty="0">
              <a:solidFill>
                <a:srgbClr val="8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Горизонтальный свиток 3"/>
              <p:cNvSpPr/>
              <p:nvPr/>
            </p:nvSpPr>
            <p:spPr>
              <a:xfrm>
                <a:off x="1019148" y="3535686"/>
                <a:ext cx="4572032" cy="928694"/>
              </a:xfrm>
              <a:prstGeom prst="horizontalScroll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3200" dirty="0"/>
                        <m:t>Б.ацетин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4" name="Горизонтальный свито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148" y="3535686"/>
                <a:ext cx="4572032" cy="928694"/>
              </a:xfrm>
              <a:prstGeom prst="horizontalScroll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Горизонтальный свиток 4"/>
              <p:cNvSpPr/>
              <p:nvPr/>
            </p:nvSpPr>
            <p:spPr>
              <a:xfrm>
                <a:off x="1981184" y="4707688"/>
                <a:ext cx="4572032" cy="928694"/>
              </a:xfrm>
              <a:prstGeom prst="horizontalScroll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 dirty="0"/>
                        <m:t>В. Авитамини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Горизонтальный свито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184" y="4707688"/>
                <a:ext cx="4572032" cy="928694"/>
              </a:xfrm>
              <a:prstGeom prst="horizontalScroll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8577" y="4464380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2555" y="2407167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2201" y="3502821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8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sz="2800" b="1" dirty="0" smtClean="0">
                <a:solidFill>
                  <a:srgbClr val="800000"/>
                </a:solidFill>
                <a:latin typeface="Bookman Old Style" pitchFamily="18" charset="0"/>
                <a:cs typeface="Arial" pitchFamily="34" charset="0"/>
              </a:rPr>
              <a:t>20. </a:t>
            </a:r>
            <a:r>
              <a:rPr lang="ru-RU" sz="2800" dirty="0"/>
              <a:t>«</a:t>
            </a:r>
            <a:r>
              <a:rPr lang="ru-RU" sz="2800" dirty="0" err="1"/>
              <a:t>Приматтом</a:t>
            </a:r>
            <a:r>
              <a:rPr lang="ru-RU" sz="2800" dirty="0"/>
              <a:t>» </a:t>
            </a:r>
            <a:r>
              <a:rPr lang="ru-RU" sz="2800" dirty="0" err="1"/>
              <a:t>деген</a:t>
            </a:r>
            <a:r>
              <a:rPr lang="ru-RU" sz="2800" dirty="0"/>
              <a:t> </a:t>
            </a:r>
            <a:r>
              <a:rPr lang="ru-RU" sz="2800" dirty="0" err="1"/>
              <a:t>соз</a:t>
            </a:r>
            <a:r>
              <a:rPr lang="ru-RU" sz="2800" dirty="0"/>
              <a:t> </a:t>
            </a:r>
            <a:r>
              <a:rPr lang="ru-RU" sz="2800" dirty="0" err="1"/>
              <a:t>бизче</a:t>
            </a:r>
            <a:r>
              <a:rPr lang="ru-RU" sz="2800" dirty="0"/>
              <a:t> </a:t>
            </a:r>
            <a:r>
              <a:rPr lang="ru-RU" sz="2800" dirty="0" err="1"/>
              <a:t>кандай</a:t>
            </a:r>
            <a:r>
              <a:rPr lang="ru-RU" sz="2800" dirty="0"/>
              <a:t> </a:t>
            </a:r>
            <a:r>
              <a:rPr lang="ru-RU" sz="2800" dirty="0" err="1"/>
              <a:t>маанини</a:t>
            </a:r>
            <a:r>
              <a:rPr lang="ru-RU" sz="2800" dirty="0"/>
              <a:t> </a:t>
            </a:r>
            <a:r>
              <a:rPr lang="ru-RU" sz="2800" dirty="0" err="1"/>
              <a:t>билдирет</a:t>
            </a:r>
            <a:r>
              <a:rPr lang="ru-RU" sz="2800" dirty="0"/>
              <a:t>?</a:t>
            </a:r>
          </a:p>
          <a:p>
            <a:endParaRPr lang="ru-RU" sz="28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А. </a:t>
            </a:r>
            <a:r>
              <a:rPr lang="ru-RU" sz="3200" dirty="0" err="1"/>
              <a:t>акыл</a:t>
            </a:r>
            <a:r>
              <a:rPr lang="ru-RU" sz="3200" dirty="0"/>
              <a:t> эсту</a:t>
            </a:r>
            <a:endParaRPr lang="ru-RU" sz="3200" b="1" dirty="0">
              <a:solidFill>
                <a:srgbClr val="8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Горизонтальный свиток 3"/>
              <p:cNvSpPr/>
              <p:nvPr/>
            </p:nvSpPr>
            <p:spPr>
              <a:xfrm>
                <a:off x="1019148" y="3535686"/>
                <a:ext cx="4572032" cy="928694"/>
              </a:xfrm>
              <a:prstGeom prst="horizontalScroll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3200" dirty="0"/>
                        <m:t>Б. азыркы</m:t>
                      </m:r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4" name="Горизонтальный свито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148" y="3535686"/>
                <a:ext cx="4572032" cy="928694"/>
              </a:xfrm>
              <a:prstGeom prst="horizontalScroll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Горизонтальный свиток 4"/>
              <p:cNvSpPr/>
              <p:nvPr/>
            </p:nvSpPr>
            <p:spPr>
              <a:xfrm>
                <a:off x="1981184" y="4707688"/>
                <a:ext cx="4572032" cy="928694"/>
              </a:xfrm>
              <a:prstGeom prst="horizontalScroll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800" dirty="0"/>
                        <m:t>В. алгачкы</m:t>
                      </m:r>
                    </m:oMath>
                  </m:oMathPara>
                </a14:m>
                <a:endParaRPr lang="ru-RU" sz="2800" b="1" dirty="0"/>
              </a:p>
            </p:txBody>
          </p:sp>
        </mc:Choice>
        <mc:Fallback xmlns="">
          <p:sp>
            <p:nvSpPr>
              <p:cNvPr id="5" name="Горизонтальный свито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1184" y="4707688"/>
                <a:ext cx="4572032" cy="928694"/>
              </a:xfrm>
              <a:prstGeom prst="horizontalScroll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8577" y="4464380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2555" y="2407167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2201" y="3502821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1836" y="1928802"/>
            <a:ext cx="1047750" cy="1047750"/>
          </a:xfrm>
          <a:prstGeom prst="rect">
            <a:avLst/>
          </a:prstGeom>
        </p:spPr>
      </p:pic>
      <p:pic>
        <p:nvPicPr>
          <p:cNvPr id="16" name="Рисунок 15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3071810"/>
            <a:ext cx="1047750" cy="1047750"/>
          </a:xfrm>
          <a:prstGeom prst="rect">
            <a:avLst/>
          </a:prstGeom>
        </p:spPr>
      </p:pic>
      <p:pic>
        <p:nvPicPr>
          <p:cNvPr id="21" name="Рисунок 20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62835" y="4294588"/>
            <a:ext cx="1071570" cy="867972"/>
          </a:xfrm>
          <a:prstGeom prst="rect">
            <a:avLst/>
          </a:prstGeom>
        </p:spPr>
      </p:pic>
      <p:pic>
        <p:nvPicPr>
          <p:cNvPr id="26" name="Рисунок 25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1836" y="5524522"/>
            <a:ext cx="1047750" cy="1047750"/>
          </a:xfrm>
          <a:prstGeom prst="rect">
            <a:avLst/>
          </a:prstGeom>
        </p:spPr>
      </p:pic>
      <p:pic>
        <p:nvPicPr>
          <p:cNvPr id="20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23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24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25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31" name="Рисунок 30" descr="post-272245-1288391870_thumb-сжат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" y="5414051"/>
            <a:ext cx="1833586" cy="1443949"/>
          </a:xfrm>
          <a:prstGeom prst="rect">
            <a:avLst/>
          </a:prstGeom>
        </p:spPr>
      </p:pic>
      <p:sp>
        <p:nvSpPr>
          <p:cNvPr id="32" name="Скругленный прямоугольник 31"/>
          <p:cNvSpPr/>
          <p:nvPr/>
        </p:nvSpPr>
        <p:spPr>
          <a:xfrm>
            <a:off x="2962958" y="285728"/>
            <a:ext cx="3083234" cy="1500198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2-ТУР</a:t>
            </a:r>
            <a:endParaRPr lang="ru-RU" sz="3200" b="1" dirty="0">
              <a:solidFill>
                <a:srgbClr val="8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Рисунок 33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906" y="4638685"/>
            <a:ext cx="1047750" cy="1047750"/>
          </a:xfrm>
          <a:prstGeom prst="rect">
            <a:avLst/>
          </a:prstGeom>
        </p:spPr>
      </p:pic>
      <p:pic>
        <p:nvPicPr>
          <p:cNvPr id="36" name="Рисунок 35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3071810"/>
            <a:ext cx="1047750" cy="1047750"/>
          </a:xfrm>
          <a:prstGeom prst="rect">
            <a:avLst/>
          </a:prstGeom>
        </p:spPr>
      </p:pic>
      <p:pic>
        <p:nvPicPr>
          <p:cNvPr id="38" name="Рисунок 37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00892" y="2060962"/>
            <a:ext cx="1071570" cy="867972"/>
          </a:xfrm>
          <a:prstGeom prst="rect">
            <a:avLst/>
          </a:prstGeom>
        </p:spPr>
      </p:pic>
      <p:pic>
        <p:nvPicPr>
          <p:cNvPr id="40" name="Рисунок 39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1836" y="5524522"/>
            <a:ext cx="1047750" cy="1047750"/>
          </a:xfrm>
          <a:prstGeom prst="rect">
            <a:avLst/>
          </a:prstGeom>
        </p:spPr>
      </p:pic>
      <p:pic>
        <p:nvPicPr>
          <p:cNvPr id="41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42" name="poprobuy_eshe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43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44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46" name="Рисунок 45" descr="post-272245-1288391870_thumb-сжат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" y="5414075"/>
            <a:ext cx="1833586" cy="1443949"/>
          </a:xfrm>
          <a:prstGeom prst="rect">
            <a:avLst/>
          </a:prstGeom>
        </p:spPr>
      </p:pic>
      <p:pic>
        <p:nvPicPr>
          <p:cNvPr id="49" name="Рисунок 48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151" y="974615"/>
            <a:ext cx="1047750" cy="1047750"/>
          </a:xfrm>
          <a:prstGeom prst="rect">
            <a:avLst/>
          </a:prstGeom>
        </p:spPr>
      </p:pic>
      <p:pic>
        <p:nvPicPr>
          <p:cNvPr id="51" name="Рисунок 50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2366954"/>
            <a:ext cx="1047750" cy="1047750"/>
          </a:xfrm>
          <a:prstGeom prst="rect">
            <a:avLst/>
          </a:prstGeom>
        </p:spPr>
      </p:pic>
      <p:pic>
        <p:nvPicPr>
          <p:cNvPr id="53" name="Рисунок 52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95754" y="3602156"/>
            <a:ext cx="1071570" cy="867972"/>
          </a:xfrm>
          <a:prstGeom prst="rect">
            <a:avLst/>
          </a:prstGeom>
        </p:spPr>
      </p:pic>
      <p:pic>
        <p:nvPicPr>
          <p:cNvPr id="55" name="Рисунок 54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3274" y="5524522"/>
            <a:ext cx="1047750" cy="1047750"/>
          </a:xfrm>
          <a:prstGeom prst="rect">
            <a:avLst/>
          </a:prstGeom>
        </p:spPr>
      </p:pic>
      <p:pic>
        <p:nvPicPr>
          <p:cNvPr id="56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57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58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59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60" name="Рисунок 59" descr="post-272245-1288391870_thumb-сжат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" y="5414075"/>
            <a:ext cx="1833586" cy="1443949"/>
          </a:xfrm>
          <a:prstGeom prst="rect">
            <a:avLst/>
          </a:prstGeom>
        </p:spPr>
      </p:pic>
      <p:pic>
        <p:nvPicPr>
          <p:cNvPr id="63" name="Рисунок 62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01445" y="5732134"/>
            <a:ext cx="1047750" cy="1047750"/>
          </a:xfrm>
          <a:prstGeom prst="rect">
            <a:avLst/>
          </a:prstGeom>
        </p:spPr>
      </p:pic>
      <p:pic>
        <p:nvPicPr>
          <p:cNvPr id="65" name="Рисунок 64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34405" y="3962410"/>
            <a:ext cx="1047750" cy="1047750"/>
          </a:xfrm>
          <a:prstGeom prst="rect">
            <a:avLst/>
          </a:prstGeom>
        </p:spPr>
      </p:pic>
      <p:pic>
        <p:nvPicPr>
          <p:cNvPr id="67" name="Рисунок 66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9586" y="2476497"/>
            <a:ext cx="1071570" cy="867972"/>
          </a:xfrm>
          <a:prstGeom prst="rect">
            <a:avLst/>
          </a:prstGeom>
        </p:spPr>
      </p:pic>
      <p:pic>
        <p:nvPicPr>
          <p:cNvPr id="69" name="Рисунок 68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3274" y="5524522"/>
            <a:ext cx="1047750" cy="1047750"/>
          </a:xfrm>
          <a:prstGeom prst="rect">
            <a:avLst/>
          </a:prstGeom>
        </p:spPr>
      </p:pic>
      <p:pic>
        <p:nvPicPr>
          <p:cNvPr id="70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71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72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73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74" name="Рисунок 73" descr="post-272245-1288391870_thumb-сжат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05326" y="2190258"/>
            <a:ext cx="1833586" cy="1443949"/>
          </a:xfrm>
          <a:prstGeom prst="rect">
            <a:avLst/>
          </a:prstGeom>
        </p:spPr>
      </p:pic>
      <p:pic>
        <p:nvPicPr>
          <p:cNvPr id="77" name="Рисунок 76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9309" y="4420540"/>
            <a:ext cx="1047750" cy="1047750"/>
          </a:xfrm>
          <a:prstGeom prst="rect">
            <a:avLst/>
          </a:prstGeom>
        </p:spPr>
      </p:pic>
      <p:pic>
        <p:nvPicPr>
          <p:cNvPr id="79" name="Рисунок 78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422063"/>
            <a:ext cx="1047750" cy="1047750"/>
          </a:xfrm>
          <a:prstGeom prst="rect">
            <a:avLst/>
          </a:prstGeom>
        </p:spPr>
      </p:pic>
      <p:pic>
        <p:nvPicPr>
          <p:cNvPr id="81" name="Рисунок 80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16846" y="601841"/>
            <a:ext cx="1071570" cy="867972"/>
          </a:xfrm>
          <a:prstGeom prst="rect">
            <a:avLst/>
          </a:prstGeom>
        </p:spPr>
      </p:pic>
      <p:pic>
        <p:nvPicPr>
          <p:cNvPr id="83" name="Рисунок 82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4680" y="4757431"/>
            <a:ext cx="1047750" cy="1047750"/>
          </a:xfrm>
          <a:prstGeom prst="rect">
            <a:avLst/>
          </a:prstGeom>
        </p:spPr>
      </p:pic>
      <p:pic>
        <p:nvPicPr>
          <p:cNvPr id="84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85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86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87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88" name="Рисунок 87" descr="post-272245-1288391870_thumb-сжат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18229" y="5010160"/>
            <a:ext cx="1833586" cy="1443949"/>
          </a:xfrm>
          <a:prstGeom prst="rect">
            <a:avLst/>
          </a:prstGeom>
        </p:spPr>
      </p:pic>
      <p:pic>
        <p:nvPicPr>
          <p:cNvPr id="91" name="Рисунок 90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6025" y="3886806"/>
            <a:ext cx="1047750" cy="1047750"/>
          </a:xfrm>
          <a:prstGeom prst="rect">
            <a:avLst/>
          </a:prstGeom>
        </p:spPr>
      </p:pic>
      <p:pic>
        <p:nvPicPr>
          <p:cNvPr id="93" name="Рисунок 92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7324" y="3309944"/>
            <a:ext cx="1047750" cy="1047750"/>
          </a:xfrm>
          <a:prstGeom prst="rect">
            <a:avLst/>
          </a:prstGeom>
        </p:spPr>
      </p:pic>
      <p:pic>
        <p:nvPicPr>
          <p:cNvPr id="95" name="Рисунок 94" descr="493679797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8546" y="4486285"/>
            <a:ext cx="1071570" cy="867972"/>
          </a:xfrm>
          <a:prstGeom prst="rect">
            <a:avLst/>
          </a:prstGeom>
        </p:spPr>
      </p:pic>
      <p:pic>
        <p:nvPicPr>
          <p:cNvPr id="97" name="Рисунок 96" descr="563126403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56825" y="5524522"/>
            <a:ext cx="1047750" cy="1047750"/>
          </a:xfrm>
          <a:prstGeom prst="rect">
            <a:avLst/>
          </a:prstGeom>
        </p:spPr>
      </p:pic>
      <p:pic>
        <p:nvPicPr>
          <p:cNvPr id="98" name="molodec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6215074" y="4857760"/>
            <a:ext cx="304800" cy="304800"/>
          </a:xfrm>
          <a:prstGeom prst="rect">
            <a:avLst/>
          </a:prstGeom>
        </p:spPr>
      </p:pic>
      <p:pic>
        <p:nvPicPr>
          <p:cNvPr id="99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6572264" y="2214554"/>
            <a:ext cx="304800" cy="304800"/>
          </a:xfrm>
          <a:prstGeom prst="rect">
            <a:avLst/>
          </a:prstGeom>
        </p:spPr>
      </p:pic>
      <p:pic>
        <p:nvPicPr>
          <p:cNvPr id="100" name="poprobuy_eshe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/>
          <a:stretch>
            <a:fillRect/>
          </a:stretch>
        </p:blipFill>
        <p:spPr>
          <a:xfrm>
            <a:off x="6429388" y="3500438"/>
            <a:ext cx="304800" cy="304800"/>
          </a:xfrm>
          <a:prstGeom prst="rect">
            <a:avLst/>
          </a:prstGeom>
        </p:spPr>
      </p:pic>
      <p:pic>
        <p:nvPicPr>
          <p:cNvPr id="101" name="poprobuy_eshe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1"/>
          <a:stretch>
            <a:fillRect/>
          </a:stretch>
        </p:blipFill>
        <p:spPr>
          <a:xfrm>
            <a:off x="6286512" y="6000768"/>
            <a:ext cx="304800" cy="304800"/>
          </a:xfrm>
          <a:prstGeom prst="rect">
            <a:avLst/>
          </a:prstGeom>
        </p:spPr>
      </p:pic>
      <p:pic>
        <p:nvPicPr>
          <p:cNvPr id="102" name="Рисунок 101" descr="post-272245-1288391870_thumb-сжат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026" y="2214554"/>
            <a:ext cx="2448272" cy="192801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1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411" fill="hold"/>
                                        <p:tgtEl>
                                          <p:spTgt spid="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072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72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411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072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72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41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41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5" dur="1411" fill="hold"/>
                                        <p:tgtEl>
                                          <p:spTgt spid="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1072" fill="hold"/>
                                        <p:tgtEl>
                                          <p:spTgt spid="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72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6" dur="1411" fill="hold"/>
                                        <p:tgtEl>
                                          <p:spTgt spid="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5" dur="1072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72"/>
                            </p:stCondLst>
                            <p:childTnLst>
                              <p:par>
                                <p:cTn id="1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7" dur="1411" fill="hold"/>
                                        <p:tgtEl>
                                          <p:spTgt spid="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6" dur="1072" fill="hold"/>
                                        <p:tgtEl>
                                          <p:spTgt spid="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72"/>
                            </p:stCondLst>
                            <p:childTnLst>
                              <p:par>
                                <p:cTn id="1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8" dur="1411" fill="hold"/>
                                        <p:tgtEl>
                                          <p:spTgt spid="8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7" dur="1411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6" dur="1411" fill="hold"/>
                                        <p:tgtEl>
                                          <p:spTgt spid="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5" dur="1411" fill="hold"/>
                                        <p:tgtEl>
                                          <p:spTgt spid="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4" dur="1072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72"/>
                            </p:stCondLst>
                            <p:childTnLst>
                              <p:par>
                                <p:cTn id="18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8" dur="1411" fill="hold"/>
                                        <p:tgtEl>
                                          <p:spTgt spid="1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7" dur="1411" fill="hold"/>
                                        <p:tgtEl>
                                          <p:spTgt spid="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6" dur="1411" fill="hold"/>
                                        <p:tgtEl>
                                          <p:spTgt spid="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0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5" dur="1411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4" dur="141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3" dur="141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 showWhenStopped="0">
                <p:cTn id="2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showWhenStopped="0">
                <p:cTn id="24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audio>
              <p:cMediaNode showWhenStopped="0">
                <p:cTn id="2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seq concurrent="1" nextAc="seek">
              <p:cTn id="243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4" fill="hold">
                      <p:stCondLst>
                        <p:cond delay="0"/>
                      </p:stCondLst>
                      <p:childTnLst>
                        <p:par>
                          <p:cTn id="245" fill="hold">
                            <p:stCondLst>
                              <p:cond delay="0"/>
                            </p:stCondLst>
                            <p:childTnLst>
                              <p:par>
                                <p:cTn id="2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2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showWhenStopped="0">
                <p:cTn id="2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2"/>
                </p:tgtEl>
              </p:cMediaNode>
            </p:audio>
            <p:audio>
              <p:cMediaNode showWhenStopped="0">
                <p:cTn id="25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"/>
                </p:tgtEl>
              </p:cMediaNode>
            </p:audio>
            <p:audio>
              <p:cMediaNode showWhenStopped="0">
                <p:cTn id="2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seq concurrent="1" nextAc="seek">
              <p:cTn id="261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2" fill="hold">
                      <p:stCondLst>
                        <p:cond delay="0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audio>
              <p:cMediaNode showWhenStopped="0">
                <p:cTn id="27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audio>
              <p:cMediaNode showWhenStopped="0">
                <p:cTn id="27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"/>
                </p:tgtEl>
              </p:cMediaNode>
            </p:audio>
            <p:audio>
              <p:cMediaNode showWhenStopped="0">
                <p:cTn id="27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  <p:audio>
              <p:cMediaNode showWhenStopped="0">
                <p:cTn id="27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  <p:seq concurrent="1" nextAc="seek">
              <p:cTn id="27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9" fill="hold">
                      <p:stCondLst>
                        <p:cond delay="0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audio>
              <p:cMediaNode showWhenStopped="0">
                <p:cTn id="28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  <p:audio>
              <p:cMediaNode showWhenStopped="0">
                <p:cTn id="29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  <p:audio>
              <p:cMediaNode showWhenStopped="0">
                <p:cTn id="29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2"/>
                </p:tgtEl>
              </p:cMediaNode>
            </p:audio>
            <p:audio>
              <p:cMediaNode showWhenStopped="0">
                <p:cTn id="29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3"/>
                </p:tgtEl>
              </p:cMediaNode>
            </p:audio>
            <p:seq concurrent="1" nextAc="seek">
              <p:cTn id="293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4" fill="hold">
                      <p:stCondLst>
                        <p:cond delay="0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audio>
              <p:cMediaNode showWhenStopped="0">
                <p:cTn id="30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4"/>
                </p:tgtEl>
              </p:cMediaNode>
            </p:audio>
            <p:audio>
              <p:cMediaNode showWhenStopped="0">
                <p:cTn id="30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5"/>
                </p:tgtEl>
              </p:cMediaNode>
            </p:audio>
            <p:audio>
              <p:cMediaNode showWhenStopped="0">
                <p:cTn id="30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6"/>
                </p:tgtEl>
              </p:cMediaNode>
            </p:audio>
            <p:audio>
              <p:cMediaNode showWhenStopped="0">
                <p:cTn id="30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7"/>
                </p:tgtEl>
              </p:cMediaNode>
            </p:audio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audio>
              <p:cMediaNode showWhenStopped="0">
                <p:cTn id="3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8"/>
                </p:tgtEl>
              </p:cMediaNode>
            </p:audio>
            <p:audio>
              <p:cMediaNode showWhenStopped="0">
                <p:cTn id="3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9"/>
                </p:tgtEl>
              </p:cMediaNode>
            </p:audio>
            <p:audio>
              <p:cMediaNode showWhenStopped="0">
                <p:cTn id="3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"/>
                </p:tgtEl>
              </p:cMediaNode>
            </p:audio>
            <p:audio>
              <p:cMediaNode showWhenStopped="0">
                <p:cTn id="3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"/>
                </p:tgtEl>
              </p:cMediaNode>
            </p:audio>
          </p:childTnLst>
        </p:cTn>
      </p:par>
    </p:tnLst>
    <p:bldLst>
      <p:bldP spid="32" grpId="0" animBg="1"/>
      <p:bldP spid="3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5-с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745" y="0"/>
            <a:ext cx="9144001" cy="6858000"/>
          </a:xfrm>
          <a:prstGeom prst="rect">
            <a:avLst/>
          </a:prstGeom>
        </p:spPr>
      </p:pic>
      <p:pic>
        <p:nvPicPr>
          <p:cNvPr id="3" name="Рисунок 2" descr="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409" y="4071942"/>
            <a:ext cx="1599805" cy="1243014"/>
          </a:xfrm>
          <a:prstGeom prst="rect">
            <a:avLst/>
          </a:prstGeom>
        </p:spPr>
      </p:pic>
      <p:pic>
        <p:nvPicPr>
          <p:cNvPr id="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214818"/>
            <a:ext cx="925850" cy="1595427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3065879" y="1535022"/>
            <a:ext cx="5572164" cy="5073840"/>
            <a:chOff x="3643306" y="-5057834"/>
            <a:chExt cx="5572164" cy="5073840"/>
          </a:xfrm>
        </p:grpSpPr>
        <p:pic>
          <p:nvPicPr>
            <p:cNvPr id="10" name="Рисунок 9" descr="treasure-map-сжат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43306" y="-5057834"/>
              <a:ext cx="5572164" cy="50738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00496" y="-4764742"/>
              <a:ext cx="47149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0" b="1" dirty="0">
                  <a:solidFill>
                    <a:srgbClr val="663300"/>
                  </a:solidFill>
                  <a:latin typeface="Adventure" pitchFamily="2" charset="0"/>
                </a:rPr>
                <a:t>2</a:t>
              </a:r>
              <a:r>
                <a:rPr lang="ru-RU" sz="8000" b="1" dirty="0" smtClean="0">
                  <a:solidFill>
                    <a:srgbClr val="663300"/>
                  </a:solidFill>
                  <a:latin typeface="Adventure" pitchFamily="2" charset="0"/>
                </a:rPr>
                <a:t>-</a:t>
              </a:r>
              <a:r>
                <a:rPr lang="ru-RU" sz="5000" b="1" dirty="0" smtClean="0">
                  <a:solidFill>
                    <a:srgbClr val="663300"/>
                  </a:solidFill>
                  <a:latin typeface="Adventure" pitchFamily="2" charset="0"/>
                </a:rPr>
                <a:t>тур:</a:t>
              </a:r>
              <a:endParaRPr lang="ru-RU" sz="5000" b="1" dirty="0">
                <a:solidFill>
                  <a:srgbClr val="663300"/>
                </a:solidFill>
                <a:latin typeface="Adventure" pitchFamily="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 rot="20908426">
            <a:off x="3652952" y="3847549"/>
            <a:ext cx="4659068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КАТЕГОРИЯЛАР</a:t>
            </a:r>
            <a:endParaRPr lang="ru-RU" sz="36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Рисунок 7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286644" y="-1071594"/>
            <a:ext cx="1714512" cy="1371610"/>
          </a:xfrm>
          <a:prstGeom prst="rect">
            <a:avLst/>
          </a:prstGeom>
        </p:spPr>
      </p:pic>
      <p:pic>
        <p:nvPicPr>
          <p:cNvPr id="7" name="Рисунок 6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180" y="-1033486"/>
            <a:ext cx="1666878" cy="1333502"/>
          </a:xfrm>
          <a:prstGeom prst="rect">
            <a:avLst/>
          </a:prstGeom>
        </p:spPr>
      </p:pic>
      <p:pic>
        <p:nvPicPr>
          <p:cNvPr id="1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571604" y="4357694"/>
            <a:ext cx="925850" cy="1595427"/>
          </a:xfrm>
          <a:prstGeom prst="rect">
            <a:avLst/>
          </a:prstGeom>
          <a:noFill/>
        </p:spPr>
      </p:pic>
      <p:sp>
        <p:nvSpPr>
          <p:cNvPr id="19" name="Полилиния 18">
            <a:hlinkClick r:id="rId8" action="ppaction://hlinksldjump"/>
          </p:cNvPr>
          <p:cNvSpPr/>
          <p:nvPr/>
        </p:nvSpPr>
        <p:spPr>
          <a:xfrm>
            <a:off x="5220072" y="3023315"/>
            <a:ext cx="459823" cy="811369"/>
          </a:xfrm>
          <a:custGeom>
            <a:avLst/>
            <a:gdLst>
              <a:gd name="connsiteX0" fmla="*/ 0 w 611746"/>
              <a:gd name="connsiteY0" fmla="*/ 401391 h 811369"/>
              <a:gd name="connsiteX1" fmla="*/ 296214 w 611746"/>
              <a:gd name="connsiteY1" fmla="*/ 762000 h 811369"/>
              <a:gd name="connsiteX2" fmla="*/ 566670 w 611746"/>
              <a:gd name="connsiteY2" fmla="*/ 105177 h 811369"/>
              <a:gd name="connsiteX3" fmla="*/ 566670 w 611746"/>
              <a:gd name="connsiteY3" fmla="*/ 130935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746" h="811369">
                <a:moveTo>
                  <a:pt x="0" y="401391"/>
                </a:moveTo>
                <a:cubicBezTo>
                  <a:pt x="100884" y="606380"/>
                  <a:pt x="201769" y="811369"/>
                  <a:pt x="296214" y="762000"/>
                </a:cubicBezTo>
                <a:cubicBezTo>
                  <a:pt x="390659" y="712631"/>
                  <a:pt x="521594" y="210355"/>
                  <a:pt x="566670" y="105177"/>
                </a:cubicBezTo>
                <a:cubicBezTo>
                  <a:pt x="611746" y="0"/>
                  <a:pt x="589208" y="65467"/>
                  <a:pt x="566670" y="130935"/>
                </a:cubicBezTo>
              </a:path>
            </a:pathLst>
          </a:custGeom>
          <a:ln w="10160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1035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9593E-6 L -0.34653 0.0208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00833E-6 L -0.15434 0.031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5671E-6 L 0.00399 0.311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5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3515E-6 L -0.00468 0.314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1217712" y="3284984"/>
            <a:ext cx="6912768" cy="1800200"/>
          </a:xfrm>
          <a:prstGeom prst="flowChartPunchedTap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Фигуралар</a:t>
            </a:r>
            <a:endParaRPr lang="ru-RU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184568" y="1750301"/>
            <a:ext cx="6912768" cy="1800200"/>
          </a:xfrm>
          <a:prstGeom prst="flowChartPunchedTap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«К» </a:t>
            </a:r>
            <a:r>
              <a:rPr lang="ru-RU" sz="6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категориясы</a:t>
            </a:r>
            <a:endParaRPr lang="ru-RU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144406" y="116632"/>
            <a:ext cx="6912768" cy="180020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Окумуштуулар</a:t>
            </a:r>
            <a:endParaRPr lang="ru-RU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306163" y="4941168"/>
            <a:ext cx="6912768" cy="1800200"/>
          </a:xfrm>
          <a:prstGeom prst="flowChartPunchedTap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Жаныбарлар</a:t>
            </a:r>
            <a:endParaRPr lang="ru-RU" sz="6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777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1174121">
            <a:off x="509773" y="2787122"/>
            <a:ext cx="8333156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Окумуштуулар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423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указатель3-сжат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00232" y="1000108"/>
            <a:ext cx="5214974" cy="5429288"/>
          </a:xfrm>
          <a:prstGeom prst="rect">
            <a:avLst/>
          </a:prstGeom>
        </p:spPr>
      </p:pic>
      <p:sp>
        <p:nvSpPr>
          <p:cNvPr id="4" name="TextBox 3">
            <a:hlinkClick r:id="rId5" action="ppaction://hlinksldjump"/>
          </p:cNvPr>
          <p:cNvSpPr txBox="1"/>
          <p:nvPr/>
        </p:nvSpPr>
        <p:spPr>
          <a:xfrm rot="242885">
            <a:off x="4458696" y="1906274"/>
            <a:ext cx="4541024" cy="83099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600" b="1" dirty="0"/>
              <a:t>1. </a:t>
            </a:r>
            <a:r>
              <a:rPr lang="ru-RU" sz="1600" b="1" dirty="0" err="1"/>
              <a:t>Окуучулар</a:t>
            </a:r>
            <a:r>
              <a:rPr lang="ru-RU" sz="1600" b="1" dirty="0"/>
              <a:t>  тест,  </a:t>
            </a:r>
            <a:r>
              <a:rPr lang="ru-RU" sz="1600" b="1" dirty="0" err="1"/>
              <a:t>терминдер</a:t>
            </a:r>
            <a:r>
              <a:rPr lang="ru-RU" sz="1600" b="1" dirty="0"/>
              <a:t>  </a:t>
            </a:r>
            <a:r>
              <a:rPr lang="ru-RU" sz="1600" b="1" dirty="0" err="1"/>
              <a:t>менен</a:t>
            </a:r>
            <a:r>
              <a:rPr lang="ru-RU" sz="1600" b="1" dirty="0"/>
              <a:t>  </a:t>
            </a:r>
            <a:r>
              <a:rPr lang="ru-RU" sz="1600" b="1" dirty="0" err="1"/>
              <a:t>иштѳѳ</a:t>
            </a:r>
            <a:r>
              <a:rPr lang="ru-RU" sz="1600" b="1" dirty="0"/>
              <a:t>,  </a:t>
            </a:r>
            <a:r>
              <a:rPr lang="ru-RU" sz="1600" b="1" dirty="0" err="1"/>
              <a:t>жылдарга</a:t>
            </a:r>
            <a:r>
              <a:rPr lang="ru-RU" sz="1600" b="1" dirty="0"/>
              <a:t> </a:t>
            </a:r>
            <a:r>
              <a:rPr lang="ru-RU" sz="1600" b="1" dirty="0" err="1"/>
              <a:t>саякат</a:t>
            </a:r>
            <a:r>
              <a:rPr lang="ru-RU" sz="1600" b="1" dirty="0"/>
              <a:t>   </a:t>
            </a:r>
            <a:r>
              <a:rPr lang="ru-RU" sz="1600" b="1" dirty="0" err="1"/>
              <a:t>жасоо</a:t>
            </a:r>
            <a:r>
              <a:rPr lang="ru-RU" sz="1600" b="1" dirty="0"/>
              <a:t>  </a:t>
            </a:r>
            <a:r>
              <a:rPr lang="ru-RU" sz="1600" b="1" dirty="0" err="1"/>
              <a:t>аркылуу</a:t>
            </a:r>
            <a:r>
              <a:rPr lang="ru-RU" sz="1600" b="1" dirty="0"/>
              <a:t>  </a:t>
            </a:r>
            <a:r>
              <a:rPr lang="ru-RU" sz="1600" b="1" dirty="0" err="1"/>
              <a:t>ѳтүлгѳн</a:t>
            </a:r>
            <a:r>
              <a:rPr lang="ru-RU" sz="1600" b="1" dirty="0"/>
              <a:t>  </a:t>
            </a:r>
            <a:r>
              <a:rPr lang="ru-RU" sz="1600" b="1" dirty="0" err="1"/>
              <a:t>теманы</a:t>
            </a:r>
            <a:r>
              <a:rPr lang="ru-RU" sz="1600" b="1" dirty="0"/>
              <a:t>  </a:t>
            </a:r>
            <a:r>
              <a:rPr lang="ru-RU" sz="1600" b="1" dirty="0" err="1"/>
              <a:t>кайталап</a:t>
            </a:r>
            <a:r>
              <a:rPr lang="ru-RU" sz="1600" b="1" dirty="0"/>
              <a:t>,  </a:t>
            </a:r>
            <a:r>
              <a:rPr lang="ru-RU" sz="1600" b="1" dirty="0" err="1"/>
              <a:t>бышыкташат</a:t>
            </a:r>
            <a:r>
              <a:rPr lang="ru-RU" sz="1600" b="1" dirty="0" smtClean="0"/>
              <a:t>.</a:t>
            </a:r>
            <a:endParaRPr lang="ru-RU" sz="1600" dirty="0"/>
          </a:p>
        </p:txBody>
      </p:sp>
      <p:sp>
        <p:nvSpPr>
          <p:cNvPr id="5" name="TextBox 4">
            <a:hlinkClick r:id="rId6" action="ppaction://hlinksldjump"/>
          </p:cNvPr>
          <p:cNvSpPr txBox="1"/>
          <p:nvPr/>
        </p:nvSpPr>
        <p:spPr>
          <a:xfrm rot="21219847">
            <a:off x="383942" y="2550997"/>
            <a:ext cx="4042148" cy="132343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 smtClean="0">
                <a:solidFill>
                  <a:srgbClr val="FFFF00"/>
                </a:solidFill>
                <a:latin typeface="Adventure" pitchFamily="2" charset="0"/>
                <a:cs typeface="Arial" pitchFamily="34" charset="0"/>
              </a:rPr>
              <a:t>2. </a:t>
            </a:r>
            <a:r>
              <a:rPr lang="ru-RU" sz="1600" b="1" dirty="0" err="1"/>
              <a:t>Жоопту</a:t>
            </a:r>
            <a:r>
              <a:rPr lang="ru-RU" sz="1600" b="1" dirty="0"/>
              <a:t>   </a:t>
            </a:r>
            <a:r>
              <a:rPr lang="ru-RU" sz="1600" b="1" dirty="0" err="1"/>
              <a:t>ылдам</a:t>
            </a:r>
            <a:r>
              <a:rPr lang="ru-RU" sz="1600" b="1" dirty="0"/>
              <a:t>  </a:t>
            </a:r>
            <a:r>
              <a:rPr lang="ru-RU" sz="1600" b="1" dirty="0" err="1"/>
              <a:t>таба</a:t>
            </a:r>
            <a:r>
              <a:rPr lang="ru-RU" sz="1600" b="1" dirty="0"/>
              <a:t>  </a:t>
            </a:r>
            <a:r>
              <a:rPr lang="ru-RU" sz="1600" b="1" dirty="0" err="1"/>
              <a:t>билүү</a:t>
            </a:r>
            <a:r>
              <a:rPr lang="ru-RU" sz="1600" b="1" dirty="0"/>
              <a:t>  </a:t>
            </a:r>
            <a:r>
              <a:rPr lang="ru-RU" sz="1600" b="1" dirty="0" err="1"/>
              <a:t>аркылуу</a:t>
            </a:r>
            <a:r>
              <a:rPr lang="ru-RU" sz="1600" b="1" dirty="0"/>
              <a:t>  </a:t>
            </a:r>
            <a:r>
              <a:rPr lang="ru-RU" sz="1600" b="1" dirty="0" err="1"/>
              <a:t>маалыматтарга</a:t>
            </a:r>
            <a:r>
              <a:rPr lang="ru-RU" sz="1600" b="1" dirty="0"/>
              <a:t>  </a:t>
            </a:r>
            <a:r>
              <a:rPr lang="ru-RU" sz="1600" b="1" dirty="0" err="1"/>
              <a:t>ээ</a:t>
            </a:r>
            <a:r>
              <a:rPr lang="ru-RU" sz="1600" b="1" dirty="0"/>
              <a:t>  </a:t>
            </a:r>
            <a:r>
              <a:rPr lang="ru-RU" sz="1600" b="1" dirty="0" err="1"/>
              <a:t>болуу</a:t>
            </a:r>
            <a:r>
              <a:rPr lang="ru-RU" sz="1600" b="1" dirty="0"/>
              <a:t>,  ой </a:t>
            </a:r>
            <a:r>
              <a:rPr lang="ru-RU" sz="1600" b="1" dirty="0" err="1"/>
              <a:t>жүгүртүү</a:t>
            </a:r>
            <a:r>
              <a:rPr lang="ru-RU" sz="1600" b="1" dirty="0"/>
              <a:t>    </a:t>
            </a:r>
            <a:r>
              <a:rPr lang="ru-RU" sz="1600" b="1" dirty="0" err="1"/>
              <a:t>жана</a:t>
            </a:r>
            <a:r>
              <a:rPr lang="ru-RU" sz="1600" b="1" dirty="0"/>
              <a:t>   </a:t>
            </a:r>
            <a:r>
              <a:rPr lang="ru-RU" sz="1600" b="1" dirty="0" err="1"/>
              <a:t>сынчыл</a:t>
            </a:r>
            <a:r>
              <a:rPr lang="ru-RU" sz="1600" b="1" dirty="0"/>
              <a:t>  </a:t>
            </a:r>
            <a:r>
              <a:rPr lang="ru-RU" sz="1600" b="1" dirty="0" err="1"/>
              <a:t>ойлонуу</a:t>
            </a:r>
            <a:r>
              <a:rPr lang="ru-RU" sz="1600" b="1" dirty="0"/>
              <a:t>  </a:t>
            </a:r>
            <a:r>
              <a:rPr lang="ru-RU" sz="1600" b="1" dirty="0" err="1"/>
              <a:t>кѳндүмдѳрүн</a:t>
            </a:r>
            <a:r>
              <a:rPr lang="ru-RU" sz="1600" b="1" dirty="0"/>
              <a:t>  </a:t>
            </a:r>
            <a:r>
              <a:rPr lang="ru-RU" sz="1600" b="1" dirty="0" err="1"/>
              <a:t>калптандыруу</a:t>
            </a:r>
            <a:r>
              <a:rPr lang="ru-RU" sz="1600" b="1" dirty="0"/>
              <a:t>  </a:t>
            </a:r>
            <a:r>
              <a:rPr lang="ru-RU" sz="1600" b="1" dirty="0" err="1"/>
              <a:t>менен</a:t>
            </a:r>
            <a:r>
              <a:rPr lang="ru-RU" sz="1600" b="1" dirty="0"/>
              <a:t>  </a:t>
            </a:r>
            <a:r>
              <a:rPr lang="ru-RU" sz="1600" b="1" dirty="0" err="1"/>
              <a:t>ѳзүн-ѳзүн</a:t>
            </a:r>
            <a:r>
              <a:rPr lang="ru-RU" sz="1600" b="1" dirty="0"/>
              <a:t>    </a:t>
            </a:r>
            <a:r>
              <a:rPr lang="ru-RU" sz="1600" b="1" dirty="0" err="1" smtClean="0"/>
              <a:t>ѳнүктүрүу</a:t>
            </a:r>
            <a:endParaRPr lang="ru-RU" sz="1600" dirty="0"/>
          </a:p>
        </p:txBody>
      </p:sp>
      <p:sp>
        <p:nvSpPr>
          <p:cNvPr id="6" name="TextBox 5">
            <a:hlinkClick r:id="rId7" action="ppaction://hlinksldjump"/>
          </p:cNvPr>
          <p:cNvSpPr txBox="1"/>
          <p:nvPr/>
        </p:nvSpPr>
        <p:spPr>
          <a:xfrm rot="663958">
            <a:off x="4473663" y="3306011"/>
            <a:ext cx="4231079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3</a:t>
            </a:r>
            <a:r>
              <a:rPr lang="ru-RU" sz="1600" b="1" dirty="0"/>
              <a:t>. </a:t>
            </a:r>
            <a:r>
              <a:rPr lang="ru-RU" sz="1600" b="1" dirty="0" err="1"/>
              <a:t>Маалымдуулугун</a:t>
            </a:r>
            <a:r>
              <a:rPr lang="ru-RU" sz="1600" b="1" dirty="0"/>
              <a:t>  </a:t>
            </a:r>
            <a:r>
              <a:rPr lang="ru-RU" sz="1600" b="1" dirty="0" err="1"/>
              <a:t>кеӊейтүү</a:t>
            </a:r>
            <a:r>
              <a:rPr lang="ru-RU" sz="1600" b="1" dirty="0"/>
              <a:t>   </a:t>
            </a:r>
            <a:r>
              <a:rPr lang="ru-RU" sz="1600" b="1" dirty="0" err="1"/>
              <a:t>менен</a:t>
            </a:r>
            <a:r>
              <a:rPr lang="ru-RU" sz="1600" b="1" dirty="0"/>
              <a:t>  </a:t>
            </a:r>
            <a:r>
              <a:rPr lang="ru-RU" sz="1600" b="1" dirty="0" err="1"/>
              <a:t>интелектуалдык</a:t>
            </a:r>
            <a:r>
              <a:rPr lang="ru-RU" sz="1600" b="1" dirty="0"/>
              <a:t>  </a:t>
            </a:r>
            <a:r>
              <a:rPr lang="ru-RU" sz="1600" b="1" dirty="0" err="1"/>
              <a:t>денгээлин</a:t>
            </a:r>
            <a:r>
              <a:rPr lang="ru-RU" sz="1600" b="1" dirty="0"/>
              <a:t>  </a:t>
            </a:r>
            <a:r>
              <a:rPr lang="ru-RU" sz="1600" b="1" dirty="0" err="1"/>
              <a:t>жогорулатууга</a:t>
            </a:r>
            <a:r>
              <a:rPr lang="ru-RU" sz="1600" b="1" dirty="0"/>
              <a:t>,    </a:t>
            </a:r>
            <a:r>
              <a:rPr lang="ru-RU" sz="1600" b="1" dirty="0" err="1"/>
              <a:t>жекече</a:t>
            </a:r>
            <a:r>
              <a:rPr lang="ru-RU" sz="1600" b="1" dirty="0"/>
              <a:t>,  </a:t>
            </a:r>
            <a:r>
              <a:rPr lang="ru-RU" sz="1600" b="1" dirty="0" err="1"/>
              <a:t>топто</a:t>
            </a:r>
            <a:r>
              <a:rPr lang="ru-RU" sz="1600" b="1" dirty="0"/>
              <a:t>    </a:t>
            </a:r>
            <a:r>
              <a:rPr lang="ru-RU" sz="1600" b="1" dirty="0" err="1"/>
              <a:t>иштѳѳгѳ</a:t>
            </a:r>
            <a:r>
              <a:rPr lang="ru-RU" sz="1600" b="1" dirty="0"/>
              <a:t>    </a:t>
            </a:r>
            <a:r>
              <a:rPr lang="ru-RU" sz="1600" b="1" dirty="0" err="1"/>
              <a:t>бири</a:t>
            </a:r>
            <a:r>
              <a:rPr lang="ru-RU" sz="1600" b="1" dirty="0"/>
              <a:t> – </a:t>
            </a:r>
            <a:r>
              <a:rPr lang="ru-RU" sz="1600" b="1" dirty="0" err="1"/>
              <a:t>бирине</a:t>
            </a:r>
            <a:r>
              <a:rPr lang="ru-RU" sz="1600" b="1" dirty="0"/>
              <a:t>   </a:t>
            </a:r>
            <a:r>
              <a:rPr lang="ru-RU" sz="1600" b="1" dirty="0" err="1"/>
              <a:t>жардамдашууга</a:t>
            </a:r>
            <a:r>
              <a:rPr lang="ru-RU" sz="1600" b="1" dirty="0"/>
              <a:t>,  тез  </a:t>
            </a:r>
            <a:r>
              <a:rPr lang="ru-RU" sz="1600" b="1" dirty="0" err="1"/>
              <a:t>ойлонуп</a:t>
            </a:r>
            <a:r>
              <a:rPr lang="ru-RU" sz="1600" b="1" dirty="0"/>
              <a:t>  </a:t>
            </a:r>
            <a:r>
              <a:rPr lang="ru-RU" sz="1600" b="1" dirty="0" err="1"/>
              <a:t>жооп</a:t>
            </a:r>
            <a:r>
              <a:rPr lang="ru-RU" sz="1600" b="1" dirty="0"/>
              <a:t>  </a:t>
            </a:r>
            <a:r>
              <a:rPr lang="ru-RU" sz="1600" b="1" dirty="0" err="1"/>
              <a:t>таба</a:t>
            </a:r>
            <a:r>
              <a:rPr lang="ru-RU" sz="1600" b="1" dirty="0"/>
              <a:t>  </a:t>
            </a:r>
            <a:r>
              <a:rPr lang="ru-RU" sz="1600" b="1" dirty="0" err="1"/>
              <a:t>билүүгѳ</a:t>
            </a:r>
            <a:r>
              <a:rPr lang="ru-RU" sz="1600" b="1" dirty="0"/>
              <a:t>   </a:t>
            </a:r>
            <a:r>
              <a:rPr lang="ru-RU" sz="1600" b="1" dirty="0" err="1" smtClean="0"/>
              <a:t>тарбиялоо</a:t>
            </a:r>
            <a:r>
              <a:rPr lang="ru-RU" sz="1600" b="1" dirty="0" smtClean="0"/>
              <a:t>.</a:t>
            </a:r>
            <a:endParaRPr lang="ru-RU" sz="1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57808" y="1412776"/>
            <a:ext cx="6696744" cy="3969603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1. Физика </a:t>
            </a:r>
            <a:r>
              <a:rPr lang="ru-RU" sz="3600" dirty="0" err="1"/>
              <a:t>терминин</a:t>
            </a:r>
            <a:r>
              <a:rPr lang="ru-RU" sz="3600" dirty="0"/>
              <a:t> </a:t>
            </a:r>
            <a:r>
              <a:rPr lang="ru-RU" sz="3600" dirty="0" err="1"/>
              <a:t>илимге</a:t>
            </a:r>
            <a:r>
              <a:rPr lang="ru-RU" sz="3600" dirty="0"/>
              <a:t> </a:t>
            </a:r>
            <a:endParaRPr lang="ru-RU" sz="3600" dirty="0" smtClean="0"/>
          </a:p>
          <a:p>
            <a:pPr lvl="0"/>
            <a:r>
              <a:rPr lang="ru-RU" sz="3600" dirty="0" err="1" smtClean="0"/>
              <a:t>киргизген</a:t>
            </a:r>
            <a:r>
              <a:rPr lang="ru-RU" sz="3600" dirty="0" smtClean="0"/>
              <a:t> </a:t>
            </a:r>
            <a:r>
              <a:rPr lang="ru-RU" sz="3600" dirty="0" err="1" smtClean="0"/>
              <a:t>окумуштуу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267744" y="4221088"/>
            <a:ext cx="4377544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Аристотель</a:t>
            </a:r>
          </a:p>
        </p:txBody>
      </p:sp>
    </p:spTree>
    <p:extLst>
      <p:ext uri="{BB962C8B-B14F-4D97-AF65-F5344CB8AC3E}">
        <p14:creationId xmlns:p14="http://schemas.microsoft.com/office/powerpoint/2010/main" val="364300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57808" y="1412776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2. </a:t>
            </a:r>
            <a:r>
              <a:rPr lang="ru-RU" sz="3600" dirty="0" err="1" smtClean="0"/>
              <a:t>Динамиканын</a:t>
            </a:r>
            <a:r>
              <a:rPr lang="ru-RU" sz="3600" dirty="0" smtClean="0"/>
              <a:t> </a:t>
            </a:r>
            <a:r>
              <a:rPr lang="ru-RU" sz="3600" dirty="0" err="1"/>
              <a:t>негизги</a:t>
            </a:r>
            <a:r>
              <a:rPr lang="ru-RU" sz="3600" dirty="0"/>
              <a:t> </a:t>
            </a:r>
            <a:r>
              <a:rPr lang="ru-RU" sz="3600" dirty="0" err="1"/>
              <a:t>закондорун</a:t>
            </a:r>
            <a:r>
              <a:rPr lang="ru-RU" sz="3600" dirty="0"/>
              <a:t> </a:t>
            </a:r>
            <a:r>
              <a:rPr lang="ru-RU" sz="3600" dirty="0" err="1"/>
              <a:t>ачкан</a:t>
            </a:r>
            <a:r>
              <a:rPr lang="ru-RU" sz="3600" dirty="0"/>
              <a:t>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798845" y="4221088"/>
            <a:ext cx="3315341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/>
              <a:t>Ньютон</a:t>
            </a:r>
            <a:endParaRPr lang="ru-RU" sz="5400" dirty="0" smtClean="0"/>
          </a:p>
        </p:txBody>
      </p:sp>
    </p:spTree>
    <p:extLst>
      <p:ext uri="{BB962C8B-B14F-4D97-AF65-F5344CB8AC3E}">
        <p14:creationId xmlns:p14="http://schemas.microsoft.com/office/powerpoint/2010/main" val="206309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3. </a:t>
            </a:r>
            <a:r>
              <a:rPr lang="ru-RU" sz="3600" dirty="0" err="1"/>
              <a:t>Атомдун</a:t>
            </a:r>
            <a:r>
              <a:rPr lang="ru-RU" sz="3600" dirty="0"/>
              <a:t> </a:t>
            </a:r>
            <a:r>
              <a:rPr lang="ru-RU" sz="3600" dirty="0" err="1"/>
              <a:t>планетардык</a:t>
            </a:r>
            <a:r>
              <a:rPr lang="ru-RU" sz="3600" dirty="0"/>
              <a:t> </a:t>
            </a:r>
            <a:r>
              <a:rPr lang="ru-RU" sz="3600" dirty="0" err="1"/>
              <a:t>моделин</a:t>
            </a:r>
            <a:r>
              <a:rPr lang="ru-RU" sz="3600" dirty="0"/>
              <a:t> </a:t>
            </a:r>
            <a:r>
              <a:rPr lang="ru-RU" sz="3600" dirty="0" err="1"/>
              <a:t>тузгон</a:t>
            </a:r>
            <a:r>
              <a:rPr lang="ru-RU" sz="3600" dirty="0"/>
              <a:t>?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310485" y="4221088"/>
            <a:ext cx="4292059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Резерфорд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36990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/>
              <a:t>4</a:t>
            </a:r>
            <a:r>
              <a:rPr lang="ru-RU" sz="3600" dirty="0" smtClean="0"/>
              <a:t>. </a:t>
            </a:r>
            <a:r>
              <a:rPr lang="ru-RU" sz="3600" dirty="0"/>
              <a:t>«Эврика» </a:t>
            </a:r>
            <a:r>
              <a:rPr lang="ru-RU" sz="3600" dirty="0" err="1"/>
              <a:t>деген</a:t>
            </a:r>
            <a:r>
              <a:rPr lang="ru-RU" sz="3600" dirty="0"/>
              <a:t> </a:t>
            </a:r>
            <a:r>
              <a:rPr lang="ru-RU" sz="3600" dirty="0" err="1"/>
              <a:t>созду</a:t>
            </a:r>
            <a:r>
              <a:rPr lang="ru-RU" sz="3600" dirty="0"/>
              <a:t> </a:t>
            </a:r>
            <a:r>
              <a:rPr lang="ru-RU" sz="3600" dirty="0" err="1"/>
              <a:t>айткан</a:t>
            </a:r>
            <a:r>
              <a:rPr lang="ru-RU" sz="3600" dirty="0"/>
              <a:t> </a:t>
            </a:r>
            <a:r>
              <a:rPr lang="ru-RU" sz="3600" dirty="0" err="1" smtClean="0"/>
              <a:t>окумуштуу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616147" y="4221088"/>
            <a:ext cx="3680735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/>
              <a:t>Архимед</a:t>
            </a:r>
          </a:p>
        </p:txBody>
      </p:sp>
    </p:spTree>
    <p:extLst>
      <p:ext uri="{BB962C8B-B14F-4D97-AF65-F5344CB8AC3E}">
        <p14:creationId xmlns:p14="http://schemas.microsoft.com/office/powerpoint/2010/main" val="157622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209419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5. </a:t>
            </a:r>
            <a:r>
              <a:rPr lang="ru-RU" sz="3600" dirty="0" err="1"/>
              <a:t>Электрдик</a:t>
            </a:r>
            <a:r>
              <a:rPr lang="ru-RU" sz="3600" dirty="0"/>
              <a:t> </a:t>
            </a:r>
            <a:r>
              <a:rPr lang="ru-RU" sz="3600" dirty="0" err="1" smtClean="0"/>
              <a:t>кучту</a:t>
            </a:r>
            <a:r>
              <a:rPr lang="ru-RU" sz="3600" dirty="0" smtClean="0"/>
              <a:t> </a:t>
            </a:r>
            <a:r>
              <a:rPr lang="ru-RU" sz="3600" dirty="0" err="1" smtClean="0"/>
              <a:t>аныктаган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3102846" y="3487067"/>
            <a:ext cx="2707338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Кулон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3362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/>
              <a:t>6</a:t>
            </a:r>
            <a:r>
              <a:rPr lang="ru-RU" sz="3600" dirty="0" smtClean="0"/>
              <a:t>. </a:t>
            </a:r>
            <a:r>
              <a:rPr lang="ru-RU" sz="3600" dirty="0" err="1"/>
              <a:t>Жумуш</a:t>
            </a:r>
            <a:r>
              <a:rPr lang="ru-RU" sz="3600" dirty="0"/>
              <a:t>, энергия </a:t>
            </a:r>
            <a:r>
              <a:rPr lang="ru-RU" sz="3600" dirty="0" err="1"/>
              <a:t>тушунукторуно</a:t>
            </a:r>
            <a:r>
              <a:rPr lang="ru-RU" sz="3600" dirty="0"/>
              <a:t> </a:t>
            </a:r>
            <a:r>
              <a:rPr lang="ru-RU" sz="3600" dirty="0" err="1"/>
              <a:t>салым</a:t>
            </a:r>
            <a:r>
              <a:rPr lang="ru-RU" sz="3600" dirty="0"/>
              <a:t> </a:t>
            </a:r>
            <a:r>
              <a:rPr lang="ru-RU" sz="3600" dirty="0" err="1"/>
              <a:t>кошкон</a:t>
            </a:r>
            <a:r>
              <a:rPr lang="ru-RU" sz="3600" dirty="0"/>
              <a:t>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821627" y="3717032"/>
            <a:ext cx="3311235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/>
              <a:t>Джоуль</a:t>
            </a:r>
          </a:p>
        </p:txBody>
      </p:sp>
    </p:spTree>
    <p:extLst>
      <p:ext uri="{BB962C8B-B14F-4D97-AF65-F5344CB8AC3E}">
        <p14:creationId xmlns:p14="http://schemas.microsoft.com/office/powerpoint/2010/main" val="140201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7. </a:t>
            </a:r>
            <a:r>
              <a:rPr lang="ru-RU" sz="3600" dirty="0" err="1"/>
              <a:t>Салыштырмалуулук</a:t>
            </a:r>
            <a:r>
              <a:rPr lang="ru-RU" sz="3600" dirty="0"/>
              <a:t> </a:t>
            </a:r>
            <a:r>
              <a:rPr lang="ru-RU" sz="3600" dirty="0" err="1"/>
              <a:t>теориясын</a:t>
            </a:r>
            <a:r>
              <a:rPr lang="ru-RU" sz="3600" dirty="0"/>
              <a:t> </a:t>
            </a:r>
            <a:r>
              <a:rPr lang="ru-RU" sz="3600" dirty="0" err="1" smtClean="0"/>
              <a:t>негиздеген</a:t>
            </a:r>
            <a:endParaRPr lang="ru-RU" sz="3600" dirty="0"/>
          </a:p>
          <a:p>
            <a:pPr lvl="0" algn="ctr"/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509975" y="4293096"/>
            <a:ext cx="4030830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/>
              <a:t>Эйнштейн</a:t>
            </a:r>
          </a:p>
        </p:txBody>
      </p:sp>
    </p:spTree>
    <p:extLst>
      <p:ext uri="{BB962C8B-B14F-4D97-AF65-F5344CB8AC3E}">
        <p14:creationId xmlns:p14="http://schemas.microsoft.com/office/powerpoint/2010/main" val="69317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/>
              <a:t>8</a:t>
            </a:r>
            <a:r>
              <a:rPr lang="ru-RU" sz="3600" dirty="0" smtClean="0"/>
              <a:t>. </a:t>
            </a:r>
            <a:r>
              <a:rPr lang="ru-RU" sz="3600" dirty="0" err="1"/>
              <a:t>Кыргызстандан</a:t>
            </a:r>
            <a:r>
              <a:rPr lang="ru-RU" sz="3600" dirty="0"/>
              <a:t> </a:t>
            </a:r>
            <a:r>
              <a:rPr lang="ru-RU" sz="3600" dirty="0" err="1"/>
              <a:t>чыккан</a:t>
            </a:r>
            <a:r>
              <a:rPr lang="ru-RU" sz="3600" dirty="0"/>
              <a:t> </a:t>
            </a:r>
            <a:r>
              <a:rPr lang="ru-RU" sz="3600" dirty="0" smtClean="0"/>
              <a:t>физик-академик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774684" y="4293096"/>
            <a:ext cx="3501411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А. Акаев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37002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9. </a:t>
            </a:r>
            <a:r>
              <a:rPr lang="ru-RU" sz="3600" dirty="0" err="1"/>
              <a:t>Ракетанын</a:t>
            </a:r>
            <a:r>
              <a:rPr lang="ru-RU" sz="3600" dirty="0"/>
              <a:t> </a:t>
            </a:r>
            <a:r>
              <a:rPr lang="ru-RU" sz="3600" dirty="0" err="1"/>
              <a:t>пайда</a:t>
            </a:r>
            <a:r>
              <a:rPr lang="ru-RU" sz="3600" dirty="0"/>
              <a:t> </a:t>
            </a:r>
            <a:r>
              <a:rPr lang="ru-RU" sz="3600" dirty="0" err="1"/>
              <a:t>болушуна</a:t>
            </a:r>
            <a:r>
              <a:rPr lang="ru-RU" sz="3600" dirty="0"/>
              <a:t> </a:t>
            </a:r>
            <a:r>
              <a:rPr lang="ru-RU" sz="3600" dirty="0" err="1"/>
              <a:t>теориялык</a:t>
            </a:r>
            <a:r>
              <a:rPr lang="ru-RU" sz="3600" dirty="0"/>
              <a:t> </a:t>
            </a:r>
            <a:r>
              <a:rPr lang="ru-RU" sz="3600" dirty="0" err="1"/>
              <a:t>тушунук</a:t>
            </a:r>
            <a:r>
              <a:rPr lang="ru-RU" sz="3600" dirty="0"/>
              <a:t> </a:t>
            </a:r>
            <a:r>
              <a:rPr lang="ru-RU" sz="3600" dirty="0" err="1"/>
              <a:t>киргизген</a:t>
            </a:r>
            <a:r>
              <a:rPr lang="ru-RU" sz="3600" dirty="0"/>
              <a:t>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050411" y="4293096"/>
            <a:ext cx="4949958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 </a:t>
            </a:r>
            <a:r>
              <a:rPr lang="ru-RU" sz="5400" dirty="0" err="1" smtClean="0"/>
              <a:t>Циалковский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54528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10. </a:t>
            </a:r>
            <a:r>
              <a:rPr lang="ru-RU" sz="3600" dirty="0" err="1"/>
              <a:t>Телескопту</a:t>
            </a:r>
            <a:r>
              <a:rPr lang="ru-RU" sz="3600" dirty="0"/>
              <a:t> </a:t>
            </a:r>
            <a:r>
              <a:rPr lang="ru-RU" sz="3600" dirty="0" err="1"/>
              <a:t>ойлоп</a:t>
            </a:r>
            <a:r>
              <a:rPr lang="ru-RU" sz="3600" dirty="0"/>
              <a:t> </a:t>
            </a:r>
            <a:r>
              <a:rPr lang="ru-RU" sz="3600" dirty="0" err="1"/>
              <a:t>тапкан</a:t>
            </a:r>
            <a:r>
              <a:rPr lang="ru-RU" sz="3600" dirty="0"/>
              <a:t> </a:t>
            </a:r>
          </a:p>
          <a:p>
            <a:pPr lvl="0" algn="ctr"/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808662" y="4293096"/>
            <a:ext cx="3433455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 Галилей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41109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87288" cy="1285852"/>
          </a:xfrm>
        </p:spPr>
        <p:txBody>
          <a:bodyPr>
            <a:noAutofit/>
          </a:bodyPr>
          <a:lstStyle/>
          <a:p>
            <a:r>
              <a:rPr lang="ru-RU" sz="4800" b="1" dirty="0" err="1" smtClean="0">
                <a:solidFill>
                  <a:srgbClr val="005C00"/>
                </a:solidFill>
                <a:latin typeface="Adventure" pitchFamily="2" charset="0"/>
              </a:rPr>
              <a:t>Билим</a:t>
            </a:r>
            <a:r>
              <a:rPr lang="ru-RU" sz="4800" b="1" dirty="0" smtClean="0">
                <a:solidFill>
                  <a:srgbClr val="005C00"/>
                </a:solidFill>
                <a:latin typeface="Adventure" pitchFamily="2" charset="0"/>
              </a:rPr>
              <a:t>  </a:t>
            </a:r>
            <a:r>
              <a:rPr lang="ru-RU" sz="4800" b="1" dirty="0" err="1" smtClean="0">
                <a:solidFill>
                  <a:srgbClr val="005C00"/>
                </a:solidFill>
                <a:latin typeface="Adventure" pitchFamily="2" charset="0"/>
              </a:rPr>
              <a:t>таймаштын</a:t>
            </a:r>
            <a:r>
              <a:rPr lang="ru-RU" sz="4800" b="1" dirty="0" smtClean="0">
                <a:solidFill>
                  <a:srgbClr val="005C00"/>
                </a:solidFill>
                <a:latin typeface="Adventure" pitchFamily="2" charset="0"/>
              </a:rPr>
              <a:t>  </a:t>
            </a:r>
            <a:r>
              <a:rPr lang="ru-RU" sz="4800" b="1" dirty="0" err="1" smtClean="0">
                <a:solidFill>
                  <a:srgbClr val="005C00"/>
                </a:solidFill>
                <a:latin typeface="Adventure" pitchFamily="2" charset="0"/>
              </a:rPr>
              <a:t>шарттары</a:t>
            </a:r>
            <a:endParaRPr lang="ru-RU" sz="4800" b="1" dirty="0">
              <a:solidFill>
                <a:srgbClr val="005C00"/>
              </a:solidFill>
              <a:latin typeface="Adventure" pitchFamily="2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573184945"/>
              </p:ext>
            </p:extLst>
          </p:nvPr>
        </p:nvGraphicFramePr>
        <p:xfrm>
          <a:off x="-1143040" y="1214422"/>
          <a:ext cx="11144328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Box 19">
            <a:hlinkClick r:id="rId8" action="ppaction://hlinksldjump"/>
          </p:cNvPr>
          <p:cNvSpPr txBox="1"/>
          <p:nvPr/>
        </p:nvSpPr>
        <p:spPr>
          <a:xfrm flipH="1">
            <a:off x="214282" y="5991909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dirty="0">
              <a:solidFill>
                <a:srgbClr val="640000"/>
              </a:solidFill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209419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11. </a:t>
            </a:r>
            <a:r>
              <a:rPr lang="ru-RU" sz="3600" dirty="0"/>
              <a:t>Фуко </a:t>
            </a:r>
            <a:r>
              <a:rPr lang="ru-RU" sz="3600" dirty="0" err="1"/>
              <a:t>маятнигин</a:t>
            </a:r>
            <a:r>
              <a:rPr lang="ru-RU" sz="3600" dirty="0"/>
              <a:t> ким </a:t>
            </a:r>
            <a:r>
              <a:rPr lang="ru-RU" sz="3600" dirty="0" err="1"/>
              <a:t>ойлоп</a:t>
            </a:r>
            <a:r>
              <a:rPr lang="ru-RU" sz="3600" dirty="0"/>
              <a:t> </a:t>
            </a:r>
            <a:r>
              <a:rPr lang="ru-RU" sz="3600" dirty="0" err="1"/>
              <a:t>тапкан</a:t>
            </a:r>
            <a:r>
              <a:rPr lang="ru-RU" sz="3600" dirty="0"/>
              <a:t>? 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987824" y="3789040"/>
            <a:ext cx="3059482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5400" dirty="0" smtClean="0"/>
              <a:t> Фуко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4233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209419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12. </a:t>
            </a:r>
            <a:r>
              <a:rPr lang="ru-RU" sz="3600" dirty="0" err="1"/>
              <a:t>Буткул</a:t>
            </a:r>
            <a:r>
              <a:rPr lang="ru-RU" sz="3600" dirty="0"/>
              <a:t> </a:t>
            </a:r>
            <a:r>
              <a:rPr lang="ru-RU" sz="3600" dirty="0" err="1"/>
              <a:t>дуйнолук</a:t>
            </a:r>
            <a:r>
              <a:rPr lang="ru-RU" sz="3600" dirty="0"/>
              <a:t> </a:t>
            </a:r>
            <a:r>
              <a:rPr lang="ru-RU" sz="3600" dirty="0" err="1"/>
              <a:t>тартылуу</a:t>
            </a:r>
            <a:r>
              <a:rPr lang="ru-RU" sz="3600" dirty="0"/>
              <a:t> </a:t>
            </a:r>
            <a:r>
              <a:rPr lang="ru-RU" sz="3600" dirty="0" err="1"/>
              <a:t>законун</a:t>
            </a:r>
            <a:r>
              <a:rPr lang="ru-RU" sz="3600" dirty="0"/>
              <a:t> </a:t>
            </a:r>
            <a:r>
              <a:rPr lang="ru-RU" sz="3600" dirty="0" err="1" smtClean="0"/>
              <a:t>ачкан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123728" y="3789040"/>
            <a:ext cx="5256584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Ньютон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3981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209419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13. «Квант</a:t>
            </a:r>
            <a:r>
              <a:rPr lang="ru-RU" sz="3600" dirty="0"/>
              <a:t>» </a:t>
            </a:r>
            <a:r>
              <a:rPr lang="ru-RU" sz="3600" dirty="0" err="1"/>
              <a:t>тушунугун</a:t>
            </a:r>
            <a:r>
              <a:rPr lang="ru-RU" sz="3600" dirty="0"/>
              <a:t> </a:t>
            </a:r>
            <a:r>
              <a:rPr lang="ru-RU" sz="3600" dirty="0" err="1"/>
              <a:t>илимге</a:t>
            </a:r>
            <a:r>
              <a:rPr lang="ru-RU" sz="3600" dirty="0"/>
              <a:t> </a:t>
            </a:r>
            <a:r>
              <a:rPr lang="ru-RU" sz="3600" dirty="0" err="1"/>
              <a:t>киргизген</a:t>
            </a:r>
            <a:r>
              <a:rPr lang="ru-RU" sz="3600" dirty="0"/>
              <a:t> </a:t>
            </a:r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123728" y="3789040"/>
            <a:ext cx="5256584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/>
              <a:t>Планк</a:t>
            </a:r>
          </a:p>
        </p:txBody>
      </p:sp>
    </p:spTree>
    <p:extLst>
      <p:ext uri="{BB962C8B-B14F-4D97-AF65-F5344CB8AC3E}">
        <p14:creationId xmlns:p14="http://schemas.microsoft.com/office/powerpoint/2010/main" val="101875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306074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14. </a:t>
            </a:r>
            <a:r>
              <a:rPr lang="ru-RU" sz="3600" dirty="0"/>
              <a:t>Фотоэффект </a:t>
            </a:r>
            <a:r>
              <a:rPr lang="ru-RU" sz="3600" dirty="0" err="1"/>
              <a:t>кубулушунун</a:t>
            </a:r>
            <a:r>
              <a:rPr lang="ru-RU" sz="3600" dirty="0"/>
              <a:t> </a:t>
            </a:r>
            <a:r>
              <a:rPr lang="ru-RU" sz="3600" dirty="0" err="1"/>
              <a:t>закондорун</a:t>
            </a:r>
            <a:r>
              <a:rPr lang="ru-RU" sz="3600" dirty="0"/>
              <a:t> </a:t>
            </a:r>
            <a:r>
              <a:rPr lang="ru-RU" sz="3600" dirty="0" err="1" smtClean="0"/>
              <a:t>ачкан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119955" y="4149080"/>
            <a:ext cx="5256584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5400" dirty="0" smtClean="0"/>
              <a:t>Столетов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75277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1246043" y="1556792"/>
            <a:ext cx="6696744" cy="2094190"/>
          </a:xfrm>
          <a:prstGeom prst="ellipseRibbon2">
            <a:avLst>
              <a:gd name="adj1" fmla="val 36518"/>
              <a:gd name="adj2" fmla="val 72627"/>
              <a:gd name="adj3" fmla="val 125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15. </a:t>
            </a:r>
            <a:r>
              <a:rPr lang="ru-RU" sz="3600" dirty="0" err="1"/>
              <a:t>Радиону</a:t>
            </a:r>
            <a:r>
              <a:rPr lang="ru-RU" sz="3600" dirty="0"/>
              <a:t> </a:t>
            </a:r>
            <a:r>
              <a:rPr lang="ru-RU" sz="3600" dirty="0" err="1" smtClean="0"/>
              <a:t>ачкан</a:t>
            </a:r>
            <a:r>
              <a:rPr lang="ru-RU" sz="3600" dirty="0"/>
              <a:t> </a:t>
            </a:r>
            <a:r>
              <a:rPr lang="ru-RU" sz="3600" dirty="0" err="1" smtClean="0"/>
              <a:t>окумуштуу</a:t>
            </a:r>
            <a:r>
              <a:rPr lang="ru-RU" sz="3600" dirty="0" smtClean="0"/>
              <a:t> ким? </a:t>
            </a:r>
            <a:endParaRPr lang="ru-RU" sz="3600" dirty="0"/>
          </a:p>
        </p:txBody>
      </p:sp>
      <p:sp>
        <p:nvSpPr>
          <p:cNvPr id="3" name="Вертикальный свиток 2"/>
          <p:cNvSpPr/>
          <p:nvPr/>
        </p:nvSpPr>
        <p:spPr>
          <a:xfrm>
            <a:off x="2051720" y="3874988"/>
            <a:ext cx="5256584" cy="1468041"/>
          </a:xfrm>
          <a:prstGeom prst="verticalScroll">
            <a:avLst>
              <a:gd name="adj" fmla="val 25000"/>
            </a:avLst>
          </a:prstGeom>
          <a:ln w="57150">
            <a:solidFill>
              <a:srgbClr val="0046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Попов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6704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1" y="1268760"/>
            <a:ext cx="574215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«К» </a:t>
            </a:r>
            <a:r>
              <a:rPr lang="ru-RU" sz="8000" b="1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категориясы</a:t>
            </a:r>
            <a:endParaRPr lang="ru-RU" sz="80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363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76944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</a:t>
            </a:r>
            <a:r>
              <a:rPr lang="ru-RU" sz="4400" dirty="0"/>
              <a:t>С. </a:t>
            </a:r>
            <a:r>
              <a:rPr lang="ru-RU" sz="4400" dirty="0" err="1"/>
              <a:t>Шарипов</a:t>
            </a:r>
            <a:r>
              <a:rPr lang="ru-RU" sz="4400" dirty="0"/>
              <a:t> ким? 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4400" b="1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96299" y="5157192"/>
            <a:ext cx="3289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/>
              <a:t>космонавт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68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Бардык</a:t>
            </a:r>
            <a:r>
              <a:rPr lang="ru-RU" sz="4400" dirty="0"/>
              <a:t> </a:t>
            </a:r>
            <a:r>
              <a:rPr lang="ru-RU" sz="4400" dirty="0" err="1"/>
              <a:t>жагы</a:t>
            </a:r>
            <a:r>
              <a:rPr lang="ru-RU" sz="4400" dirty="0"/>
              <a:t> </a:t>
            </a:r>
            <a:r>
              <a:rPr lang="ru-RU" sz="4400" dirty="0" err="1"/>
              <a:t>бирдей</a:t>
            </a:r>
            <a:r>
              <a:rPr lang="ru-RU" sz="4400" dirty="0"/>
              <a:t> </a:t>
            </a:r>
            <a:r>
              <a:rPr lang="ru-RU" sz="4400" dirty="0" err="1"/>
              <a:t>болгон</a:t>
            </a:r>
            <a:r>
              <a:rPr lang="ru-RU" sz="4400" dirty="0"/>
              <a:t> тик </a:t>
            </a:r>
            <a:r>
              <a:rPr lang="ru-RU" sz="4400" dirty="0" err="1" smtClean="0"/>
              <a:t>бурчтук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20670" y="5157192"/>
            <a:ext cx="25165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5400" dirty="0" smtClean="0"/>
              <a:t>квадрат</a:t>
            </a:r>
            <a:endParaRPr lang="ru-RU" sz="5400" dirty="0"/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15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800767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Салыштырма</a:t>
            </a:r>
            <a:r>
              <a:rPr lang="ru-RU" sz="4400" dirty="0"/>
              <a:t> </a:t>
            </a:r>
            <a:r>
              <a:rPr lang="ru-RU" sz="4400" dirty="0" err="1"/>
              <a:t>атомдук</a:t>
            </a:r>
            <a:r>
              <a:rPr lang="ru-RU" sz="4400" dirty="0"/>
              <a:t> </a:t>
            </a:r>
            <a:r>
              <a:rPr lang="ru-RU" sz="4400" dirty="0" err="1"/>
              <a:t>массасы</a:t>
            </a:r>
            <a:r>
              <a:rPr lang="ru-RU" sz="4400" dirty="0"/>
              <a:t> 12ге </a:t>
            </a:r>
            <a:r>
              <a:rPr lang="ru-RU" sz="4400" dirty="0" err="1"/>
              <a:t>барабар</a:t>
            </a:r>
            <a:r>
              <a:rPr lang="ru-RU" sz="4400" dirty="0"/>
              <a:t> </a:t>
            </a:r>
            <a:r>
              <a:rPr lang="ru-RU" sz="4400" dirty="0" err="1"/>
              <a:t>болгон</a:t>
            </a:r>
            <a:r>
              <a:rPr lang="ru-RU" sz="4400" dirty="0"/>
              <a:t> </a:t>
            </a:r>
            <a:r>
              <a:rPr lang="ru-RU" sz="4400" dirty="0" err="1"/>
              <a:t>химиялык</a:t>
            </a:r>
            <a:r>
              <a:rPr lang="ru-RU" sz="4400" dirty="0"/>
              <a:t> </a:t>
            </a:r>
            <a:r>
              <a:rPr lang="ru-RU" sz="4400" dirty="0" smtClean="0"/>
              <a:t>элемент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31083" y="5157192"/>
            <a:ext cx="314310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smtClean="0"/>
              <a:t> </a:t>
            </a:r>
            <a:r>
              <a:rPr lang="ru-RU" sz="5400" dirty="0" err="1" smtClean="0"/>
              <a:t>Комуртек</a:t>
            </a:r>
            <a:endParaRPr lang="ru-RU" sz="5400" dirty="0" smtClean="0"/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98775" y="3713243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69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</a:t>
            </a:r>
            <a:r>
              <a:rPr lang="ru-RU" sz="4400" dirty="0" err="1"/>
              <a:t>Кайсыл</a:t>
            </a:r>
            <a:r>
              <a:rPr lang="ru-RU" sz="4400" dirty="0"/>
              <a:t> газ </a:t>
            </a:r>
            <a:r>
              <a:rPr lang="ru-RU" sz="4400" dirty="0" err="1"/>
              <a:t>менен</a:t>
            </a:r>
            <a:r>
              <a:rPr lang="ru-RU" sz="4400" dirty="0"/>
              <a:t> </a:t>
            </a:r>
            <a:r>
              <a:rPr lang="ru-RU" sz="4400" dirty="0" err="1"/>
              <a:t>дем</a:t>
            </a:r>
            <a:r>
              <a:rPr lang="ru-RU" sz="4400" dirty="0"/>
              <a:t> </a:t>
            </a:r>
            <a:r>
              <a:rPr lang="ru-RU" sz="4400" dirty="0" err="1" smtClean="0"/>
              <a:t>алабыз</a:t>
            </a:r>
            <a:r>
              <a:rPr lang="ru-RU" sz="4400" dirty="0" smtClean="0"/>
              <a:t>?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97533" y="5157192"/>
            <a:ext cx="35112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/>
              <a:t> </a:t>
            </a:r>
            <a:r>
              <a:rPr lang="ru-RU" sz="5400" dirty="0" err="1" smtClean="0"/>
              <a:t>кычкылтек</a:t>
            </a:r>
            <a:endParaRPr lang="ru-RU" sz="5400" dirty="0"/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578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5-с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07" y="43543"/>
            <a:ext cx="9033994" cy="6858000"/>
          </a:xfrm>
          <a:prstGeom prst="rect">
            <a:avLst/>
          </a:prstGeom>
        </p:spPr>
      </p:pic>
      <p:pic>
        <p:nvPicPr>
          <p:cNvPr id="3" name="Рисунок 2" descr="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409" y="4071942"/>
            <a:ext cx="1599805" cy="1243014"/>
          </a:xfrm>
          <a:prstGeom prst="rect">
            <a:avLst/>
          </a:prstGeom>
        </p:spPr>
      </p:pic>
      <p:pic>
        <p:nvPicPr>
          <p:cNvPr id="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214818"/>
            <a:ext cx="925850" cy="1595427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2262180" y="1340768"/>
            <a:ext cx="6738976" cy="5073840"/>
            <a:chOff x="3643306" y="-5057834"/>
            <a:chExt cx="5572164" cy="5073840"/>
          </a:xfrm>
        </p:grpSpPr>
        <p:pic>
          <p:nvPicPr>
            <p:cNvPr id="10" name="Рисунок 9" descr="treasure-map-сжат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43306" y="-5057834"/>
              <a:ext cx="5572164" cy="50738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00496" y="-4764742"/>
              <a:ext cx="47149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0" b="1" dirty="0" smtClean="0">
                  <a:solidFill>
                    <a:srgbClr val="663300"/>
                  </a:solidFill>
                  <a:latin typeface="Adventure" pitchFamily="2" charset="0"/>
                </a:rPr>
                <a:t>1-</a:t>
              </a:r>
              <a:r>
                <a:rPr lang="ru-RU" sz="5000" b="1" dirty="0" smtClean="0">
                  <a:solidFill>
                    <a:srgbClr val="663300"/>
                  </a:solidFill>
                  <a:latin typeface="Adventure" pitchFamily="2" charset="0"/>
                </a:rPr>
                <a:t>тур:</a:t>
              </a:r>
              <a:endParaRPr lang="ru-RU" sz="5000" b="1" dirty="0">
                <a:solidFill>
                  <a:srgbClr val="663300"/>
                </a:solidFill>
                <a:latin typeface="Adventure" pitchFamily="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428993" y="2295579"/>
            <a:ext cx="1935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Black" pitchFamily="34" charset="0"/>
              </a:rPr>
              <a:t>Тест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4166" y="2852937"/>
            <a:ext cx="56640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ctr">
              <a:buAutoNum type="arabicPeriod"/>
            </a:pPr>
            <a:r>
              <a:rPr lang="ky-KG" dirty="0" smtClean="0"/>
              <a:t>20-30-жж.Кыргызстандагы </a:t>
            </a:r>
            <a:r>
              <a:rPr lang="ky-KG" dirty="0"/>
              <a:t>коомдук саясий </a:t>
            </a:r>
            <a:r>
              <a:rPr lang="ky-KG" dirty="0" smtClean="0"/>
              <a:t>абал.</a:t>
            </a:r>
          </a:p>
          <a:p>
            <a:pPr marL="514350" indent="-514350" algn="ctr">
              <a:buAutoNum type="arabicPeriod"/>
            </a:pPr>
            <a:r>
              <a:rPr lang="ky-KG" dirty="0"/>
              <a:t>Кыргызстандын  индустриялык </a:t>
            </a:r>
            <a:r>
              <a:rPr lang="ky-KG" dirty="0" smtClean="0"/>
              <a:t>өнүгүшү</a:t>
            </a:r>
          </a:p>
          <a:p>
            <a:pPr marL="514350" indent="-514350" algn="ctr">
              <a:buAutoNum type="arabicPeriod"/>
            </a:pPr>
            <a:r>
              <a:rPr lang="ky-KG" dirty="0"/>
              <a:t>Кыргызстандагы айыл чарбасын коллективдештирүү  </a:t>
            </a:r>
            <a:r>
              <a:rPr lang="ky-KG" dirty="0" smtClean="0"/>
              <a:t>жылдарында</a:t>
            </a:r>
          </a:p>
          <a:p>
            <a:pPr marL="514350" indent="-514350" algn="ctr">
              <a:buAutoNum type="arabicPeriod"/>
            </a:pPr>
            <a:r>
              <a:rPr lang="ky-KG" dirty="0" smtClean="0"/>
              <a:t>Кыргыргызстанда </a:t>
            </a:r>
            <a:r>
              <a:rPr lang="ky-KG" dirty="0"/>
              <a:t>тоталитардык режимдин </a:t>
            </a:r>
            <a:r>
              <a:rPr lang="ky-KG" dirty="0" smtClean="0"/>
              <a:t>чыңдалышы.</a:t>
            </a:r>
          </a:p>
          <a:p>
            <a:pPr marL="514350" indent="-514350" algn="ctr">
              <a:buAutoNum type="arabicPeriod"/>
            </a:pPr>
            <a:r>
              <a:rPr lang="ky-KG" dirty="0"/>
              <a:t>Тоталитардык режимдин массалык </a:t>
            </a:r>
            <a:r>
              <a:rPr lang="ky-KG" dirty="0" smtClean="0"/>
              <a:t>жазалоолору</a:t>
            </a:r>
          </a:p>
          <a:p>
            <a:pPr marL="514350" indent="-514350" algn="ctr">
              <a:buAutoNum type="arabicPeriod"/>
            </a:pPr>
            <a:r>
              <a:rPr lang="ky-KG" dirty="0"/>
              <a:t>Кыргызстандагы 20-30-жж руханий </a:t>
            </a:r>
            <a:r>
              <a:rPr lang="ky-KG" dirty="0" smtClean="0"/>
              <a:t>турмушу</a:t>
            </a:r>
          </a:p>
          <a:p>
            <a:pPr marL="514350" indent="-514350" algn="ctr">
              <a:buAutoNum type="arabicPeriod"/>
            </a:pPr>
            <a:r>
              <a:rPr lang="ky-KG" dirty="0"/>
              <a:t>Кыргыстандын   жоокерлери УАМ согуштун  майдандарында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8" name="Рисунок 7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286644" y="-1071594"/>
            <a:ext cx="1714512" cy="1371610"/>
          </a:xfrm>
          <a:prstGeom prst="rect">
            <a:avLst/>
          </a:prstGeom>
        </p:spPr>
      </p:pic>
      <p:pic>
        <p:nvPicPr>
          <p:cNvPr id="7" name="Рисунок 6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180" y="-1033486"/>
            <a:ext cx="1666878" cy="1333502"/>
          </a:xfrm>
          <a:prstGeom prst="rect">
            <a:avLst/>
          </a:prstGeom>
        </p:spPr>
      </p:pic>
      <p:pic>
        <p:nvPicPr>
          <p:cNvPr id="1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571604" y="4357694"/>
            <a:ext cx="925850" cy="1595427"/>
          </a:xfrm>
          <a:prstGeom prst="rect">
            <a:avLst/>
          </a:prstGeom>
          <a:noFill/>
        </p:spPr>
      </p:pic>
      <p:sp>
        <p:nvSpPr>
          <p:cNvPr id="17" name="Полилиния 16">
            <a:hlinkClick r:id="rId8" action="ppaction://hlinksldjump"/>
          </p:cNvPr>
          <p:cNvSpPr/>
          <p:nvPr/>
        </p:nvSpPr>
        <p:spPr>
          <a:xfrm>
            <a:off x="2553186" y="5068279"/>
            <a:ext cx="459823" cy="811369"/>
          </a:xfrm>
          <a:custGeom>
            <a:avLst/>
            <a:gdLst>
              <a:gd name="connsiteX0" fmla="*/ 0 w 611746"/>
              <a:gd name="connsiteY0" fmla="*/ 401391 h 811369"/>
              <a:gd name="connsiteX1" fmla="*/ 296214 w 611746"/>
              <a:gd name="connsiteY1" fmla="*/ 762000 h 811369"/>
              <a:gd name="connsiteX2" fmla="*/ 566670 w 611746"/>
              <a:gd name="connsiteY2" fmla="*/ 105177 h 811369"/>
              <a:gd name="connsiteX3" fmla="*/ 566670 w 611746"/>
              <a:gd name="connsiteY3" fmla="*/ 130935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746" h="811369">
                <a:moveTo>
                  <a:pt x="0" y="401391"/>
                </a:moveTo>
                <a:cubicBezTo>
                  <a:pt x="100884" y="606380"/>
                  <a:pt x="201769" y="811369"/>
                  <a:pt x="296214" y="762000"/>
                </a:cubicBezTo>
                <a:cubicBezTo>
                  <a:pt x="390659" y="712631"/>
                  <a:pt x="521594" y="210355"/>
                  <a:pt x="566670" y="105177"/>
                </a:cubicBezTo>
                <a:cubicBezTo>
                  <a:pt x="611746" y="0"/>
                  <a:pt x="589208" y="65467"/>
                  <a:pt x="566670" y="130935"/>
                </a:cubicBezTo>
              </a:path>
            </a:pathLst>
          </a:custGeom>
          <a:ln w="10160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>
            <a:hlinkClick r:id="rId8" action="ppaction://hlinksldjump"/>
          </p:cNvPr>
          <p:cNvSpPr/>
          <p:nvPr/>
        </p:nvSpPr>
        <p:spPr>
          <a:xfrm>
            <a:off x="2560316" y="3294104"/>
            <a:ext cx="459823" cy="811369"/>
          </a:xfrm>
          <a:custGeom>
            <a:avLst/>
            <a:gdLst>
              <a:gd name="connsiteX0" fmla="*/ 0 w 611746"/>
              <a:gd name="connsiteY0" fmla="*/ 401391 h 811369"/>
              <a:gd name="connsiteX1" fmla="*/ 296214 w 611746"/>
              <a:gd name="connsiteY1" fmla="*/ 762000 h 811369"/>
              <a:gd name="connsiteX2" fmla="*/ 566670 w 611746"/>
              <a:gd name="connsiteY2" fmla="*/ 105177 h 811369"/>
              <a:gd name="connsiteX3" fmla="*/ 566670 w 611746"/>
              <a:gd name="connsiteY3" fmla="*/ 130935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746" h="811369">
                <a:moveTo>
                  <a:pt x="0" y="401391"/>
                </a:moveTo>
                <a:cubicBezTo>
                  <a:pt x="100884" y="606380"/>
                  <a:pt x="201769" y="811369"/>
                  <a:pt x="296214" y="762000"/>
                </a:cubicBezTo>
                <a:cubicBezTo>
                  <a:pt x="390659" y="712631"/>
                  <a:pt x="521594" y="210355"/>
                  <a:pt x="566670" y="105177"/>
                </a:cubicBezTo>
                <a:cubicBezTo>
                  <a:pt x="611746" y="0"/>
                  <a:pt x="589208" y="65467"/>
                  <a:pt x="566670" y="130935"/>
                </a:cubicBezTo>
              </a:path>
            </a:pathLst>
          </a:custGeom>
          <a:ln w="10160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9593E-6 L -0.34653 0.0208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00833E-6 L -0.15434 0.031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5671E-6 L 0.00399 0.311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5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3515E-6 L -0.00468 0.314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mph" presetSubtype="1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7" grpId="0" animBg="1"/>
      <p:bldP spid="1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Заттын</a:t>
            </a:r>
            <a:r>
              <a:rPr lang="ru-RU" sz="4400" dirty="0"/>
              <a:t> </a:t>
            </a:r>
            <a:r>
              <a:rPr lang="ru-RU" sz="4400" dirty="0" err="1"/>
              <a:t>абалынын</a:t>
            </a:r>
            <a:r>
              <a:rPr lang="ru-RU" sz="4400" dirty="0"/>
              <a:t> </a:t>
            </a:r>
            <a:r>
              <a:rPr lang="ru-RU" sz="4400" dirty="0" err="1" smtClean="0"/>
              <a:t>бири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5157192"/>
            <a:ext cx="17209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5400" dirty="0" err="1" smtClean="0"/>
              <a:t>катуу</a:t>
            </a:r>
            <a:endParaRPr lang="ru-RU" sz="5400" dirty="0"/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7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Табигый</a:t>
            </a:r>
            <a:r>
              <a:rPr lang="ru-RU" sz="4400" dirty="0"/>
              <a:t> </a:t>
            </a:r>
            <a:r>
              <a:rPr lang="ru-RU" sz="4400" dirty="0" err="1"/>
              <a:t>жарык</a:t>
            </a:r>
            <a:r>
              <a:rPr lang="ru-RU" sz="4400" dirty="0"/>
              <a:t> </a:t>
            </a:r>
            <a:r>
              <a:rPr lang="ru-RU" sz="4400" dirty="0" err="1" smtClean="0"/>
              <a:t>булагы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26074" y="5157192"/>
            <a:ext cx="122995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/>
              <a:t>Кун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7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1236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/>
              <a:t>Информатика </a:t>
            </a:r>
            <a:r>
              <a:rPr lang="ru-RU" sz="4400" dirty="0" err="1"/>
              <a:t>предметинин</a:t>
            </a:r>
            <a:r>
              <a:rPr lang="ru-RU" sz="4400" dirty="0"/>
              <a:t> </a:t>
            </a:r>
            <a:r>
              <a:rPr lang="ru-RU" sz="4400" dirty="0" err="1"/>
              <a:t>техникалык</a:t>
            </a:r>
            <a:r>
              <a:rPr lang="ru-RU" sz="4400" dirty="0"/>
              <a:t> </a:t>
            </a:r>
            <a:r>
              <a:rPr lang="ru-RU" sz="4400" dirty="0" err="1" smtClean="0"/>
              <a:t>каражаты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00895" y="5157192"/>
            <a:ext cx="34803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/>
              <a:t>компьютер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69429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1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1236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Кыймылдаганда</a:t>
            </a:r>
            <a:r>
              <a:rPr lang="ru-RU" sz="4400" dirty="0"/>
              <a:t> </a:t>
            </a:r>
            <a:r>
              <a:rPr lang="ru-RU" sz="4400" dirty="0" err="1"/>
              <a:t>кандай</a:t>
            </a:r>
            <a:r>
              <a:rPr lang="ru-RU" sz="4400" dirty="0"/>
              <a:t>  </a:t>
            </a:r>
            <a:r>
              <a:rPr lang="ru-RU" sz="4400" dirty="0" err="1"/>
              <a:t>энергияга</a:t>
            </a:r>
            <a:r>
              <a:rPr lang="ru-RU" sz="4400" dirty="0"/>
              <a:t> </a:t>
            </a:r>
            <a:r>
              <a:rPr lang="ru-RU" sz="4400" dirty="0" err="1"/>
              <a:t>ээ</a:t>
            </a:r>
            <a:r>
              <a:rPr lang="ru-RU" sz="4400" dirty="0"/>
              <a:t> </a:t>
            </a:r>
            <a:r>
              <a:rPr lang="ru-RU" sz="4400" dirty="0" err="1"/>
              <a:t>болобуз</a:t>
            </a:r>
            <a:r>
              <a:rPr lang="ru-RU" sz="4400" dirty="0"/>
              <a:t>?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71800" y="4869160"/>
            <a:ext cx="40126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err="1" smtClean="0"/>
              <a:t>кинетикалык</a:t>
            </a:r>
            <a:endParaRPr lang="ru-RU" sz="5400" dirty="0"/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5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1236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/>
              <a:t>«</a:t>
            </a:r>
            <a:r>
              <a:rPr lang="ru-RU" sz="4400" dirty="0" err="1"/>
              <a:t>Чечекей</a:t>
            </a:r>
            <a:r>
              <a:rPr lang="ru-RU" sz="4400" dirty="0"/>
              <a:t>» </a:t>
            </a:r>
            <a:r>
              <a:rPr lang="ru-RU" sz="4400" dirty="0" err="1"/>
              <a:t>кайсыл</a:t>
            </a:r>
            <a:r>
              <a:rPr lang="ru-RU" sz="4400" dirty="0"/>
              <a:t> </a:t>
            </a:r>
            <a:r>
              <a:rPr lang="ru-RU" sz="4400" dirty="0" err="1"/>
              <a:t>органдын</a:t>
            </a:r>
            <a:r>
              <a:rPr lang="ru-RU" sz="4400" dirty="0"/>
              <a:t> </a:t>
            </a:r>
            <a:r>
              <a:rPr lang="ru-RU" sz="4400" dirty="0" err="1"/>
              <a:t>тузулушуно</a:t>
            </a:r>
            <a:r>
              <a:rPr lang="ru-RU" sz="4400" dirty="0"/>
              <a:t>  </a:t>
            </a:r>
            <a:r>
              <a:rPr lang="ru-RU" sz="4400" dirty="0" err="1"/>
              <a:t>кирет</a:t>
            </a:r>
            <a:r>
              <a:rPr lang="ru-RU" sz="4400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69942" y="5157192"/>
            <a:ext cx="15422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Коз 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581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Манастын</a:t>
            </a:r>
            <a:r>
              <a:rPr lang="ru-RU" sz="4400" dirty="0"/>
              <a:t> </a:t>
            </a:r>
            <a:r>
              <a:rPr lang="ru-RU" sz="4400" dirty="0" err="1"/>
              <a:t>канча</a:t>
            </a:r>
            <a:r>
              <a:rPr lang="ru-RU" sz="4400" dirty="0"/>
              <a:t> </a:t>
            </a:r>
            <a:r>
              <a:rPr lang="ru-RU" sz="4400" dirty="0" err="1"/>
              <a:t>чоросу</a:t>
            </a:r>
            <a:r>
              <a:rPr lang="ru-RU" sz="4400" dirty="0"/>
              <a:t> </a:t>
            </a:r>
            <a:r>
              <a:rPr lang="ru-RU" sz="4400" dirty="0" err="1"/>
              <a:t>болгон</a:t>
            </a:r>
            <a:r>
              <a:rPr lang="ru-RU" sz="4400" dirty="0"/>
              <a:t>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58897" y="5157192"/>
            <a:ext cx="1651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dirty="0" err="1" smtClean="0"/>
              <a:t>кырк</a:t>
            </a:r>
            <a:endParaRPr lang="ru-RU" sz="5400" dirty="0"/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48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76944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11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Салмактын</a:t>
            </a:r>
            <a:r>
              <a:rPr lang="ru-RU" sz="4400" dirty="0"/>
              <a:t> </a:t>
            </a:r>
            <a:r>
              <a:rPr lang="ru-RU" sz="4400" dirty="0" err="1" smtClean="0"/>
              <a:t>бирдиги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32608" y="5157192"/>
            <a:ext cx="3469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5400" dirty="0"/>
              <a:t>килограмм</a:t>
            </a: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51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144655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Даражалуу</a:t>
            </a:r>
            <a:r>
              <a:rPr lang="ru-RU" sz="4400" dirty="0"/>
              <a:t> 2 </a:t>
            </a:r>
            <a:r>
              <a:rPr lang="ru-RU" sz="4400" dirty="0" err="1"/>
              <a:t>эмнени</a:t>
            </a:r>
            <a:r>
              <a:rPr lang="ru-RU" sz="4400" dirty="0"/>
              <a:t> </a:t>
            </a:r>
            <a:r>
              <a:rPr lang="ru-RU" sz="4400" dirty="0" err="1"/>
              <a:t>билдирет</a:t>
            </a:r>
            <a:r>
              <a:rPr lang="ru-RU" sz="4400"/>
              <a:t> 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82768" y="5157192"/>
            <a:ext cx="2516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/>
              <a:t>квадрат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710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1236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13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Математикадагы</a:t>
            </a:r>
            <a:r>
              <a:rPr lang="ru-RU" sz="4400" dirty="0"/>
              <a:t> </a:t>
            </a:r>
            <a:r>
              <a:rPr lang="ru-RU" sz="4400" dirty="0" err="1"/>
              <a:t>амалдын</a:t>
            </a:r>
            <a:r>
              <a:rPr lang="ru-RU" sz="4400" dirty="0"/>
              <a:t> </a:t>
            </a:r>
            <a:r>
              <a:rPr lang="ru-RU" sz="4400" dirty="0" err="1" smtClean="0"/>
              <a:t>экоо</a:t>
            </a:r>
            <a:endParaRPr lang="ru-RU" sz="4400" dirty="0"/>
          </a:p>
          <a:p>
            <a:pPr algn="ctr"/>
            <a:endParaRPr lang="ru-RU" sz="4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6950" y="5157192"/>
            <a:ext cx="4988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 smtClean="0"/>
              <a:t>кошуу</a:t>
            </a:r>
            <a:r>
              <a:rPr lang="ru-RU" sz="5400" dirty="0" smtClean="0"/>
              <a:t>, </a:t>
            </a:r>
            <a:r>
              <a:rPr lang="ru-RU" sz="5400" dirty="0" err="1" smtClean="0"/>
              <a:t>кобойтуу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991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769441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 err="1"/>
              <a:t>Билим</a:t>
            </a:r>
            <a:r>
              <a:rPr lang="ru-RU" sz="4400" dirty="0"/>
              <a:t> </a:t>
            </a:r>
            <a:r>
              <a:rPr lang="ru-RU" sz="4400" dirty="0" err="1" smtClean="0"/>
              <a:t>булагы</a:t>
            </a:r>
            <a:r>
              <a:rPr lang="ru-RU" sz="4400" dirty="0" smtClean="0"/>
              <a:t>-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72863" y="5157192"/>
            <a:ext cx="19034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/>
            <a:r>
              <a:rPr lang="ru-RU" sz="5400" dirty="0" err="1"/>
              <a:t>Китеп</a:t>
            </a:r>
            <a:endParaRPr lang="ru-RU" sz="5400" dirty="0"/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9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1339" y="188640"/>
            <a:ext cx="8572560" cy="174018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dirty="0" smtClean="0"/>
              <a:t>1</a:t>
            </a:r>
            <a:r>
              <a:rPr lang="ru-RU" sz="2400" dirty="0" smtClean="0"/>
              <a:t>. </a:t>
            </a:r>
            <a:r>
              <a:rPr lang="ky-KG" sz="2400" dirty="0" smtClean="0"/>
              <a:t>20-жылдардын  </a:t>
            </a:r>
            <a:r>
              <a:rPr lang="ky-KG" sz="2400" dirty="0"/>
              <a:t>экинчи  жарымында  кыргыз  кызматкерлеринин  арасындагы  бийлик  үчүн  күрѳшкѳн   эки  топтун  жаатташуусу  кучѳгѳн?  Алардын    ичинен  терс  каармандарды  белгиле?</a:t>
            </a:r>
            <a:endParaRPr lang="ru-RU" sz="24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1122680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y-KG" sz="2400" dirty="0" smtClean="0"/>
              <a:t>а    </a:t>
            </a:r>
            <a:r>
              <a:rPr lang="ky-KG" sz="2400" dirty="0"/>
              <a:t>И. Айдарбеков..  И.Арабаев.   К.Тыныстанов.  ж.б</a:t>
            </a:r>
            <a:r>
              <a:rPr lang="ky-KG" sz="2400" dirty="0" smtClean="0"/>
              <a:t>  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755576" y="355154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y-KG" sz="2000" dirty="0" smtClean="0"/>
              <a:t>Б.        Р.  Кудайкулов</a:t>
            </a:r>
            <a:r>
              <a:rPr lang="ky-KG" sz="2000" dirty="0"/>
              <a:t>.  Д.Бабаханов.  Ы.Тойчинов</a:t>
            </a:r>
            <a:endParaRPr lang="ru-RU" sz="4400" dirty="0"/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y-KG" sz="2400" dirty="0" smtClean="0"/>
              <a:t>В.   </a:t>
            </a:r>
            <a:r>
              <a:rPr lang="ky-KG" sz="2400" dirty="0"/>
              <a:t>А. Сыдыков.  И.Арабаев.   Ж.  Абдрахманов. ж.б</a:t>
            </a:r>
            <a:endParaRPr lang="ru-RU" sz="24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7" y="3271879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072" y="237509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21044" y="4743410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778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548680"/>
            <a:ext cx="6120680" cy="212365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15</a:t>
            </a:r>
            <a:r>
              <a:rPr lang="ru-RU" sz="4400" b="1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r>
              <a:rPr lang="ru-RU" sz="4400" dirty="0"/>
              <a:t>«К» </a:t>
            </a:r>
            <a:r>
              <a:rPr lang="ru-RU" sz="4400" dirty="0" err="1"/>
              <a:t>тамгасынан</a:t>
            </a:r>
            <a:r>
              <a:rPr lang="ru-RU" sz="4400" dirty="0"/>
              <a:t> </a:t>
            </a:r>
            <a:r>
              <a:rPr lang="ru-RU" sz="4400" dirty="0" err="1"/>
              <a:t>бүткөн</a:t>
            </a:r>
            <a:r>
              <a:rPr lang="ru-RU" sz="4400" dirty="0"/>
              <a:t> сан  </a:t>
            </a:r>
          </a:p>
          <a:p>
            <a:pPr algn="ctr"/>
            <a:endParaRPr lang="ru-RU" sz="4400" b="1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5357" y="5157192"/>
            <a:ext cx="16514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/>
              <a:t>кырк</a:t>
            </a:r>
            <a:endParaRPr lang="ru-RU" sz="5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post-272245-1288391870_thumb-сжат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FFB"/>
              </a:clrFrom>
              <a:clrTo>
                <a:srgbClr val="FEFFFB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24252" y="3140968"/>
            <a:ext cx="1833586" cy="144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81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35087"/>
            <a:ext cx="34948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i="1" dirty="0" err="1">
                <a:solidFill>
                  <a:srgbClr val="FFFF00"/>
                </a:solidFill>
              </a:rPr>
              <a:t>Фигуралар</a:t>
            </a:r>
            <a:endParaRPr lang="ru-RU" sz="5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23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748715"/>
            <a:ext cx="811100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914400" lvl="0" indent="-914400">
              <a:buAutoNum type="arabicPeriod"/>
            </a:pPr>
            <a:r>
              <a:rPr lang="ru-RU" sz="3600" dirty="0" err="1" smtClean="0"/>
              <a:t>Карама-каршы</a:t>
            </a:r>
            <a:r>
              <a:rPr lang="ru-RU" sz="3600" dirty="0" smtClean="0"/>
              <a:t> </a:t>
            </a:r>
            <a:r>
              <a:rPr lang="ru-RU" sz="3600" dirty="0" err="1"/>
              <a:t>жактары</a:t>
            </a:r>
            <a:r>
              <a:rPr lang="ru-RU" sz="3600" dirty="0"/>
              <a:t> параллель </a:t>
            </a:r>
            <a:endParaRPr lang="ru-RU" sz="3600" dirty="0" smtClean="0"/>
          </a:p>
          <a:p>
            <a:pPr lvl="0"/>
            <a:r>
              <a:rPr lang="ru-RU" sz="3600" dirty="0" err="1" smtClean="0"/>
              <a:t>болгон</a:t>
            </a:r>
            <a:r>
              <a:rPr lang="ru-RU" sz="3600" dirty="0" smtClean="0"/>
              <a:t> </a:t>
            </a:r>
            <a:r>
              <a:rPr lang="ru-RU" sz="3600" dirty="0"/>
              <a:t>торт </a:t>
            </a:r>
            <a:r>
              <a:rPr lang="ru-RU" sz="3600" dirty="0" err="1"/>
              <a:t>бурчтук</a:t>
            </a:r>
            <a:r>
              <a:rPr lang="ru-RU" sz="3600" dirty="0"/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5007" y="4653136"/>
            <a:ext cx="52002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параллелограмм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7701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9411" y="1412776"/>
            <a:ext cx="840666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2. </a:t>
            </a:r>
            <a:r>
              <a:rPr lang="ru-RU" sz="5400" dirty="0" err="1" smtClean="0"/>
              <a:t>Бардык</a:t>
            </a:r>
            <a:r>
              <a:rPr lang="ru-RU" sz="5400" dirty="0" smtClean="0"/>
              <a:t> </a:t>
            </a:r>
            <a:r>
              <a:rPr lang="ru-RU" sz="5400" dirty="0" err="1"/>
              <a:t>жактары</a:t>
            </a:r>
            <a:r>
              <a:rPr lang="ru-RU" sz="5400" dirty="0"/>
              <a:t> </a:t>
            </a:r>
            <a:r>
              <a:rPr lang="ru-RU" sz="5400" dirty="0" err="1" smtClean="0"/>
              <a:t>барабар</a:t>
            </a:r>
            <a:endParaRPr lang="ru-RU" sz="5400" dirty="0" smtClean="0"/>
          </a:p>
          <a:p>
            <a:pPr algn="ctr"/>
            <a:r>
              <a:rPr lang="ru-RU" sz="5400" dirty="0" smtClean="0"/>
              <a:t> </a:t>
            </a:r>
            <a:r>
              <a:rPr lang="ru-RU" sz="5400" dirty="0" err="1"/>
              <a:t>болгон</a:t>
            </a:r>
            <a:r>
              <a:rPr lang="ru-RU" sz="5400" dirty="0"/>
              <a:t> параллелограмм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36965" y="4509120"/>
            <a:ext cx="19800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Ромб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768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940" y="1556792"/>
            <a:ext cx="77396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</a:t>
            </a:r>
            <a:r>
              <a:rPr lang="ru-RU" sz="5400" dirty="0" err="1" smtClean="0"/>
              <a:t>Бардык</a:t>
            </a:r>
            <a:r>
              <a:rPr lang="ru-RU" sz="5400" dirty="0" smtClean="0"/>
              <a:t> </a:t>
            </a:r>
            <a:r>
              <a:rPr lang="ru-RU" sz="5400" dirty="0" err="1"/>
              <a:t>бурчтары</a:t>
            </a:r>
            <a:r>
              <a:rPr lang="ru-RU" sz="5400" dirty="0"/>
              <a:t> тик </a:t>
            </a:r>
            <a:endParaRPr lang="ru-RU" sz="5400" dirty="0" smtClean="0"/>
          </a:p>
          <a:p>
            <a:pPr algn="ctr"/>
            <a:r>
              <a:rPr lang="ru-RU" sz="5400" dirty="0" err="1" smtClean="0"/>
              <a:t>болгон</a:t>
            </a:r>
            <a:r>
              <a:rPr lang="ru-RU" sz="5400" dirty="0" smtClean="0"/>
              <a:t> </a:t>
            </a:r>
            <a:r>
              <a:rPr lang="ru-RU" sz="5400" dirty="0"/>
              <a:t>параллелограмм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6704" y="4653136"/>
            <a:ext cx="3575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/>
              <a:t>тик </a:t>
            </a:r>
            <a:r>
              <a:rPr lang="ru-RU" sz="5400" dirty="0" err="1"/>
              <a:t>бурчтук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9030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517884"/>
            <a:ext cx="831836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</a:t>
            </a:r>
            <a:r>
              <a:rPr lang="ru-RU" sz="5400" dirty="0" err="1"/>
              <a:t>Эки</a:t>
            </a:r>
            <a:r>
              <a:rPr lang="ru-RU" sz="5400" dirty="0"/>
              <a:t> </a:t>
            </a:r>
            <a:r>
              <a:rPr lang="ru-RU" sz="5400" dirty="0" err="1"/>
              <a:t>жагы</a:t>
            </a:r>
            <a:r>
              <a:rPr lang="ru-RU" sz="5400" dirty="0"/>
              <a:t> </a:t>
            </a:r>
            <a:r>
              <a:rPr lang="ru-RU" sz="5400" dirty="0" err="1"/>
              <a:t>гана</a:t>
            </a:r>
            <a:r>
              <a:rPr lang="ru-RU" sz="5400" dirty="0"/>
              <a:t> </a:t>
            </a:r>
            <a:r>
              <a:rPr lang="ru-RU" sz="5400" dirty="0" smtClean="0"/>
              <a:t>параллель</a:t>
            </a:r>
          </a:p>
          <a:p>
            <a:pPr lvl="0"/>
            <a:r>
              <a:rPr lang="ru-RU" sz="5400" dirty="0" smtClean="0"/>
              <a:t> </a:t>
            </a:r>
            <a:r>
              <a:rPr lang="ru-RU" sz="5400" dirty="0" err="1"/>
              <a:t>болгон</a:t>
            </a:r>
            <a:r>
              <a:rPr lang="ru-RU" sz="5400" dirty="0"/>
              <a:t> </a:t>
            </a:r>
            <a:r>
              <a:rPr lang="ru-RU" sz="5400" dirty="0" err="1"/>
              <a:t>томпок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smtClean="0"/>
              <a:t>торт </a:t>
            </a:r>
            <a:r>
              <a:rPr lang="ru-RU" sz="5400" dirty="0" err="1" smtClean="0"/>
              <a:t>бурчтук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77065" y="4797152"/>
            <a:ext cx="29322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dirty="0" smtClean="0"/>
              <a:t>трапеция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6253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569" y="980728"/>
            <a:ext cx="717273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</a:t>
            </a:r>
            <a:r>
              <a:rPr lang="ru-RU" sz="5400" dirty="0" err="1" smtClean="0"/>
              <a:t>Тегиздикте</a:t>
            </a:r>
            <a:r>
              <a:rPr lang="ru-RU" sz="5400" dirty="0" smtClean="0"/>
              <a:t> </a:t>
            </a:r>
            <a:r>
              <a:rPr lang="ru-RU" sz="5400" dirty="0" err="1"/>
              <a:t>берилген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чекиттен</a:t>
            </a:r>
            <a:r>
              <a:rPr lang="ru-RU" sz="5400" dirty="0" smtClean="0"/>
              <a:t> </a:t>
            </a:r>
            <a:r>
              <a:rPr lang="ru-RU" sz="5400" dirty="0" err="1"/>
              <a:t>бирдей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алыстыкта</a:t>
            </a:r>
            <a:r>
              <a:rPr lang="ru-RU" sz="5400" dirty="0" smtClean="0"/>
              <a:t> </a:t>
            </a:r>
            <a:r>
              <a:rPr lang="ru-RU" sz="5400" dirty="0" err="1"/>
              <a:t>жаткан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чекиттердин</a:t>
            </a:r>
            <a:r>
              <a:rPr lang="ru-RU" sz="5400" dirty="0" smtClean="0"/>
              <a:t> </a:t>
            </a:r>
            <a:r>
              <a:rPr lang="ru-RU" sz="5400" dirty="0" err="1" smtClean="0"/>
              <a:t>коптугу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4938" y="5229200"/>
            <a:ext cx="22781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dirty="0" err="1" smtClean="0">
                <a:solidFill>
                  <a:srgbClr val="C00000"/>
                </a:solidFill>
              </a:rPr>
              <a:t>айлана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83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340768"/>
            <a:ext cx="909441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6. </a:t>
            </a:r>
            <a:r>
              <a:rPr lang="ru-RU" sz="5400" dirty="0" err="1" smtClean="0"/>
              <a:t>Жарым</a:t>
            </a:r>
            <a:r>
              <a:rPr lang="ru-RU" sz="5400" dirty="0" smtClean="0"/>
              <a:t> </a:t>
            </a:r>
            <a:r>
              <a:rPr lang="ru-RU" sz="5400" dirty="0" err="1" smtClean="0"/>
              <a:t>анын</a:t>
            </a:r>
            <a:r>
              <a:rPr lang="ru-RU" sz="5400" dirty="0" smtClean="0"/>
              <a:t> </a:t>
            </a:r>
            <a:r>
              <a:rPr lang="ru-RU" sz="5400" dirty="0" err="1" smtClean="0"/>
              <a:t>диаметринин</a:t>
            </a:r>
            <a:endParaRPr lang="ru-RU" sz="5400" dirty="0" smtClean="0"/>
          </a:p>
          <a:p>
            <a:pPr lvl="0"/>
            <a:r>
              <a:rPr lang="ru-RU" sz="5400" dirty="0" smtClean="0"/>
              <a:t> </a:t>
            </a:r>
            <a:r>
              <a:rPr lang="ru-RU" sz="5400" dirty="0" err="1"/>
              <a:t>айланасында</a:t>
            </a:r>
            <a:r>
              <a:rPr lang="ru-RU" sz="5400" dirty="0"/>
              <a:t> </a:t>
            </a:r>
            <a:r>
              <a:rPr lang="ru-RU" sz="5400" dirty="0" err="1" smtClean="0"/>
              <a:t>айландыруудан</a:t>
            </a:r>
            <a:endParaRPr lang="ru-RU" sz="5400" dirty="0" smtClean="0"/>
          </a:p>
          <a:p>
            <a:pPr lvl="0"/>
            <a:r>
              <a:rPr lang="ru-RU" sz="5400" dirty="0" smtClean="0"/>
              <a:t> </a:t>
            </a:r>
            <a:r>
              <a:rPr lang="ru-RU" sz="5400" dirty="0" err="1"/>
              <a:t>пайда</a:t>
            </a:r>
            <a:r>
              <a:rPr lang="ru-RU" sz="5400" dirty="0"/>
              <a:t> </a:t>
            </a:r>
            <a:r>
              <a:rPr lang="ru-RU" sz="5400" dirty="0" err="1"/>
              <a:t>болгон</a:t>
            </a:r>
            <a:r>
              <a:rPr lang="ru-RU" sz="5400" dirty="0"/>
              <a:t> </a:t>
            </a:r>
            <a:r>
              <a:rPr lang="ru-RU" sz="5400" dirty="0" smtClean="0"/>
              <a:t>тело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4797152"/>
            <a:ext cx="138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dirty="0" smtClean="0"/>
              <a:t>шар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12066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67051"/>
            <a:ext cx="83158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7. </a:t>
            </a:r>
            <a:r>
              <a:rPr lang="ru-RU" sz="5400" dirty="0" err="1"/>
              <a:t>Шарды</a:t>
            </a:r>
            <a:r>
              <a:rPr lang="ru-RU" sz="5400" dirty="0"/>
              <a:t> </a:t>
            </a:r>
            <a:r>
              <a:rPr lang="ru-RU" sz="5400" dirty="0" err="1"/>
              <a:t>чектеп</a:t>
            </a:r>
            <a:r>
              <a:rPr lang="ru-RU" sz="5400" dirty="0"/>
              <a:t> </a:t>
            </a:r>
            <a:r>
              <a:rPr lang="ru-RU" sz="5400" dirty="0" err="1"/>
              <a:t>турган</a:t>
            </a:r>
            <a:r>
              <a:rPr lang="ru-RU" sz="5400" dirty="0"/>
              <a:t> </a:t>
            </a:r>
            <a:r>
              <a:rPr lang="ru-RU" sz="5400" dirty="0" smtClean="0"/>
              <a:t>бет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88224" y="2401010"/>
            <a:ext cx="19511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dirty="0" smtClean="0"/>
              <a:t>сфера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3537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93465"/>
            <a:ext cx="82130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3600" dirty="0" err="1"/>
              <a:t>Бир</a:t>
            </a:r>
            <a:r>
              <a:rPr lang="ru-RU" sz="3600" dirty="0"/>
              <a:t> граны </a:t>
            </a:r>
            <a:r>
              <a:rPr lang="ru-RU" sz="3600" dirty="0" err="1"/>
              <a:t>кандайдыр</a:t>
            </a:r>
            <a:r>
              <a:rPr lang="ru-RU" sz="3600" dirty="0"/>
              <a:t> коп </a:t>
            </a:r>
            <a:r>
              <a:rPr lang="ru-RU" sz="3600" dirty="0" err="1" smtClean="0"/>
              <a:t>бурчтук</a:t>
            </a:r>
            <a:r>
              <a:rPr lang="ru-RU" sz="3600" dirty="0"/>
              <a:t>,</a:t>
            </a:r>
            <a:endParaRPr lang="ru-RU" sz="3600" dirty="0" smtClean="0"/>
          </a:p>
          <a:p>
            <a:pPr lvl="0" algn="ctr"/>
            <a:r>
              <a:rPr lang="ru-RU" sz="3600" dirty="0" smtClean="0"/>
              <a:t> </a:t>
            </a:r>
            <a:r>
              <a:rPr lang="ru-RU" sz="3600" dirty="0"/>
              <a:t>а</a:t>
            </a:r>
            <a:r>
              <a:rPr lang="ru-RU" sz="3600" dirty="0" smtClean="0"/>
              <a:t>л </a:t>
            </a:r>
            <a:r>
              <a:rPr lang="ru-RU" sz="3600" dirty="0" err="1"/>
              <a:t>эми</a:t>
            </a:r>
            <a:r>
              <a:rPr lang="ru-RU" sz="3600" dirty="0"/>
              <a:t> калган </a:t>
            </a:r>
            <a:r>
              <a:rPr lang="ru-RU" sz="3600" dirty="0" err="1" smtClean="0"/>
              <a:t>грандары</a:t>
            </a:r>
            <a:r>
              <a:rPr lang="ru-RU" sz="3600" dirty="0" smtClean="0"/>
              <a:t> </a:t>
            </a:r>
            <a:r>
              <a:rPr lang="ru-RU" sz="3600" dirty="0" err="1"/>
              <a:t>жалпы</a:t>
            </a:r>
            <a:r>
              <a:rPr lang="ru-RU" sz="3600" dirty="0"/>
              <a:t> </a:t>
            </a:r>
            <a:r>
              <a:rPr lang="ru-RU" sz="3600" dirty="0" err="1"/>
              <a:t>чокулуу</a:t>
            </a:r>
            <a:r>
              <a:rPr lang="ru-RU" sz="3600" dirty="0"/>
              <a:t> </a:t>
            </a:r>
            <a:endParaRPr lang="ru-RU" sz="3600" dirty="0" smtClean="0"/>
          </a:p>
          <a:p>
            <a:pPr lvl="0" algn="ctr"/>
            <a:r>
              <a:rPr lang="ru-RU" sz="3600" dirty="0" err="1" smtClean="0"/>
              <a:t>уч</a:t>
            </a:r>
            <a:r>
              <a:rPr lang="ru-RU" sz="3600" dirty="0" smtClean="0"/>
              <a:t> </a:t>
            </a:r>
            <a:r>
              <a:rPr lang="ru-RU" sz="3600" dirty="0" err="1"/>
              <a:t>бурчтук</a:t>
            </a:r>
            <a:r>
              <a:rPr lang="ru-RU" sz="3600" dirty="0"/>
              <a:t> </a:t>
            </a:r>
            <a:r>
              <a:rPr lang="ru-RU" sz="3600" dirty="0" err="1"/>
              <a:t>болгон</a:t>
            </a:r>
            <a:r>
              <a:rPr lang="ru-RU" sz="3600" dirty="0"/>
              <a:t> коп </a:t>
            </a:r>
            <a:r>
              <a:rPr lang="ru-RU" sz="3600" dirty="0" err="1" smtClean="0"/>
              <a:t>грандык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53812" y="4271202"/>
            <a:ext cx="3177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 smtClean="0"/>
              <a:t>пирамида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717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ky-KG" sz="2800" dirty="0"/>
              <a:t>.   Биринчи  беш жылдык  план  качан  кабыл  алынган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А. </a:t>
            </a:r>
            <a:r>
              <a:rPr lang="ky-KG" sz="4800" dirty="0"/>
              <a:t>.  1929-жылы</a:t>
            </a:r>
            <a:r>
              <a:rPr lang="ru-RU" sz="4800" dirty="0" smtClean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Б. </a:t>
            </a:r>
            <a:r>
              <a:rPr lang="ky-KG" sz="4800" dirty="0" smtClean="0"/>
              <a:t>  </a:t>
            </a:r>
            <a:r>
              <a:rPr lang="ky-KG" sz="4800" dirty="0"/>
              <a:t>1927-жылы</a:t>
            </a:r>
            <a:r>
              <a:rPr lang="ru-RU" sz="4800" dirty="0" smtClean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В</a:t>
            </a:r>
            <a:r>
              <a:rPr lang="ru-RU" sz="4800" dirty="0" smtClean="0"/>
              <a:t>.</a:t>
            </a:r>
            <a:r>
              <a:rPr lang="ky-KG" sz="4800" dirty="0"/>
              <a:t> 1930-жылы</a:t>
            </a:r>
            <a:endParaRPr lang="ru-RU" sz="4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14897" y="2266163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29322" y="3586887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207" y="4707688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10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292" y="1556792"/>
            <a:ext cx="889121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/>
              <a:t>Туз </a:t>
            </a:r>
            <a:r>
              <a:rPr lang="ru-RU" sz="5400" dirty="0" err="1"/>
              <a:t>сызыктын</a:t>
            </a:r>
            <a:r>
              <a:rPr lang="ru-RU" sz="5400" dirty="0"/>
              <a:t> </a:t>
            </a:r>
            <a:r>
              <a:rPr lang="ru-RU" sz="5400" dirty="0" err="1"/>
              <a:t>каалагандай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эки</a:t>
            </a:r>
            <a:r>
              <a:rPr lang="ru-RU" sz="5400" dirty="0" smtClean="0"/>
              <a:t> </a:t>
            </a:r>
            <a:r>
              <a:rPr lang="ru-RU" sz="5400" dirty="0" err="1"/>
              <a:t>чекитинин</a:t>
            </a:r>
            <a:r>
              <a:rPr lang="ru-RU" sz="5400" dirty="0"/>
              <a:t> </a:t>
            </a:r>
            <a:r>
              <a:rPr lang="ru-RU" sz="5400" dirty="0" err="1" smtClean="0"/>
              <a:t>арасында</a:t>
            </a:r>
            <a:endParaRPr lang="ru-RU" sz="5400" dirty="0" smtClean="0"/>
          </a:p>
          <a:p>
            <a:pPr lvl="0" algn="ctr"/>
            <a:r>
              <a:rPr lang="ru-RU" sz="5400" dirty="0" smtClean="0"/>
              <a:t> </a:t>
            </a:r>
            <a:r>
              <a:rPr lang="ru-RU" sz="5400" dirty="0" err="1"/>
              <a:t>жаткан</a:t>
            </a:r>
            <a:r>
              <a:rPr lang="ru-RU" sz="5400" dirty="0"/>
              <a:t> </a:t>
            </a:r>
            <a:r>
              <a:rPr lang="ru-RU" sz="5400" dirty="0" err="1"/>
              <a:t>чекиттердин</a:t>
            </a:r>
            <a:r>
              <a:rPr lang="ru-RU" sz="5400" dirty="0"/>
              <a:t> </a:t>
            </a:r>
            <a:r>
              <a:rPr lang="ru-RU" sz="5400" dirty="0" err="1" smtClean="0"/>
              <a:t>коптугу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55048" y="4719452"/>
            <a:ext cx="2641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dirty="0" err="1" smtClean="0"/>
              <a:t>кесинди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59359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783041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 err="1"/>
              <a:t>Бир</a:t>
            </a:r>
            <a:r>
              <a:rPr lang="ru-RU" sz="5400" dirty="0"/>
              <a:t> </a:t>
            </a:r>
            <a:r>
              <a:rPr lang="ru-RU" sz="5400" dirty="0" err="1"/>
              <a:t>чекиттен</a:t>
            </a:r>
            <a:r>
              <a:rPr lang="ru-RU" sz="5400" dirty="0"/>
              <a:t> </a:t>
            </a:r>
            <a:r>
              <a:rPr lang="ru-RU" sz="5400" dirty="0" err="1"/>
              <a:t>чыгуучу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эки</a:t>
            </a:r>
            <a:r>
              <a:rPr lang="ru-RU" sz="5400" dirty="0" smtClean="0"/>
              <a:t> </a:t>
            </a:r>
            <a:r>
              <a:rPr lang="ru-RU" sz="5400" dirty="0" err="1"/>
              <a:t>шоола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менен</a:t>
            </a:r>
            <a:r>
              <a:rPr lang="ru-RU" sz="5400" dirty="0" smtClean="0"/>
              <a:t> </a:t>
            </a:r>
            <a:r>
              <a:rPr lang="ru-RU" sz="5400" dirty="0" err="1"/>
              <a:t>чектелген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тегиздиктин</a:t>
            </a:r>
            <a:r>
              <a:rPr lang="ru-RU" sz="5400" dirty="0" smtClean="0"/>
              <a:t> </a:t>
            </a:r>
            <a:r>
              <a:rPr lang="ru-RU" sz="5400" dirty="0" err="1" smtClean="0"/>
              <a:t>болугу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9992" y="5127575"/>
            <a:ext cx="19720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dirty="0"/>
              <a:t>(</a:t>
            </a:r>
            <a:r>
              <a:rPr lang="ru-RU" sz="5400" dirty="0" err="1"/>
              <a:t>бурч</a:t>
            </a:r>
            <a:r>
              <a:rPr lang="ru-RU" sz="5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0239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0548" y="1355854"/>
            <a:ext cx="8189934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11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/>
              <a:t>Тик </a:t>
            </a:r>
            <a:r>
              <a:rPr lang="ru-RU" sz="5400" dirty="0" err="1"/>
              <a:t>бурч</a:t>
            </a:r>
            <a:r>
              <a:rPr lang="ru-RU" sz="5400" dirty="0"/>
              <a:t> </a:t>
            </a:r>
            <a:r>
              <a:rPr lang="ru-RU" sz="5400" dirty="0" err="1"/>
              <a:t>боюнча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кесилишуучу</a:t>
            </a:r>
            <a:r>
              <a:rPr lang="ru-RU" sz="5400" dirty="0" smtClean="0"/>
              <a:t> </a:t>
            </a:r>
            <a:r>
              <a:rPr lang="ru-RU" sz="5400" dirty="0" err="1"/>
              <a:t>эки</a:t>
            </a:r>
            <a:r>
              <a:rPr lang="ru-RU" sz="5400" dirty="0"/>
              <a:t> туз </a:t>
            </a:r>
            <a:r>
              <a:rPr lang="ru-RU" sz="5400" dirty="0" err="1" smtClean="0"/>
              <a:t>сызык</a:t>
            </a:r>
            <a:endParaRPr lang="ru-RU" sz="5400" dirty="0" smtClean="0"/>
          </a:p>
          <a:p>
            <a:pPr lvl="0" algn="ctr"/>
            <a:r>
              <a:rPr lang="ru-RU" sz="5400" dirty="0" smtClean="0"/>
              <a:t> </a:t>
            </a:r>
            <a:endParaRPr lang="ru-RU" sz="5400" dirty="0"/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4869160"/>
            <a:ext cx="87320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/>
              <a:t>перпендикуляр туз </a:t>
            </a:r>
            <a:r>
              <a:rPr lang="ru-RU" sz="5400" dirty="0" err="1"/>
              <a:t>сызыктар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392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5092" y="692696"/>
            <a:ext cx="7418890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12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4000" dirty="0"/>
              <a:t>Ар </a:t>
            </a:r>
            <a:r>
              <a:rPr lang="ru-RU" sz="4000" dirty="0" err="1"/>
              <a:t>бир</a:t>
            </a:r>
            <a:r>
              <a:rPr lang="ru-RU" sz="4000" dirty="0"/>
              <a:t> </a:t>
            </a:r>
            <a:r>
              <a:rPr lang="ru-RU" sz="4000" dirty="0" err="1"/>
              <a:t>уч</a:t>
            </a:r>
            <a:r>
              <a:rPr lang="ru-RU" sz="4000" dirty="0"/>
              <a:t> </a:t>
            </a:r>
            <a:r>
              <a:rPr lang="ru-RU" sz="4000" dirty="0" err="1"/>
              <a:t>чекити</a:t>
            </a:r>
            <a:r>
              <a:rPr lang="ru-RU" sz="4000" dirty="0"/>
              <a:t> </a:t>
            </a:r>
            <a:r>
              <a:rPr lang="ru-RU" sz="4000" dirty="0" err="1"/>
              <a:t>бир</a:t>
            </a:r>
            <a:r>
              <a:rPr lang="ru-RU" sz="4000" dirty="0"/>
              <a:t> </a:t>
            </a:r>
            <a:r>
              <a:rPr lang="ru-RU" sz="4000" dirty="0" smtClean="0"/>
              <a:t>туз</a:t>
            </a:r>
          </a:p>
          <a:p>
            <a:pPr lvl="0" algn="ctr"/>
            <a:r>
              <a:rPr lang="ru-RU" sz="4000" dirty="0" smtClean="0"/>
              <a:t> </a:t>
            </a:r>
            <a:r>
              <a:rPr lang="ru-RU" sz="4000" dirty="0" err="1"/>
              <a:t>сызыкта</a:t>
            </a:r>
            <a:r>
              <a:rPr lang="ru-RU" sz="4000" dirty="0"/>
              <a:t> </a:t>
            </a:r>
            <a:r>
              <a:rPr lang="ru-RU" sz="4000" dirty="0" err="1"/>
              <a:t>жатпаган</a:t>
            </a:r>
            <a:r>
              <a:rPr lang="ru-RU" sz="4000" dirty="0"/>
              <a:t> торт </a:t>
            </a:r>
            <a:r>
              <a:rPr lang="ru-RU" sz="4000" dirty="0" err="1"/>
              <a:t>чекиттен</a:t>
            </a:r>
            <a:r>
              <a:rPr lang="ru-RU" sz="4000" dirty="0"/>
              <a:t> </a:t>
            </a:r>
            <a:endParaRPr lang="ru-RU" sz="4000" dirty="0" smtClean="0"/>
          </a:p>
          <a:p>
            <a:pPr lvl="0" algn="ctr"/>
            <a:r>
              <a:rPr lang="ru-RU" sz="4000" dirty="0" err="1" smtClean="0"/>
              <a:t>жана</a:t>
            </a:r>
            <a:r>
              <a:rPr lang="ru-RU" sz="4000" dirty="0" smtClean="0"/>
              <a:t> </a:t>
            </a:r>
            <a:r>
              <a:rPr lang="ru-RU" sz="4000" dirty="0" err="1"/>
              <a:t>аларды</a:t>
            </a:r>
            <a:r>
              <a:rPr lang="ru-RU" sz="4000" dirty="0"/>
              <a:t> </a:t>
            </a:r>
            <a:r>
              <a:rPr lang="ru-RU" sz="4000" dirty="0" err="1"/>
              <a:t>эки-экиден</a:t>
            </a:r>
            <a:r>
              <a:rPr lang="ru-RU" sz="4000" dirty="0"/>
              <a:t> </a:t>
            </a:r>
            <a:endParaRPr lang="ru-RU" sz="4000" dirty="0" smtClean="0"/>
          </a:p>
          <a:p>
            <a:pPr lvl="0" algn="ctr"/>
            <a:r>
              <a:rPr lang="ru-RU" sz="4000" dirty="0" err="1" smtClean="0"/>
              <a:t>туташтыруучу</a:t>
            </a:r>
            <a:r>
              <a:rPr lang="ru-RU" sz="4000" dirty="0" smtClean="0"/>
              <a:t> </a:t>
            </a:r>
          </a:p>
          <a:p>
            <a:pPr lvl="0" algn="ctr"/>
            <a:r>
              <a:rPr lang="ru-RU" sz="4000" dirty="0" smtClean="0"/>
              <a:t>торт </a:t>
            </a:r>
            <a:r>
              <a:rPr lang="ru-RU" sz="4000" dirty="0" err="1"/>
              <a:t>кесиндиден</a:t>
            </a:r>
            <a:r>
              <a:rPr lang="ru-RU" sz="4000" dirty="0"/>
              <a:t> </a:t>
            </a:r>
            <a:r>
              <a:rPr lang="ru-RU" sz="4000" dirty="0" err="1"/>
              <a:t>турган</a:t>
            </a:r>
            <a:r>
              <a:rPr lang="ru-RU" sz="4000" dirty="0"/>
              <a:t> </a:t>
            </a:r>
            <a:r>
              <a:rPr lang="ru-RU" sz="4000" dirty="0" smtClean="0"/>
              <a:t>фигура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5013176"/>
            <a:ext cx="4288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dirty="0"/>
              <a:t>(торт </a:t>
            </a:r>
            <a:r>
              <a:rPr lang="ru-RU" sz="5400" dirty="0" err="1"/>
              <a:t>бурчтук</a:t>
            </a:r>
            <a:r>
              <a:rPr lang="ru-RU" sz="5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960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56792"/>
            <a:ext cx="880350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13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 err="1"/>
              <a:t>Пифагордун</a:t>
            </a:r>
            <a:r>
              <a:rPr lang="ru-RU" sz="5400" dirty="0"/>
              <a:t> </a:t>
            </a:r>
            <a:r>
              <a:rPr lang="ru-RU" sz="5400" dirty="0" err="1" smtClean="0"/>
              <a:t>теоремасы</a:t>
            </a:r>
            <a:endParaRPr lang="ru-RU" sz="5400" dirty="0" smtClean="0"/>
          </a:p>
          <a:p>
            <a:pPr lvl="0"/>
            <a:r>
              <a:rPr lang="ru-RU" sz="5400" dirty="0" smtClean="0"/>
              <a:t> </a:t>
            </a:r>
            <a:r>
              <a:rPr lang="ru-RU" sz="5400" dirty="0" err="1"/>
              <a:t>кайсы</a:t>
            </a:r>
            <a:r>
              <a:rPr lang="ru-RU" sz="5400" dirty="0"/>
              <a:t> </a:t>
            </a:r>
            <a:r>
              <a:rPr lang="ru-RU" sz="5400" dirty="0" err="1"/>
              <a:t>фигураны</a:t>
            </a:r>
            <a:r>
              <a:rPr lang="ru-RU" sz="5400" dirty="0"/>
              <a:t> </a:t>
            </a:r>
            <a:r>
              <a:rPr lang="ru-RU" sz="5400" dirty="0" err="1"/>
              <a:t>далилдейт</a:t>
            </a:r>
            <a:r>
              <a:rPr lang="ru-RU" sz="5400" dirty="0" smtClean="0"/>
              <a:t>?</a:t>
            </a:r>
          </a:p>
          <a:p>
            <a:pPr lvl="0"/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01960" y="4581128"/>
            <a:ext cx="3447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dirty="0"/>
              <a:t> </a:t>
            </a:r>
            <a:r>
              <a:rPr lang="ru-RU" sz="5400" dirty="0" err="1" smtClean="0"/>
              <a:t>Уч</a:t>
            </a:r>
            <a:r>
              <a:rPr lang="ru-RU" sz="5400" dirty="0" smtClean="0"/>
              <a:t> </a:t>
            </a:r>
            <a:r>
              <a:rPr lang="ru-RU" sz="5400" dirty="0" err="1"/>
              <a:t>бурчтук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376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789126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14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 err="1"/>
              <a:t>Озу</a:t>
            </a:r>
            <a:r>
              <a:rPr lang="ru-RU" sz="5400" dirty="0"/>
              <a:t> </a:t>
            </a:r>
            <a:r>
              <a:rPr lang="ru-RU" sz="5400" dirty="0" err="1"/>
              <a:t>сансыз</a:t>
            </a:r>
            <a:r>
              <a:rPr lang="ru-RU" sz="5400" dirty="0"/>
              <a:t> коп болот?</a:t>
            </a:r>
          </a:p>
          <a:p>
            <a:r>
              <a:rPr lang="ru-RU" sz="5400" dirty="0"/>
              <a:t>Фигура </a:t>
            </a:r>
            <a:r>
              <a:rPr lang="ru-RU" sz="5400" dirty="0" err="1"/>
              <a:t>ансыз</a:t>
            </a:r>
            <a:r>
              <a:rPr lang="ru-RU" sz="5400" dirty="0"/>
              <a:t> </a:t>
            </a:r>
            <a:r>
              <a:rPr lang="ru-RU" sz="5400" dirty="0" err="1"/>
              <a:t>жок</a:t>
            </a:r>
            <a:r>
              <a:rPr lang="ru-RU" sz="5400" dirty="0"/>
              <a:t>  болот</a:t>
            </a:r>
          </a:p>
          <a:p>
            <a:r>
              <a:rPr lang="ru-RU" sz="5400" dirty="0" err="1"/>
              <a:t>Кааласа</a:t>
            </a:r>
            <a:r>
              <a:rPr lang="ru-RU" sz="5400" dirty="0"/>
              <a:t> </a:t>
            </a:r>
            <a:r>
              <a:rPr lang="ru-RU" sz="5400" dirty="0" err="1"/>
              <a:t>чокуга</a:t>
            </a:r>
            <a:r>
              <a:rPr lang="ru-RU" sz="5400" dirty="0"/>
              <a:t> </a:t>
            </a:r>
            <a:r>
              <a:rPr lang="ru-RU" sz="5400" dirty="0" err="1"/>
              <a:t>конот</a:t>
            </a:r>
            <a:endParaRPr lang="ru-RU" sz="5400" dirty="0"/>
          </a:p>
          <a:p>
            <a:r>
              <a:rPr lang="ru-RU" sz="5400" dirty="0" err="1"/>
              <a:t>Кааласа</a:t>
            </a:r>
            <a:r>
              <a:rPr lang="ru-RU" sz="5400" dirty="0"/>
              <a:t> </a:t>
            </a:r>
            <a:r>
              <a:rPr lang="ru-RU" sz="5400" dirty="0" err="1"/>
              <a:t>беттерге</a:t>
            </a:r>
            <a:r>
              <a:rPr lang="ru-RU" sz="5400" dirty="0"/>
              <a:t> </a:t>
            </a:r>
            <a:r>
              <a:rPr lang="ru-RU" sz="5400" dirty="0" err="1" smtClean="0"/>
              <a:t>толот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5805264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dirty="0" err="1" smtClean="0"/>
              <a:t>Чекит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3501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379297"/>
            <a:ext cx="65477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15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r>
              <a:rPr lang="ru-RU" sz="5400" dirty="0" err="1"/>
              <a:t>Египеддеги</a:t>
            </a:r>
            <a:r>
              <a:rPr lang="ru-RU" sz="5400" dirty="0"/>
              <a:t> </a:t>
            </a:r>
            <a:endParaRPr lang="ru-RU" sz="5400" dirty="0" smtClean="0"/>
          </a:p>
          <a:p>
            <a:pPr lvl="0" algn="ctr"/>
            <a:r>
              <a:rPr lang="ru-RU" sz="5400" dirty="0" err="1" smtClean="0"/>
              <a:t>жети</a:t>
            </a:r>
            <a:r>
              <a:rPr lang="ru-RU" sz="5400" dirty="0" smtClean="0"/>
              <a:t> </a:t>
            </a:r>
            <a:r>
              <a:rPr lang="ru-RU" sz="5400" dirty="0" err="1"/>
              <a:t>керметтин</a:t>
            </a:r>
            <a:r>
              <a:rPr lang="ru-RU" sz="5400" dirty="0"/>
              <a:t> </a:t>
            </a:r>
            <a:r>
              <a:rPr lang="ru-RU" sz="5400" dirty="0" err="1" smtClean="0"/>
              <a:t>бири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781" y="4221088"/>
            <a:ext cx="31774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5400" dirty="0" smtClean="0"/>
              <a:t>пирамида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58300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/>
          <p:cNvSpPr/>
          <p:nvPr/>
        </p:nvSpPr>
        <p:spPr>
          <a:xfrm>
            <a:off x="-108520" y="1052736"/>
            <a:ext cx="8496944" cy="3253264"/>
          </a:xfrm>
          <a:prstGeom prst="star7">
            <a:avLst>
              <a:gd name="adj" fmla="val 40336"/>
              <a:gd name="hf" fmla="val 102572"/>
              <a:gd name="vf" fmla="val 10521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dirty="0" err="1"/>
              <a:t>Жаныбарлар</a:t>
            </a:r>
            <a:r>
              <a:rPr lang="ru-RU" sz="6600" b="1" i="1" dirty="0"/>
              <a:t> </a:t>
            </a:r>
            <a:r>
              <a:rPr lang="ru-RU" sz="6600" b="1" i="1" dirty="0" err="1"/>
              <a:t>дуйносу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84802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1187624" y="548680"/>
            <a:ext cx="7416824" cy="2093655"/>
          </a:xfrm>
          <a:prstGeom prst="ribbon2">
            <a:avLst>
              <a:gd name="adj1" fmla="val 16667"/>
              <a:gd name="adj2" fmla="val 542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1. </a:t>
            </a:r>
            <a:r>
              <a:rPr lang="ru-RU" sz="3600" dirty="0" err="1"/>
              <a:t>Дуйнодогу</a:t>
            </a:r>
            <a:r>
              <a:rPr lang="ru-RU" sz="3600" dirty="0"/>
              <a:t> </a:t>
            </a:r>
            <a:r>
              <a:rPr lang="ru-RU" sz="3600" dirty="0" smtClean="0"/>
              <a:t>эн </a:t>
            </a:r>
            <a:r>
              <a:rPr lang="ru-RU" sz="3600" dirty="0" err="1" smtClean="0"/>
              <a:t>чон</a:t>
            </a:r>
            <a:r>
              <a:rPr lang="ru-RU" sz="3600" dirty="0" smtClean="0"/>
              <a:t> </a:t>
            </a:r>
            <a:r>
              <a:rPr lang="ru-RU" sz="3600" dirty="0" err="1"/>
              <a:t>жаныбар</a:t>
            </a:r>
            <a:r>
              <a:rPr lang="ru-RU" sz="3600" dirty="0"/>
              <a:t> </a:t>
            </a:r>
            <a:r>
              <a:rPr lang="ru-RU" sz="3600" dirty="0" err="1"/>
              <a:t>кайсы</a:t>
            </a:r>
            <a:r>
              <a:rPr lang="ru-RU" sz="3600" dirty="0"/>
              <a:t>?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Волна 2"/>
          <p:cNvSpPr/>
          <p:nvPr/>
        </p:nvSpPr>
        <p:spPr>
          <a:xfrm>
            <a:off x="3742372" y="2996952"/>
            <a:ext cx="2307327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>
                <a:solidFill>
                  <a:srgbClr val="640000"/>
                </a:solidFill>
              </a:rPr>
              <a:t>Кок кит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64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643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1187624" y="548680"/>
            <a:ext cx="7416824" cy="2093655"/>
          </a:xfrm>
          <a:prstGeom prst="ribbon2">
            <a:avLst>
              <a:gd name="adj1" fmla="val 16667"/>
              <a:gd name="adj2" fmla="val 542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err="1"/>
              <a:t>Соолжан</a:t>
            </a:r>
            <a:r>
              <a:rPr lang="ru-RU" sz="3600" dirty="0"/>
              <a:t> </a:t>
            </a:r>
            <a:r>
              <a:rPr lang="ru-RU" sz="3600" dirty="0" err="1"/>
              <a:t>кандай</a:t>
            </a:r>
            <a:r>
              <a:rPr lang="ru-RU" sz="3600" dirty="0"/>
              <a:t> </a:t>
            </a:r>
            <a:r>
              <a:rPr lang="ru-RU" sz="3600" dirty="0" err="1"/>
              <a:t>курттардын</a:t>
            </a:r>
            <a:r>
              <a:rPr lang="ru-RU" sz="3600" dirty="0"/>
              <a:t> </a:t>
            </a:r>
            <a:r>
              <a:rPr lang="ru-RU" sz="3600" dirty="0" err="1"/>
              <a:t>тибине</a:t>
            </a:r>
            <a:r>
              <a:rPr lang="ru-RU" sz="3600" dirty="0"/>
              <a:t> </a:t>
            </a:r>
            <a:r>
              <a:rPr lang="ru-RU" sz="3600" dirty="0" err="1"/>
              <a:t>кирет</a:t>
            </a:r>
            <a:r>
              <a:rPr lang="ru-RU" sz="3600" dirty="0"/>
              <a:t>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3729431" y="299695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 </a:t>
            </a:r>
            <a:r>
              <a:rPr lang="ru-RU" sz="3600" dirty="0" err="1">
                <a:solidFill>
                  <a:srgbClr val="640000"/>
                </a:solidFill>
              </a:rPr>
              <a:t>Муунак</a:t>
            </a:r>
            <a:r>
              <a:rPr lang="ru-RU" sz="3600" dirty="0">
                <a:solidFill>
                  <a:srgbClr val="640000"/>
                </a:solidFill>
              </a:rPr>
              <a:t> </a:t>
            </a:r>
            <a:r>
              <a:rPr lang="ru-RU" sz="3600" dirty="0" err="1" smtClean="0">
                <a:solidFill>
                  <a:srgbClr val="640000"/>
                </a:solidFill>
              </a:rPr>
              <a:t>курттар</a:t>
            </a:r>
            <a:endParaRPr lang="ru-RU" sz="3600" dirty="0">
              <a:solidFill>
                <a:srgbClr val="6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18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28596" y="337337"/>
            <a:ext cx="8572560" cy="192882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3. </a:t>
            </a:r>
            <a:r>
              <a:rPr lang="ky-KG" sz="3600" dirty="0"/>
              <a:t>........... -жылы   жайында   Сталин   </a:t>
            </a:r>
            <a:r>
              <a:rPr lang="ky-KG" sz="3600" dirty="0" smtClean="0"/>
              <a:t>«туташ  </a:t>
            </a:r>
            <a:r>
              <a:rPr lang="ky-KG" sz="3600" dirty="0"/>
              <a:t>коллективдештирүүнүн  </a:t>
            </a:r>
            <a:r>
              <a:rPr lang="ky-KG" sz="3600" dirty="0" smtClean="0"/>
              <a:t>ураанын»   </a:t>
            </a:r>
            <a:r>
              <a:rPr lang="ky-KG" sz="3600" dirty="0"/>
              <a:t>жарыялайт. 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718328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А. </a:t>
            </a:r>
            <a:r>
              <a:rPr lang="ky-KG" sz="4800" dirty="0"/>
              <a:t>.    1929-жж </a:t>
            </a:r>
            <a:r>
              <a:rPr lang="ru-RU" sz="4800" dirty="0" smtClean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019148" y="3535686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Б. </a:t>
            </a:r>
            <a:r>
              <a:rPr lang="ky-KG" sz="4800" dirty="0"/>
              <a:t>1936-жж </a:t>
            </a:r>
            <a:r>
              <a:rPr lang="ru-RU" sz="4800" dirty="0" smtClean="0"/>
              <a:t> </a:t>
            </a:r>
            <a:endParaRPr lang="ru-RU" sz="48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/>
              <a:t>В. </a:t>
            </a:r>
            <a:r>
              <a:rPr lang="ky-KG" sz="4800" dirty="0" smtClean="0"/>
              <a:t>1937-жж</a:t>
            </a:r>
            <a:endParaRPr lang="ru-RU" sz="4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45336" y="2168528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69845" y="4707688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9809" y="3535679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45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4274106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3. </a:t>
            </a:r>
            <a:r>
              <a:rPr lang="ru-RU" sz="3600" dirty="0" err="1"/>
              <a:t>Бир</a:t>
            </a:r>
            <a:r>
              <a:rPr lang="ru-RU" sz="3600" dirty="0"/>
              <a:t> </a:t>
            </a:r>
            <a:r>
              <a:rPr lang="ru-RU" sz="3600" dirty="0" err="1"/>
              <a:t>жаныбар</a:t>
            </a:r>
            <a:r>
              <a:rPr lang="ru-RU" sz="3600" dirty="0"/>
              <a:t> </a:t>
            </a:r>
            <a:r>
              <a:rPr lang="ru-RU" sz="3600" dirty="0" err="1"/>
              <a:t>экинчи</a:t>
            </a:r>
            <a:r>
              <a:rPr lang="ru-RU" sz="3600" dirty="0"/>
              <a:t> </a:t>
            </a:r>
            <a:r>
              <a:rPr lang="ru-RU" sz="3600" dirty="0" err="1"/>
              <a:t>жаныбарга</a:t>
            </a:r>
            <a:r>
              <a:rPr lang="ru-RU" sz="3600" dirty="0"/>
              <a:t> </a:t>
            </a:r>
            <a:r>
              <a:rPr lang="ru-RU" sz="3600" dirty="0" err="1"/>
              <a:t>зыян</a:t>
            </a:r>
            <a:r>
              <a:rPr lang="ru-RU" sz="3600" dirty="0"/>
              <a:t> </a:t>
            </a:r>
            <a:r>
              <a:rPr lang="ru-RU" sz="3600" dirty="0" err="1"/>
              <a:t>келтирбестен</a:t>
            </a:r>
            <a:r>
              <a:rPr lang="ru-RU" sz="3600" dirty="0"/>
              <a:t> </a:t>
            </a:r>
            <a:r>
              <a:rPr lang="ru-RU" sz="3600" dirty="0" err="1"/>
              <a:t>биргелешип</a:t>
            </a:r>
            <a:r>
              <a:rPr lang="ru-RU" sz="3600" dirty="0"/>
              <a:t> </a:t>
            </a:r>
            <a:r>
              <a:rPr lang="ru-RU" sz="3600" dirty="0" err="1"/>
              <a:t>жашоосу</a:t>
            </a:r>
            <a:r>
              <a:rPr lang="ru-RU" sz="3600" dirty="0"/>
              <a:t> </a:t>
            </a:r>
            <a:r>
              <a:rPr lang="ru-RU" sz="3600" dirty="0" err="1"/>
              <a:t>эмне</a:t>
            </a:r>
            <a:r>
              <a:rPr lang="ru-RU" sz="3600" dirty="0"/>
              <a:t> </a:t>
            </a:r>
            <a:r>
              <a:rPr lang="ru-RU" sz="3600" dirty="0" err="1"/>
              <a:t>деп</a:t>
            </a:r>
            <a:r>
              <a:rPr lang="ru-RU" sz="3600" dirty="0"/>
              <a:t> </a:t>
            </a:r>
            <a:r>
              <a:rPr lang="ru-RU" sz="3600" dirty="0" err="1"/>
              <a:t>аталат</a:t>
            </a:r>
            <a:r>
              <a:rPr lang="ru-RU" sz="3600" dirty="0"/>
              <a:t>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640000"/>
                </a:solidFill>
              </a:rPr>
              <a:t>симбиоз</a:t>
            </a:r>
            <a:endParaRPr lang="ru-RU" sz="3600" dirty="0">
              <a:solidFill>
                <a:srgbClr val="6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74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2619613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4.</a:t>
            </a:r>
            <a:r>
              <a:rPr lang="ru-RU" sz="3600" dirty="0"/>
              <a:t> </a:t>
            </a:r>
            <a:r>
              <a:rPr lang="ru-RU" sz="3600" dirty="0" err="1"/>
              <a:t>Жер</a:t>
            </a:r>
            <a:r>
              <a:rPr lang="ru-RU" sz="3600" dirty="0"/>
              <a:t> </a:t>
            </a:r>
            <a:r>
              <a:rPr lang="ru-RU" sz="3600" dirty="0" err="1"/>
              <a:t>жузундо</a:t>
            </a:r>
            <a:r>
              <a:rPr lang="ru-RU" sz="3600" dirty="0"/>
              <a:t> </a:t>
            </a:r>
            <a:r>
              <a:rPr lang="ru-RU" sz="3600" dirty="0" err="1"/>
              <a:t>канаттуулардын</a:t>
            </a:r>
            <a:r>
              <a:rPr lang="ru-RU" sz="3600" dirty="0"/>
              <a:t> </a:t>
            </a:r>
            <a:r>
              <a:rPr lang="ru-RU" sz="3600" dirty="0" err="1"/>
              <a:t>канча</a:t>
            </a:r>
            <a:r>
              <a:rPr lang="ru-RU" sz="3600" dirty="0"/>
              <a:t> туру </a:t>
            </a:r>
            <a:r>
              <a:rPr lang="ru-RU" sz="3600" dirty="0" err="1" smtClean="0"/>
              <a:t>белгилуу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9000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71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1792367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5.</a:t>
            </a:r>
            <a:r>
              <a:rPr lang="ru-RU" sz="3600" dirty="0"/>
              <a:t> </a:t>
            </a:r>
            <a:r>
              <a:rPr lang="ru-RU" sz="3600" dirty="0" err="1"/>
              <a:t>Пингвиндердин</a:t>
            </a:r>
            <a:r>
              <a:rPr lang="ru-RU" sz="3600" dirty="0"/>
              <a:t> </a:t>
            </a:r>
            <a:r>
              <a:rPr lang="ru-RU" sz="3600" dirty="0" err="1"/>
              <a:t>энчону</a:t>
            </a:r>
            <a:r>
              <a:rPr lang="ru-RU" sz="3600" dirty="0"/>
              <a:t> </a:t>
            </a:r>
            <a:r>
              <a:rPr lang="ru-RU" sz="3600" dirty="0" err="1"/>
              <a:t>кайсы</a:t>
            </a:r>
            <a:r>
              <a:rPr lang="ru-RU" sz="3600" dirty="0"/>
              <a:t> </a:t>
            </a:r>
            <a:r>
              <a:rPr lang="ru-RU" sz="3600" dirty="0" smtClean="0"/>
              <a:t>пингвин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  император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90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1792367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6.</a:t>
            </a:r>
            <a:r>
              <a:rPr lang="ru-RU" sz="3600" dirty="0"/>
              <a:t> </a:t>
            </a:r>
            <a:r>
              <a:rPr lang="ru-RU" sz="3600" dirty="0" err="1"/>
              <a:t>Баштыктуу</a:t>
            </a:r>
            <a:r>
              <a:rPr lang="ru-RU" sz="3600" dirty="0"/>
              <a:t> </a:t>
            </a:r>
            <a:r>
              <a:rPr lang="ru-RU" sz="3600" dirty="0" err="1"/>
              <a:t>сут</a:t>
            </a:r>
            <a:r>
              <a:rPr lang="ru-RU" sz="3600" dirty="0"/>
              <a:t> </a:t>
            </a:r>
            <a:r>
              <a:rPr lang="ru-RU" sz="3600" dirty="0" err="1"/>
              <a:t>эмуучу</a:t>
            </a:r>
            <a:r>
              <a:rPr lang="ru-RU" sz="3600" dirty="0"/>
              <a:t> </a:t>
            </a:r>
            <a:r>
              <a:rPr lang="ru-RU" sz="3600" dirty="0" err="1"/>
              <a:t>жаныбар</a:t>
            </a:r>
            <a:r>
              <a:rPr lang="ru-RU" sz="3600" dirty="0"/>
              <a:t> 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кенгуру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254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1792367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7. </a:t>
            </a:r>
            <a:r>
              <a:rPr lang="ru-RU" sz="3600" dirty="0" err="1" smtClean="0"/>
              <a:t>Жумуртка</a:t>
            </a:r>
            <a:r>
              <a:rPr lang="ru-RU" sz="3600" dirty="0" smtClean="0"/>
              <a:t> </a:t>
            </a:r>
            <a:r>
              <a:rPr lang="ru-RU" sz="3600" dirty="0" err="1" smtClean="0"/>
              <a:t>туучу</a:t>
            </a:r>
            <a:r>
              <a:rPr lang="ru-RU" sz="3600" dirty="0" smtClean="0"/>
              <a:t> </a:t>
            </a:r>
            <a:r>
              <a:rPr lang="ru-RU" sz="3600" dirty="0" err="1"/>
              <a:t>сут</a:t>
            </a:r>
            <a:r>
              <a:rPr lang="ru-RU" sz="3600" dirty="0"/>
              <a:t> </a:t>
            </a:r>
            <a:r>
              <a:rPr lang="ru-RU" sz="3600" dirty="0" err="1"/>
              <a:t>эмуучу</a:t>
            </a:r>
            <a:r>
              <a:rPr lang="ru-RU" sz="3600" dirty="0"/>
              <a:t> </a:t>
            </a:r>
            <a:r>
              <a:rPr lang="ru-RU" sz="3600" dirty="0" err="1" smtClean="0"/>
              <a:t>жаныбар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dirty="0" smtClean="0"/>
              <a:t> </a:t>
            </a:r>
            <a:r>
              <a:rPr lang="ru-RU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ордок</a:t>
            </a: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тумшук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8764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4274106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/>
              <a:t>8</a:t>
            </a:r>
            <a:r>
              <a:rPr lang="ru-RU" sz="3600" dirty="0" smtClean="0"/>
              <a:t>. </a:t>
            </a:r>
            <a:r>
              <a:rPr lang="ru-RU" sz="3600" dirty="0" err="1"/>
              <a:t>Жарыкты</a:t>
            </a:r>
            <a:r>
              <a:rPr lang="ru-RU" sz="3600" dirty="0"/>
              <a:t> </a:t>
            </a:r>
            <a:r>
              <a:rPr lang="ru-RU" sz="3600" dirty="0" err="1"/>
              <a:t>суйбогон</a:t>
            </a:r>
            <a:r>
              <a:rPr lang="ru-RU" sz="3600" dirty="0"/>
              <a:t>. </a:t>
            </a:r>
            <a:r>
              <a:rPr lang="ru-RU" sz="3600" dirty="0" err="1"/>
              <a:t>Карангыда</a:t>
            </a:r>
            <a:r>
              <a:rPr lang="ru-RU" sz="3600" dirty="0"/>
              <a:t> </a:t>
            </a:r>
            <a:r>
              <a:rPr lang="ru-RU" sz="3600" dirty="0" err="1"/>
              <a:t>активдуу</a:t>
            </a:r>
            <a:r>
              <a:rPr lang="ru-RU" sz="3600" dirty="0"/>
              <a:t> </a:t>
            </a:r>
            <a:r>
              <a:rPr lang="ru-RU" sz="3600" dirty="0" err="1"/>
              <a:t>басууга</a:t>
            </a:r>
            <a:r>
              <a:rPr lang="ru-RU" sz="3600" dirty="0"/>
              <a:t> </a:t>
            </a:r>
            <a:r>
              <a:rPr lang="ru-RU" sz="3600" dirty="0" err="1"/>
              <a:t>жондомсуз</a:t>
            </a:r>
            <a:r>
              <a:rPr lang="ru-RU" sz="3600" dirty="0"/>
              <a:t>, </a:t>
            </a:r>
            <a:r>
              <a:rPr lang="ru-RU" sz="3600" dirty="0" err="1"/>
              <a:t>учуп</a:t>
            </a:r>
            <a:r>
              <a:rPr lang="ru-RU" sz="3600" dirty="0"/>
              <a:t> </a:t>
            </a:r>
            <a:r>
              <a:rPr lang="ru-RU" sz="3600" dirty="0" err="1"/>
              <a:t>тиричилигин</a:t>
            </a:r>
            <a:r>
              <a:rPr lang="ru-RU" sz="3600" dirty="0"/>
              <a:t> </a:t>
            </a:r>
            <a:r>
              <a:rPr lang="ru-RU" sz="3600" dirty="0" err="1"/>
              <a:t>откоргон</a:t>
            </a:r>
            <a:r>
              <a:rPr lang="ru-RU" sz="3600" dirty="0"/>
              <a:t> </a:t>
            </a:r>
            <a:r>
              <a:rPr lang="ru-RU" sz="3600" dirty="0" err="1" smtClean="0"/>
              <a:t>канаттуу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  </a:t>
            </a:r>
            <a:r>
              <a:rPr lang="ru-RU" sz="3600" dirty="0" smtClean="0"/>
              <a:t> </a:t>
            </a:r>
            <a:r>
              <a:rPr lang="ru-RU" sz="36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жарганат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3775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965121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600" dirty="0" smtClean="0"/>
              <a:t>9. </a:t>
            </a:r>
            <a:r>
              <a:rPr lang="ru-RU" sz="3600" dirty="0" err="1" smtClean="0"/>
              <a:t>Зебранын</a:t>
            </a:r>
            <a:r>
              <a:rPr lang="ru-RU" sz="3600" dirty="0" smtClean="0"/>
              <a:t> </a:t>
            </a:r>
            <a:r>
              <a:rPr lang="ru-RU" sz="3600" dirty="0" err="1" smtClean="0"/>
              <a:t>туягы</a:t>
            </a:r>
            <a:r>
              <a:rPr lang="ru-RU" sz="3600" dirty="0" smtClean="0"/>
              <a:t> </a:t>
            </a:r>
            <a:r>
              <a:rPr lang="ru-RU" sz="3600" dirty="0" err="1" smtClean="0"/>
              <a:t>кандай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428994" y="5157192"/>
            <a:ext cx="4141996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3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сынар</a:t>
            </a:r>
            <a:r>
              <a:rPr lang="ru-RU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туяктуу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15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3446859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10. </a:t>
            </a:r>
            <a:r>
              <a:rPr lang="ru-RU" sz="3600" dirty="0" err="1"/>
              <a:t>Пилдин</a:t>
            </a:r>
            <a:r>
              <a:rPr lang="ru-RU" sz="3600" dirty="0"/>
              <a:t> </a:t>
            </a:r>
            <a:r>
              <a:rPr lang="ru-RU" sz="3600" dirty="0" err="1"/>
              <a:t>кайсы</a:t>
            </a:r>
            <a:r>
              <a:rPr lang="ru-RU" sz="3600" dirty="0"/>
              <a:t> тиши ото </a:t>
            </a:r>
            <a:r>
              <a:rPr lang="ru-RU" sz="3600" dirty="0" err="1"/>
              <a:t>баалуу</a:t>
            </a:r>
            <a:r>
              <a:rPr lang="ru-RU" sz="3600" dirty="0"/>
              <a:t> </a:t>
            </a:r>
            <a:r>
              <a:rPr lang="ru-RU" sz="3600" dirty="0" err="1"/>
              <a:t>болгондуктан</a:t>
            </a:r>
            <a:r>
              <a:rPr lang="ru-RU" sz="3600" dirty="0"/>
              <a:t> </a:t>
            </a:r>
            <a:r>
              <a:rPr lang="ru-RU" sz="3600" dirty="0" err="1"/>
              <a:t>аларды</a:t>
            </a:r>
            <a:r>
              <a:rPr lang="ru-RU" sz="3600" dirty="0"/>
              <a:t> коп </a:t>
            </a:r>
            <a:r>
              <a:rPr lang="ru-RU" sz="3600" dirty="0" err="1"/>
              <a:t>атып</a:t>
            </a:r>
            <a:r>
              <a:rPr lang="ru-RU" sz="3600" dirty="0"/>
              <a:t> </a:t>
            </a:r>
            <a:r>
              <a:rPr lang="ru-RU" sz="3600" dirty="0" err="1"/>
              <a:t>олтурушот</a:t>
            </a:r>
            <a:r>
              <a:rPr lang="ru-RU" sz="3600" dirty="0"/>
              <a:t>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2555776" y="4473595"/>
            <a:ext cx="4141996" cy="2384405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</a:rPr>
              <a:t>    </a:t>
            </a:r>
            <a:r>
              <a:rPr lang="ru-RU" sz="3600" b="1" dirty="0" err="1" smtClean="0">
                <a:solidFill>
                  <a:srgbClr val="FF0000"/>
                </a:solidFill>
              </a:rPr>
              <a:t>узун</a:t>
            </a:r>
            <a:r>
              <a:rPr lang="ru-RU" sz="3600" b="1" dirty="0" smtClean="0">
                <a:solidFill>
                  <a:srgbClr val="FF0000"/>
                </a:solidFill>
              </a:rPr>
              <a:t> кашка</a:t>
            </a:r>
            <a:endParaRPr lang="ru-RU" sz="3600" b="1" dirty="0">
              <a:solidFill>
                <a:srgbClr val="FF0000"/>
              </a:solidFill>
            </a:endParaRPr>
          </a:p>
          <a:p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1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2619613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600" dirty="0" smtClean="0"/>
              <a:t>11. </a:t>
            </a:r>
            <a:r>
              <a:rPr lang="ru-RU" sz="3600" dirty="0" err="1" smtClean="0"/>
              <a:t>Пилдер</a:t>
            </a:r>
            <a:r>
              <a:rPr lang="ru-RU" sz="3600" dirty="0" smtClean="0"/>
              <a:t> </a:t>
            </a:r>
            <a:r>
              <a:rPr lang="ru-RU" sz="3600" dirty="0" err="1"/>
              <a:t>баласын</a:t>
            </a:r>
            <a:r>
              <a:rPr lang="ru-RU" sz="3600" dirty="0"/>
              <a:t> </a:t>
            </a:r>
            <a:r>
              <a:rPr lang="ru-RU" sz="3600" dirty="0" err="1"/>
              <a:t>боюнда</a:t>
            </a:r>
            <a:r>
              <a:rPr lang="ru-RU" sz="3600" dirty="0"/>
              <a:t> </a:t>
            </a:r>
            <a:r>
              <a:rPr lang="ru-RU" sz="3600" dirty="0" err="1"/>
              <a:t>канча</a:t>
            </a:r>
            <a:r>
              <a:rPr lang="ru-RU" sz="3600" dirty="0"/>
              <a:t> ай </a:t>
            </a:r>
            <a:r>
              <a:rPr lang="ru-RU" sz="3600" dirty="0" err="1"/>
              <a:t>которуп,жалкы</a:t>
            </a:r>
            <a:r>
              <a:rPr lang="ru-RU" sz="3600" dirty="0"/>
              <a:t> </a:t>
            </a:r>
            <a:r>
              <a:rPr lang="ru-RU" sz="3600" dirty="0" err="1"/>
              <a:t>тууйт</a:t>
            </a:r>
            <a:r>
              <a:rPr lang="ru-RU" sz="3600" dirty="0"/>
              <a:t>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2555776" y="3501008"/>
            <a:ext cx="3456384" cy="2384405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20-21 ай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292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1792367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12. Адам </a:t>
            </a:r>
            <a:r>
              <a:rPr lang="ru-RU" sz="3600" dirty="0" err="1" smtClean="0"/>
              <a:t>сымал</a:t>
            </a:r>
            <a:r>
              <a:rPr lang="ru-RU" sz="3600" dirty="0" smtClean="0"/>
              <a:t> </a:t>
            </a:r>
            <a:r>
              <a:rPr lang="ru-RU" sz="3600" dirty="0" err="1" smtClean="0"/>
              <a:t>маймылдар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1095333" y="2666343"/>
            <a:ext cx="6336704" cy="2384405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dirty="0" err="1" smtClean="0">
                <a:solidFill>
                  <a:srgbClr val="FF0000"/>
                </a:solidFill>
              </a:rPr>
              <a:t>горилла,шимпанзе,орангутан</a:t>
            </a:r>
            <a:endParaRPr lang="ru-RU" sz="3600" dirty="0">
              <a:solidFill>
                <a:srgbClr val="FF0000"/>
              </a:solidFill>
            </a:endParaRPr>
          </a:p>
          <a:p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87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116632"/>
            <a:ext cx="8462744" cy="225264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3600" b="1" dirty="0" smtClean="0">
                <a:solidFill>
                  <a:srgbClr val="80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ky-KG" sz="3600" dirty="0"/>
              <a:t>1934-ж   1-декабрда   Ленинградда, Смолныйда   </a:t>
            </a:r>
            <a:r>
              <a:rPr lang="ky-KG" sz="3600" dirty="0" smtClean="0"/>
              <a:t>........ѳлтүрүлүшү  репрециянын  </a:t>
            </a:r>
            <a:r>
              <a:rPr lang="ky-KG" sz="3600" dirty="0"/>
              <a:t>жаӊы  </a:t>
            </a:r>
            <a:r>
              <a:rPr lang="ky-KG" sz="3600" dirty="0" smtClean="0"/>
              <a:t>толкунунун башталышына  </a:t>
            </a:r>
            <a:r>
              <a:rPr lang="ky-KG" sz="3600" dirty="0"/>
              <a:t>сигнал  болот</a:t>
            </a:r>
            <a:endParaRPr lang="ru-RU" sz="3600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85720" y="242886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А</a:t>
            </a:r>
            <a:r>
              <a:rPr lang="ru-RU" sz="4400" dirty="0" smtClean="0"/>
              <a:t>.</a:t>
            </a:r>
            <a:r>
              <a:rPr lang="ky-KG" sz="4400" dirty="0"/>
              <a:t> Каменскийдин </a:t>
            </a:r>
            <a:r>
              <a:rPr lang="ru-RU" sz="4400" dirty="0" smtClean="0"/>
              <a:t> </a:t>
            </a:r>
            <a:endParaRPr lang="ru-RU" sz="44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11560" y="3535686"/>
            <a:ext cx="4979620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Б. </a:t>
            </a:r>
            <a:r>
              <a:rPr lang="ky-KG" sz="4400" dirty="0" smtClean="0"/>
              <a:t>Ж.Абдрахманов </a:t>
            </a:r>
            <a:endParaRPr lang="ru-RU" sz="4400" b="1" dirty="0">
              <a:solidFill>
                <a:srgbClr val="800000"/>
              </a:solidFill>
              <a:latin typeface="Arial Black" pitchFamily="34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981184" y="4707688"/>
            <a:ext cx="4572032" cy="92869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ky-KG" sz="4800" dirty="0" smtClean="0"/>
              <a:t>В.   Кировдун </a:t>
            </a:r>
            <a:endParaRPr lang="ru-RU" sz="4800" dirty="0"/>
          </a:p>
        </p:txBody>
      </p:sp>
      <p:pic>
        <p:nvPicPr>
          <p:cNvPr id="6" name="Рисунок 5" descr="595460156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24616" y="4444863"/>
            <a:ext cx="1114425" cy="1047750"/>
          </a:xfrm>
          <a:prstGeom prst="rect">
            <a:avLst/>
          </a:prstGeom>
        </p:spPr>
      </p:pic>
      <p:pic>
        <p:nvPicPr>
          <p:cNvPr id="7" name="Рисунок 6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92961" y="3535686"/>
            <a:ext cx="857250" cy="857250"/>
          </a:xfrm>
          <a:prstGeom prst="rect">
            <a:avLst/>
          </a:prstGeom>
        </p:spPr>
      </p:pic>
      <p:pic>
        <p:nvPicPr>
          <p:cNvPr id="8" name="Рисунок 7" descr="200131722.jpg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4488" y="2428868"/>
            <a:ext cx="857250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73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208912" cy="1792367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/>
              <a:t>13. </a:t>
            </a:r>
            <a:r>
              <a:rPr lang="ru-RU" sz="3600" dirty="0" err="1"/>
              <a:t>Уйлардын</a:t>
            </a:r>
            <a:r>
              <a:rPr lang="ru-RU" sz="3600" dirty="0"/>
              <a:t> </a:t>
            </a:r>
            <a:r>
              <a:rPr lang="ru-RU" sz="3600" dirty="0" err="1"/>
              <a:t>келип</a:t>
            </a:r>
            <a:r>
              <a:rPr lang="ru-RU" sz="3600" dirty="0"/>
              <a:t> </a:t>
            </a:r>
            <a:r>
              <a:rPr lang="ru-RU" sz="3600" dirty="0" err="1"/>
              <a:t>чыккан</a:t>
            </a:r>
            <a:r>
              <a:rPr lang="ru-RU" sz="3600" dirty="0"/>
              <a:t> </a:t>
            </a:r>
            <a:r>
              <a:rPr lang="ru-RU" sz="3600" dirty="0" err="1"/>
              <a:t>тупку</a:t>
            </a:r>
            <a:r>
              <a:rPr lang="ru-RU" sz="3600" dirty="0"/>
              <a:t> </a:t>
            </a:r>
            <a:r>
              <a:rPr lang="ru-RU" sz="3600" dirty="0" smtClean="0"/>
              <a:t>теги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3769770" y="3287405"/>
            <a:ext cx="1460443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  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тур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58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568952" cy="2619613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dirty="0" smtClean="0"/>
              <a:t>14. </a:t>
            </a:r>
            <a:r>
              <a:rPr lang="ru-RU" sz="3600" dirty="0" err="1" smtClean="0"/>
              <a:t>Организмдин</a:t>
            </a:r>
            <a:r>
              <a:rPr lang="ru-RU" sz="3600" dirty="0" smtClean="0"/>
              <a:t> </a:t>
            </a:r>
            <a:r>
              <a:rPr lang="ru-RU" sz="3600" dirty="0" err="1" smtClean="0"/>
              <a:t>чойрого</a:t>
            </a:r>
            <a:r>
              <a:rPr lang="ru-RU" sz="3600" dirty="0" smtClean="0"/>
              <a:t>  </a:t>
            </a:r>
            <a:r>
              <a:rPr lang="ru-RU" sz="3600" dirty="0" err="1" smtClean="0"/>
              <a:t>жашоого</a:t>
            </a:r>
            <a:r>
              <a:rPr lang="ru-RU" sz="3600" dirty="0" smtClean="0"/>
              <a:t> </a:t>
            </a:r>
            <a:r>
              <a:rPr lang="ru-RU" sz="3600" dirty="0" err="1" smtClean="0"/>
              <a:t>ынгайлануусу</a:t>
            </a:r>
            <a:r>
              <a:rPr lang="ru-RU" sz="3600" dirty="0" smtClean="0"/>
              <a:t> </a:t>
            </a:r>
            <a:r>
              <a:rPr lang="ru-RU" sz="3600" dirty="0" err="1" smtClean="0"/>
              <a:t>эмне</a:t>
            </a:r>
            <a:r>
              <a:rPr lang="ru-RU" sz="3600" dirty="0" smtClean="0"/>
              <a:t>  </a:t>
            </a:r>
            <a:r>
              <a:rPr lang="ru-RU" sz="3600" dirty="0" err="1" smtClean="0"/>
              <a:t>деп</a:t>
            </a:r>
            <a:r>
              <a:rPr lang="ru-RU" sz="3600" dirty="0" smtClean="0"/>
              <a:t> </a:t>
            </a:r>
            <a:r>
              <a:rPr lang="ru-RU" sz="3600" dirty="0" err="1" smtClean="0"/>
              <a:t>аталат</a:t>
            </a:r>
            <a:r>
              <a:rPr lang="ru-RU" sz="3600" dirty="0" smtClean="0"/>
              <a:t>? </a:t>
            </a:r>
            <a:endParaRPr lang="ru-RU" sz="3600" dirty="0"/>
          </a:p>
        </p:txBody>
      </p:sp>
      <p:sp>
        <p:nvSpPr>
          <p:cNvPr id="3" name="Волна 2"/>
          <p:cNvSpPr/>
          <p:nvPr/>
        </p:nvSpPr>
        <p:spPr>
          <a:xfrm>
            <a:off x="2555776" y="3287405"/>
            <a:ext cx="3382104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адаптация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216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395536" y="548680"/>
            <a:ext cx="8568952" cy="2619613"/>
          </a:xfrm>
          <a:prstGeom prst="ribbon2">
            <a:avLst>
              <a:gd name="adj1" fmla="val 33333"/>
              <a:gd name="adj2" fmla="val 644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3600" dirty="0" smtClean="0"/>
              <a:t>15. </a:t>
            </a:r>
            <a:r>
              <a:rPr lang="ru-RU" sz="3600" dirty="0" err="1"/>
              <a:t>Кыргызстандын</a:t>
            </a:r>
            <a:r>
              <a:rPr lang="ru-RU" sz="3600" dirty="0"/>
              <a:t> </a:t>
            </a:r>
            <a:r>
              <a:rPr lang="ru-RU" sz="3600" dirty="0" err="1"/>
              <a:t>кызыл</a:t>
            </a:r>
            <a:r>
              <a:rPr lang="ru-RU" sz="3600" dirty="0"/>
              <a:t> </a:t>
            </a:r>
            <a:r>
              <a:rPr lang="ru-RU" sz="3600" dirty="0" err="1"/>
              <a:t>китеби</a:t>
            </a:r>
            <a:r>
              <a:rPr lang="ru-RU" sz="3600" dirty="0"/>
              <a:t> </a:t>
            </a:r>
            <a:r>
              <a:rPr lang="ru-RU" sz="3600" dirty="0" err="1"/>
              <a:t>качан</a:t>
            </a:r>
            <a:r>
              <a:rPr lang="ru-RU" sz="3600" dirty="0"/>
              <a:t> </a:t>
            </a:r>
            <a:r>
              <a:rPr lang="ru-RU" sz="3600" dirty="0" err="1"/>
              <a:t>жарык</a:t>
            </a:r>
            <a:r>
              <a:rPr lang="ru-RU" sz="3600" dirty="0"/>
              <a:t> </a:t>
            </a:r>
            <a:r>
              <a:rPr lang="ru-RU" sz="3600" dirty="0" err="1"/>
              <a:t>коргон</a:t>
            </a:r>
            <a:r>
              <a:rPr lang="ru-RU" sz="3600" dirty="0"/>
              <a:t>? </a:t>
            </a:r>
          </a:p>
        </p:txBody>
      </p:sp>
      <p:sp>
        <p:nvSpPr>
          <p:cNvPr id="3" name="Волна 2"/>
          <p:cNvSpPr/>
          <p:nvPr/>
        </p:nvSpPr>
        <p:spPr>
          <a:xfrm>
            <a:off x="2555776" y="3287405"/>
            <a:ext cx="2736304" cy="1283910"/>
          </a:xfrm>
          <a:prstGeom prst="wav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</a:rPr>
              <a:t>    </a:t>
            </a:r>
            <a:r>
              <a:rPr lang="ru-RU" sz="3600" dirty="0">
                <a:solidFill>
                  <a:srgbClr val="FF0000"/>
                </a:solidFill>
              </a:rPr>
              <a:t>1985-ж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92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 descr="5-с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745" y="0"/>
            <a:ext cx="9144001" cy="6858000"/>
          </a:xfrm>
          <a:prstGeom prst="rect">
            <a:avLst/>
          </a:prstGeom>
        </p:spPr>
      </p:pic>
      <p:pic>
        <p:nvPicPr>
          <p:cNvPr id="3" name="Рисунок 2" descr="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8409" y="4071942"/>
            <a:ext cx="1599805" cy="1243014"/>
          </a:xfrm>
          <a:prstGeom prst="rect">
            <a:avLst/>
          </a:prstGeom>
        </p:spPr>
      </p:pic>
      <p:pic>
        <p:nvPicPr>
          <p:cNvPr id="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4214818"/>
            <a:ext cx="925850" cy="1595427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3081741" y="1730685"/>
            <a:ext cx="5572164" cy="5073840"/>
            <a:chOff x="3643306" y="-5057834"/>
            <a:chExt cx="5572164" cy="5073840"/>
          </a:xfrm>
        </p:grpSpPr>
        <p:pic>
          <p:nvPicPr>
            <p:cNvPr id="10" name="Рисунок 9" descr="treasure-map-сжат.jpg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6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43306" y="-5057834"/>
              <a:ext cx="5572164" cy="507384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00496" y="-4764742"/>
              <a:ext cx="471490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8000" b="1" dirty="0">
                  <a:solidFill>
                    <a:srgbClr val="663300"/>
                  </a:solidFill>
                  <a:latin typeface="Adventure" pitchFamily="2" charset="0"/>
                </a:rPr>
                <a:t>3</a:t>
              </a:r>
              <a:r>
                <a:rPr lang="ru-RU" sz="8000" b="1" dirty="0" smtClean="0">
                  <a:solidFill>
                    <a:srgbClr val="663300"/>
                  </a:solidFill>
                  <a:latin typeface="Adventure" pitchFamily="2" charset="0"/>
                </a:rPr>
                <a:t>-</a:t>
              </a:r>
              <a:r>
                <a:rPr lang="ru-RU" sz="5000" b="1" dirty="0" smtClean="0">
                  <a:solidFill>
                    <a:srgbClr val="663300"/>
                  </a:solidFill>
                  <a:latin typeface="Adventure" pitchFamily="2" charset="0"/>
                </a:rPr>
                <a:t>тур:</a:t>
              </a:r>
              <a:endParaRPr lang="ru-RU" sz="5000" b="1" dirty="0">
                <a:solidFill>
                  <a:srgbClr val="663300"/>
                </a:solidFill>
                <a:latin typeface="Adventure" pitchFamily="2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689329" y="3643089"/>
            <a:ext cx="40719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Arial Black" pitchFamily="34" charset="0"/>
              </a:rPr>
              <a:t>Финал </a:t>
            </a:r>
            <a:endParaRPr lang="ru-RU" sz="6600" b="1" dirty="0"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25248" y="5053346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Arial Black" pitchFamily="34" charset="0"/>
              </a:rPr>
              <a:t>Логикалык</a:t>
            </a:r>
            <a:r>
              <a:rPr lang="ru-RU" sz="2800" b="1" dirty="0" smtClean="0">
                <a:latin typeface="Arial Black" pitchFamily="34" charset="0"/>
              </a:rPr>
              <a:t> </a:t>
            </a:r>
            <a:r>
              <a:rPr lang="ru-RU" sz="2800" b="1" dirty="0" err="1" smtClean="0">
                <a:latin typeface="Arial Black" pitchFamily="34" charset="0"/>
              </a:rPr>
              <a:t>суроо</a:t>
            </a:r>
            <a:endParaRPr lang="ru-RU" sz="2800" b="1" dirty="0">
              <a:latin typeface="Arial Black" pitchFamily="34" charset="0"/>
            </a:endParaRPr>
          </a:p>
        </p:txBody>
      </p:sp>
      <p:pic>
        <p:nvPicPr>
          <p:cNvPr id="8" name="Рисунок 7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286644" y="-1071594"/>
            <a:ext cx="1714512" cy="1371610"/>
          </a:xfrm>
          <a:prstGeom prst="rect">
            <a:avLst/>
          </a:prstGeom>
        </p:spPr>
      </p:pic>
      <p:pic>
        <p:nvPicPr>
          <p:cNvPr id="7" name="Рисунок 6" descr="ani-bird_blu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62180" y="-1033486"/>
            <a:ext cx="1666878" cy="1333502"/>
          </a:xfrm>
          <a:prstGeom prst="rect">
            <a:avLst/>
          </a:prstGeom>
        </p:spPr>
      </p:pic>
      <p:pic>
        <p:nvPicPr>
          <p:cNvPr id="16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1571604" y="4357694"/>
            <a:ext cx="925850" cy="1595427"/>
          </a:xfrm>
          <a:prstGeom prst="rect">
            <a:avLst/>
          </a:prstGeom>
          <a:noFill/>
        </p:spPr>
      </p:pic>
      <p:sp>
        <p:nvSpPr>
          <p:cNvPr id="17" name="Полилиния 16">
            <a:hlinkClick r:id="rId8" action="ppaction://hlinksldjump"/>
          </p:cNvPr>
          <p:cNvSpPr/>
          <p:nvPr/>
        </p:nvSpPr>
        <p:spPr>
          <a:xfrm>
            <a:off x="3428992" y="4866068"/>
            <a:ext cx="459823" cy="811369"/>
          </a:xfrm>
          <a:custGeom>
            <a:avLst/>
            <a:gdLst>
              <a:gd name="connsiteX0" fmla="*/ 0 w 611746"/>
              <a:gd name="connsiteY0" fmla="*/ 401391 h 811369"/>
              <a:gd name="connsiteX1" fmla="*/ 296214 w 611746"/>
              <a:gd name="connsiteY1" fmla="*/ 762000 h 811369"/>
              <a:gd name="connsiteX2" fmla="*/ 566670 w 611746"/>
              <a:gd name="connsiteY2" fmla="*/ 105177 h 811369"/>
              <a:gd name="connsiteX3" fmla="*/ 566670 w 611746"/>
              <a:gd name="connsiteY3" fmla="*/ 130935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746" h="811369">
                <a:moveTo>
                  <a:pt x="0" y="401391"/>
                </a:moveTo>
                <a:cubicBezTo>
                  <a:pt x="100884" y="606380"/>
                  <a:pt x="201769" y="811369"/>
                  <a:pt x="296214" y="762000"/>
                </a:cubicBezTo>
                <a:cubicBezTo>
                  <a:pt x="390659" y="712631"/>
                  <a:pt x="521594" y="210355"/>
                  <a:pt x="566670" y="105177"/>
                </a:cubicBezTo>
                <a:cubicBezTo>
                  <a:pt x="611746" y="0"/>
                  <a:pt x="589208" y="65467"/>
                  <a:pt x="566670" y="130935"/>
                </a:cubicBezTo>
              </a:path>
            </a:pathLst>
          </a:custGeom>
          <a:ln w="10160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>
            <a:hlinkClick r:id="rId8" action="ppaction://hlinksldjump"/>
          </p:cNvPr>
          <p:cNvSpPr/>
          <p:nvPr/>
        </p:nvSpPr>
        <p:spPr>
          <a:xfrm>
            <a:off x="3469235" y="3643314"/>
            <a:ext cx="459823" cy="811369"/>
          </a:xfrm>
          <a:custGeom>
            <a:avLst/>
            <a:gdLst>
              <a:gd name="connsiteX0" fmla="*/ 0 w 611746"/>
              <a:gd name="connsiteY0" fmla="*/ 401391 h 811369"/>
              <a:gd name="connsiteX1" fmla="*/ 296214 w 611746"/>
              <a:gd name="connsiteY1" fmla="*/ 762000 h 811369"/>
              <a:gd name="connsiteX2" fmla="*/ 566670 w 611746"/>
              <a:gd name="connsiteY2" fmla="*/ 105177 h 811369"/>
              <a:gd name="connsiteX3" fmla="*/ 566670 w 611746"/>
              <a:gd name="connsiteY3" fmla="*/ 130935 h 811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746" h="811369">
                <a:moveTo>
                  <a:pt x="0" y="401391"/>
                </a:moveTo>
                <a:cubicBezTo>
                  <a:pt x="100884" y="606380"/>
                  <a:pt x="201769" y="811369"/>
                  <a:pt x="296214" y="762000"/>
                </a:cubicBezTo>
                <a:cubicBezTo>
                  <a:pt x="390659" y="712631"/>
                  <a:pt x="521594" y="210355"/>
                  <a:pt x="566670" y="105177"/>
                </a:cubicBezTo>
                <a:cubicBezTo>
                  <a:pt x="611746" y="0"/>
                  <a:pt x="589208" y="65467"/>
                  <a:pt x="566670" y="130935"/>
                </a:cubicBezTo>
              </a:path>
            </a:pathLst>
          </a:custGeom>
          <a:ln w="101600" cmpd="sng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0838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39593E-6 L -0.34653 0.02081 " pathEditMode="relative" rAng="0" ptsTypes="AA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300" y="1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00833E-6 L -0.15434 0.0316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75671E-6 L 0.00399 0.311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156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03515E-6 L -0.00468 0.3145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3" presetClass="emph" presetSubtype="1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cw">
                                      <p:cBhvr override="childStyle">
                                        <p:cTn id="5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4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7" grpId="0" animBg="1"/>
      <p:bldP spid="19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611560" y="404664"/>
            <a:ext cx="8064896" cy="2389406"/>
          </a:xfrm>
          <a:prstGeom prst="cloudCallout">
            <a:avLst>
              <a:gd name="adj1" fmla="val -24598"/>
              <a:gd name="adj2" fmla="val 7526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Жумуртка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чокпойт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экен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туздуу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сууда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</a:t>
            </a:r>
          </a:p>
          <a:p>
            <a:pPr algn="ctr"/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Ал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эми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чогуп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кетет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туздуу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сууда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.</a:t>
            </a:r>
          </a:p>
          <a:p>
            <a:pPr algn="ctr"/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Токтоосуз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кандай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жооп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табар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экен</a:t>
            </a:r>
            <a:r>
              <a:rPr lang="ru-RU" sz="2400" b="1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, </a:t>
            </a:r>
          </a:p>
          <a:p>
            <a:pPr algn="ctr"/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Сырдашкан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сени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менен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билим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2400" b="1" spc="0" dirty="0" err="1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буга</a:t>
            </a:r>
            <a:r>
              <a:rPr lang="ru-RU" sz="2400" b="1" spc="0" dirty="0" smtClean="0">
                <a:ln/>
                <a:solidFill>
                  <a:schemeClr val="tx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endParaRPr lang="ru-RU" sz="2400" b="1" spc="0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2843808" y="2794070"/>
            <a:ext cx="5973174" cy="3536156"/>
          </a:xfrm>
          <a:prstGeom prst="up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Архимед кучу 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суюктуктун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тыгыздыгынан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коз 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каранды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Туздуу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суунун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тыгыздыгы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,</a:t>
            </a:r>
          </a:p>
          <a:p>
            <a:pPr algn="ctr"/>
            <a:r>
              <a:rPr lang="ru-RU" sz="3600" b="1" dirty="0" err="1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узсуз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сууга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караганда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ru-RU" sz="3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чон</a:t>
            </a:r>
            <a:r>
              <a:rPr lang="ru-RU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ru-RU" sz="3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7" descr="boy_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801888"/>
            <a:ext cx="2195736" cy="30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6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1835696" y="404664"/>
            <a:ext cx="6455288" cy="3273266"/>
          </a:xfrm>
          <a:prstGeom prst="vertic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2800" dirty="0" err="1" smtClean="0"/>
              <a:t>Омур</a:t>
            </a:r>
            <a:r>
              <a:rPr lang="ru-RU" sz="2800" dirty="0" smtClean="0"/>
              <a:t> бою </a:t>
            </a:r>
            <a:r>
              <a:rPr lang="ru-RU" sz="2800" dirty="0" err="1" smtClean="0"/>
              <a:t>чарчабай</a:t>
            </a:r>
            <a:endParaRPr lang="ru-RU" sz="2800" dirty="0" smtClean="0"/>
          </a:p>
          <a:p>
            <a:pPr lvl="0"/>
            <a:r>
              <a:rPr lang="ru-RU" sz="2800" dirty="0" smtClean="0"/>
              <a:t>Насос </a:t>
            </a:r>
            <a:r>
              <a:rPr lang="ru-RU" sz="2800" dirty="0" err="1" smtClean="0"/>
              <a:t>сындуу</a:t>
            </a:r>
            <a:r>
              <a:rPr lang="ru-RU" sz="2800" dirty="0" smtClean="0"/>
              <a:t> </a:t>
            </a:r>
            <a:r>
              <a:rPr lang="ru-RU" sz="2800" dirty="0" err="1" smtClean="0"/>
              <a:t>иштеген</a:t>
            </a:r>
            <a:endParaRPr lang="ru-RU" sz="2800" dirty="0" smtClean="0"/>
          </a:p>
          <a:p>
            <a:pPr lvl="0"/>
            <a:r>
              <a:rPr lang="ru-RU" sz="2800" dirty="0" err="1" smtClean="0"/>
              <a:t>Баардык</a:t>
            </a:r>
            <a:r>
              <a:rPr lang="ru-RU" sz="2800" dirty="0" smtClean="0"/>
              <a:t> </a:t>
            </a:r>
            <a:r>
              <a:rPr lang="ru-RU" sz="2800" dirty="0" err="1" smtClean="0"/>
              <a:t>мактоо</a:t>
            </a:r>
            <a:r>
              <a:rPr lang="ru-RU" sz="2800" dirty="0" smtClean="0"/>
              <a:t> </a:t>
            </a:r>
            <a:r>
              <a:rPr lang="ru-RU" sz="2800" dirty="0" err="1" smtClean="0"/>
              <a:t>жарашат</a:t>
            </a:r>
            <a:endParaRPr lang="ru-RU" sz="2800" dirty="0" smtClean="0"/>
          </a:p>
          <a:p>
            <a:pPr lvl="0"/>
            <a:r>
              <a:rPr lang="ru-RU" sz="2800" dirty="0" err="1" smtClean="0"/>
              <a:t>Жаным</a:t>
            </a:r>
            <a:r>
              <a:rPr lang="ru-RU" sz="2800" dirty="0" smtClean="0"/>
              <a:t> </a:t>
            </a:r>
            <a:r>
              <a:rPr lang="ru-RU" sz="2800" dirty="0" err="1" smtClean="0"/>
              <a:t>бирге</a:t>
            </a:r>
            <a:r>
              <a:rPr lang="ru-RU" sz="2800" dirty="0" smtClean="0"/>
              <a:t> сиз </a:t>
            </a:r>
            <a:r>
              <a:rPr lang="ru-RU" sz="2800" dirty="0" err="1" smtClean="0"/>
              <a:t>менен</a:t>
            </a:r>
            <a:endParaRPr lang="ru-RU" sz="2800" dirty="0" smtClean="0"/>
          </a:p>
          <a:p>
            <a:pPr lvl="0"/>
            <a:endParaRPr lang="ru-RU" sz="2800" dirty="0"/>
          </a:p>
          <a:p>
            <a:pPr lvl="0"/>
            <a:r>
              <a:rPr lang="ru-RU" sz="2800" dirty="0" err="1" smtClean="0"/>
              <a:t>Организмдеги</a:t>
            </a:r>
            <a:r>
              <a:rPr lang="ru-RU" sz="2800" dirty="0" smtClean="0"/>
              <a:t> </a:t>
            </a:r>
            <a:r>
              <a:rPr lang="ru-RU" sz="2800" dirty="0" err="1" smtClean="0"/>
              <a:t>кайсыл</a:t>
            </a:r>
            <a:r>
              <a:rPr lang="ru-RU" sz="2800" dirty="0" smtClean="0"/>
              <a:t> орган?</a:t>
            </a:r>
            <a:endParaRPr lang="ru-RU" sz="2800" dirty="0"/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4644008" y="4509120"/>
            <a:ext cx="2087559" cy="1414463"/>
          </a:xfrm>
          <a:prstGeom prst="up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ru-RU" sz="5400" dirty="0" smtClean="0"/>
              <a:t>Журок</a:t>
            </a:r>
            <a:endParaRPr lang="ru-RU" sz="5400" dirty="0"/>
          </a:p>
        </p:txBody>
      </p:sp>
      <p:pic>
        <p:nvPicPr>
          <p:cNvPr id="4" name="Picture 7" descr="boy_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801888"/>
            <a:ext cx="2195736" cy="30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496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771800" y="200070"/>
            <a:ext cx="6048672" cy="4638258"/>
          </a:xfrm>
          <a:prstGeom prst="cloudCallout">
            <a:avLst>
              <a:gd name="adj1" fmla="val -70598"/>
              <a:gd name="adj2" fmla="val 4991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2400" dirty="0" err="1"/>
              <a:t>Чункур</a:t>
            </a:r>
            <a:r>
              <a:rPr lang="ru-RU" sz="2400" dirty="0"/>
              <a:t> </a:t>
            </a:r>
            <a:r>
              <a:rPr lang="ru-RU" sz="2400" dirty="0" err="1"/>
              <a:t>эмес</a:t>
            </a:r>
            <a:r>
              <a:rPr lang="ru-RU" sz="2400" dirty="0"/>
              <a:t>, дон </a:t>
            </a:r>
            <a:r>
              <a:rPr lang="ru-RU" sz="2400" dirty="0" err="1"/>
              <a:t>эмес</a:t>
            </a:r>
            <a:r>
              <a:rPr lang="ru-RU" sz="2400" dirty="0"/>
              <a:t>, </a:t>
            </a:r>
            <a:endParaRPr lang="ru-RU" sz="2400" dirty="0" smtClean="0"/>
          </a:p>
          <a:p>
            <a:pPr lvl="0"/>
            <a:r>
              <a:rPr lang="ru-RU" sz="2400" dirty="0" smtClean="0"/>
              <a:t> </a:t>
            </a:r>
            <a:r>
              <a:rPr lang="ru-RU" sz="2400" dirty="0" err="1"/>
              <a:t>Тусу</a:t>
            </a:r>
            <a:r>
              <a:rPr lang="ru-RU" sz="2400" dirty="0"/>
              <a:t> </a:t>
            </a:r>
            <a:r>
              <a:rPr lang="ru-RU" sz="2400" dirty="0" err="1"/>
              <a:t>бардай</a:t>
            </a:r>
            <a:r>
              <a:rPr lang="ru-RU" sz="2400" dirty="0"/>
              <a:t> он </a:t>
            </a:r>
            <a:r>
              <a:rPr lang="ru-RU" sz="2400" dirty="0" err="1"/>
              <a:t>эмес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Даргойу</a:t>
            </a:r>
            <a:r>
              <a:rPr lang="ru-RU" sz="2400" dirty="0"/>
              <a:t> </a:t>
            </a:r>
            <a:r>
              <a:rPr lang="ru-RU" sz="2400" dirty="0" err="1"/>
              <a:t>ккен</a:t>
            </a:r>
            <a:r>
              <a:rPr lang="ru-RU" sz="2400" dirty="0"/>
              <a:t> тар </a:t>
            </a:r>
            <a:r>
              <a:rPr lang="ru-RU" sz="2400" dirty="0" err="1"/>
              <a:t>эмес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ru-RU" sz="2400" dirty="0" err="1"/>
              <a:t>Эч</a:t>
            </a:r>
            <a:r>
              <a:rPr lang="ru-RU" sz="2400" dirty="0"/>
              <a:t> </a:t>
            </a:r>
            <a:r>
              <a:rPr lang="ru-RU" sz="2400" dirty="0" err="1"/>
              <a:t>нерсеге</a:t>
            </a:r>
            <a:r>
              <a:rPr lang="ru-RU" sz="2400" dirty="0"/>
              <a:t> </a:t>
            </a:r>
            <a:r>
              <a:rPr lang="ru-RU" sz="2400" dirty="0" err="1"/>
              <a:t>зар</a:t>
            </a:r>
            <a:r>
              <a:rPr lang="ru-RU" sz="2400" dirty="0"/>
              <a:t> </a:t>
            </a:r>
            <a:r>
              <a:rPr lang="ru-RU" sz="2400" dirty="0" err="1"/>
              <a:t>эмес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Копчулук</a:t>
            </a:r>
            <a:r>
              <a:rPr lang="ru-RU" sz="2400" dirty="0"/>
              <a:t> </a:t>
            </a:r>
            <a:r>
              <a:rPr lang="ru-RU" sz="2400" dirty="0" err="1"/>
              <a:t>анда</a:t>
            </a:r>
            <a:r>
              <a:rPr lang="ru-RU" sz="2400" dirty="0"/>
              <a:t> </a:t>
            </a:r>
            <a:r>
              <a:rPr lang="ru-RU" sz="2400" dirty="0" err="1"/>
              <a:t>жатышат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 </a:t>
            </a:r>
            <a:r>
              <a:rPr lang="ru-RU" sz="2400" dirty="0" err="1"/>
              <a:t>Батпаганы</a:t>
            </a:r>
            <a:r>
              <a:rPr lang="ru-RU" sz="2400" dirty="0"/>
              <a:t> </a:t>
            </a:r>
            <a:r>
              <a:rPr lang="ru-RU" sz="2400" dirty="0" err="1"/>
              <a:t>ойдо</a:t>
            </a:r>
            <a:r>
              <a:rPr lang="ru-RU" sz="2400" dirty="0"/>
              <a:t> </a:t>
            </a:r>
            <a:r>
              <a:rPr lang="ru-RU" sz="2400" dirty="0" err="1"/>
              <a:t>качышат</a:t>
            </a:r>
            <a:endParaRPr lang="ru-RU" sz="2400" dirty="0"/>
          </a:p>
          <a:p>
            <a:r>
              <a:rPr lang="ru-RU" sz="2400" dirty="0" err="1"/>
              <a:t>Эгер</a:t>
            </a:r>
            <a:r>
              <a:rPr lang="ru-RU" sz="2400" dirty="0"/>
              <a:t> </a:t>
            </a:r>
            <a:r>
              <a:rPr lang="ru-RU" sz="2400" dirty="0" err="1"/>
              <a:t>аны</a:t>
            </a:r>
            <a:r>
              <a:rPr lang="ru-RU" sz="2400" dirty="0"/>
              <a:t> </a:t>
            </a:r>
            <a:r>
              <a:rPr lang="ru-RU" sz="2400" dirty="0" err="1"/>
              <a:t>таппасан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ru-RU" sz="2400" dirty="0" err="1"/>
              <a:t>Ичим</a:t>
            </a:r>
            <a:r>
              <a:rPr lang="ru-RU" sz="2400" dirty="0"/>
              <a:t>  </a:t>
            </a:r>
            <a:r>
              <a:rPr lang="ru-RU" sz="2400" dirty="0" err="1"/>
              <a:t>абдан</a:t>
            </a:r>
            <a:r>
              <a:rPr lang="ru-RU" sz="2400" dirty="0"/>
              <a:t> </a:t>
            </a:r>
            <a:r>
              <a:rPr lang="ru-RU" sz="2400" dirty="0" err="1" smtClean="0"/>
              <a:t>ачышат</a:t>
            </a:r>
            <a:r>
              <a:rPr lang="ru-RU" sz="2400" dirty="0" smtClean="0"/>
              <a:t>. </a:t>
            </a:r>
            <a:endParaRPr lang="ru-RU" sz="2400" b="1" dirty="0" smtClean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4355976" y="4882031"/>
            <a:ext cx="2664296" cy="895826"/>
          </a:xfrm>
          <a:prstGeom prst="up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err="1" smtClean="0"/>
              <a:t>Тегиздик</a:t>
            </a:r>
            <a:endParaRPr lang="ru-RU" sz="3200" b="1" dirty="0">
              <a:ln/>
              <a:solidFill>
                <a:schemeClr val="tx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Picture 7" descr="boy_wor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801888"/>
            <a:ext cx="2195736" cy="30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2343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636718" y="405800"/>
            <a:ext cx="8064896" cy="3513832"/>
          </a:xfrm>
          <a:prstGeom prst="cloudCallout">
            <a:avLst>
              <a:gd name="adj1" fmla="val -24598"/>
              <a:gd name="adj2" fmla="val 7526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2400" dirty="0" err="1"/>
              <a:t>Сапары</a:t>
            </a:r>
            <a:r>
              <a:rPr lang="ru-RU" sz="2400" dirty="0"/>
              <a:t> </a:t>
            </a:r>
            <a:r>
              <a:rPr lang="ru-RU" sz="2400" dirty="0" err="1"/>
              <a:t>бир</a:t>
            </a:r>
            <a:r>
              <a:rPr lang="ru-RU" sz="2400" dirty="0"/>
              <a:t> </a:t>
            </a:r>
            <a:r>
              <a:rPr lang="ru-RU" sz="2400" dirty="0" err="1"/>
              <a:t>жерден</a:t>
            </a:r>
            <a:r>
              <a:rPr lang="ru-RU" sz="2400" dirty="0"/>
              <a:t> </a:t>
            </a:r>
            <a:r>
              <a:rPr lang="ru-RU" sz="2400" dirty="0" err="1"/>
              <a:t>башталат</a:t>
            </a:r>
            <a:r>
              <a:rPr lang="ru-RU" sz="2400" dirty="0"/>
              <a:t>,  </a:t>
            </a:r>
            <a:endParaRPr lang="ru-RU" sz="2400" dirty="0" smtClean="0"/>
          </a:p>
          <a:p>
            <a:pPr lvl="0"/>
            <a:r>
              <a:rPr lang="ru-RU" sz="2400" dirty="0" smtClean="0"/>
              <a:t>Ар </a:t>
            </a:r>
            <a:r>
              <a:rPr lang="ru-RU" sz="2400" dirty="0" err="1"/>
              <a:t>бири</a:t>
            </a:r>
            <a:r>
              <a:rPr lang="ru-RU" sz="2400" dirty="0"/>
              <a:t> ар </a:t>
            </a:r>
            <a:r>
              <a:rPr lang="ru-RU" sz="2400" dirty="0" err="1"/>
              <a:t>жакка</a:t>
            </a:r>
            <a:r>
              <a:rPr lang="ru-RU" sz="2400" dirty="0"/>
              <a:t> </a:t>
            </a:r>
            <a:r>
              <a:rPr lang="ru-RU" sz="2400" dirty="0" err="1"/>
              <a:t>аттанат</a:t>
            </a:r>
            <a:r>
              <a:rPr lang="ru-RU" sz="2400" dirty="0"/>
              <a:t>.</a:t>
            </a:r>
          </a:p>
          <a:p>
            <a:r>
              <a:rPr lang="ru-RU" sz="2400" dirty="0" err="1"/>
              <a:t>Саат</a:t>
            </a:r>
            <a:r>
              <a:rPr lang="ru-RU" sz="2400" dirty="0"/>
              <a:t> </a:t>
            </a:r>
            <a:r>
              <a:rPr lang="ru-RU" sz="2400" dirty="0" err="1"/>
              <a:t>жебелери</a:t>
            </a:r>
            <a:r>
              <a:rPr lang="ru-RU" sz="2400" dirty="0"/>
              <a:t> </a:t>
            </a:r>
            <a:r>
              <a:rPr lang="ru-RU" sz="2400" dirty="0" err="1"/>
              <a:t>ондонуп</a:t>
            </a:r>
            <a:r>
              <a:rPr lang="ru-RU" sz="2400" dirty="0"/>
              <a:t>    </a:t>
            </a:r>
            <a:endParaRPr lang="ru-RU" sz="2400" dirty="0" smtClean="0"/>
          </a:p>
          <a:p>
            <a:r>
              <a:rPr lang="ru-RU" sz="2400" dirty="0" smtClean="0"/>
              <a:t>  </a:t>
            </a:r>
            <a:r>
              <a:rPr lang="ru-RU" sz="2400" dirty="0"/>
              <a:t>Торт </a:t>
            </a:r>
            <a:r>
              <a:rPr lang="ru-RU" sz="2400" dirty="0" err="1"/>
              <a:t>турдуу</a:t>
            </a:r>
            <a:r>
              <a:rPr lang="ru-RU" sz="2400" dirty="0"/>
              <a:t> </a:t>
            </a:r>
            <a:r>
              <a:rPr lang="ru-RU" sz="2400" dirty="0" err="1"/>
              <a:t>болуп</a:t>
            </a:r>
            <a:r>
              <a:rPr lang="ru-RU" sz="2400" dirty="0"/>
              <a:t> </a:t>
            </a:r>
            <a:r>
              <a:rPr lang="ru-RU" sz="2400" dirty="0" err="1"/>
              <a:t>турдонот</a:t>
            </a:r>
            <a:endParaRPr lang="ru-RU" sz="2400" dirty="0"/>
          </a:p>
          <a:p>
            <a:r>
              <a:rPr lang="ru-RU" sz="2400" dirty="0"/>
              <a:t>Муну </a:t>
            </a:r>
            <a:r>
              <a:rPr lang="ru-RU" sz="2400" dirty="0" err="1"/>
              <a:t>тапкан</a:t>
            </a:r>
            <a:r>
              <a:rPr lang="ru-RU" sz="2400" dirty="0"/>
              <a:t> </a:t>
            </a:r>
            <a:r>
              <a:rPr lang="ru-RU" sz="2400" dirty="0" err="1"/>
              <a:t>окуучу</a:t>
            </a:r>
            <a:r>
              <a:rPr lang="ru-RU" sz="2400" dirty="0"/>
              <a:t>.    </a:t>
            </a:r>
            <a:endParaRPr lang="ru-RU" sz="2400" dirty="0" smtClean="0"/>
          </a:p>
          <a:p>
            <a:r>
              <a:rPr lang="ru-RU" sz="2400" dirty="0" err="1" smtClean="0"/>
              <a:t>Билимге</a:t>
            </a:r>
            <a:r>
              <a:rPr lang="ru-RU" sz="2400" dirty="0" smtClean="0"/>
              <a:t> </a:t>
            </a:r>
            <a:r>
              <a:rPr lang="ru-RU" sz="2400" dirty="0"/>
              <a:t>карай </a:t>
            </a:r>
            <a:r>
              <a:rPr lang="ru-RU" sz="2400" dirty="0" err="1" smtClean="0"/>
              <a:t>куулонот</a:t>
            </a:r>
            <a:endParaRPr lang="ru-RU" sz="2400" dirty="0"/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5821382" y="4509120"/>
            <a:ext cx="1552092" cy="1414463"/>
          </a:xfrm>
          <a:prstGeom prst="up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ru-RU" sz="5400" dirty="0" err="1" smtClean="0"/>
              <a:t>бурч</a:t>
            </a:r>
            <a:endParaRPr lang="ru-RU" sz="5400" dirty="0"/>
          </a:p>
        </p:txBody>
      </p:sp>
      <p:pic>
        <p:nvPicPr>
          <p:cNvPr id="4" name="Picture 7" descr="boy_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801888"/>
            <a:ext cx="2195736" cy="30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22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611560" y="404664"/>
            <a:ext cx="8532440" cy="3513832"/>
          </a:xfrm>
          <a:prstGeom prst="cloudCallout">
            <a:avLst>
              <a:gd name="adj1" fmla="val -33478"/>
              <a:gd name="adj2" fmla="val 74521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z="3600" dirty="0" err="1"/>
              <a:t>Чокудан</a:t>
            </a:r>
            <a:r>
              <a:rPr lang="ru-RU" sz="3600" dirty="0"/>
              <a:t> тике </a:t>
            </a:r>
            <a:r>
              <a:rPr lang="ru-RU" sz="3600" dirty="0" err="1"/>
              <a:t>тушуптур</a:t>
            </a:r>
            <a:r>
              <a:rPr lang="ru-RU" sz="3600" dirty="0" smtClean="0"/>
              <a:t>,</a:t>
            </a:r>
          </a:p>
          <a:p>
            <a:pPr lvl="0"/>
            <a:r>
              <a:rPr lang="ru-RU" sz="3600" dirty="0" smtClean="0"/>
              <a:t> </a:t>
            </a:r>
            <a:r>
              <a:rPr lang="ru-RU" sz="3600" dirty="0" err="1"/>
              <a:t>Негизи</a:t>
            </a:r>
            <a:r>
              <a:rPr lang="ru-RU" sz="3600" dirty="0"/>
              <a:t> </a:t>
            </a:r>
            <a:r>
              <a:rPr lang="ru-RU" sz="3600" dirty="0" err="1"/>
              <a:t>аны</a:t>
            </a:r>
            <a:r>
              <a:rPr lang="ru-RU" sz="3600" dirty="0"/>
              <a:t> </a:t>
            </a:r>
            <a:r>
              <a:rPr lang="ru-RU" sz="3600" dirty="0" err="1"/>
              <a:t>кутуптур</a:t>
            </a:r>
            <a:endParaRPr lang="ru-RU" sz="3600" dirty="0"/>
          </a:p>
          <a:p>
            <a:r>
              <a:rPr lang="ru-RU" sz="3600" dirty="0" err="1"/>
              <a:t>Тикесинен</a:t>
            </a:r>
            <a:r>
              <a:rPr lang="ru-RU" sz="3600" dirty="0"/>
              <a:t> </a:t>
            </a:r>
            <a:r>
              <a:rPr lang="ru-RU" sz="3600" dirty="0" err="1"/>
              <a:t>туруп</a:t>
            </a:r>
            <a:r>
              <a:rPr lang="ru-RU" sz="3600" dirty="0"/>
              <a:t> ал </a:t>
            </a:r>
            <a:r>
              <a:rPr lang="ru-RU" sz="3600" dirty="0" err="1"/>
              <a:t>жерге</a:t>
            </a:r>
            <a:r>
              <a:rPr lang="ru-RU" sz="3600" dirty="0"/>
              <a:t>. </a:t>
            </a:r>
            <a:r>
              <a:rPr lang="ru-RU" sz="3600" dirty="0" err="1"/>
              <a:t>Баштаган</a:t>
            </a:r>
            <a:r>
              <a:rPr lang="ru-RU" sz="3600" dirty="0"/>
              <a:t> </a:t>
            </a:r>
            <a:r>
              <a:rPr lang="ru-RU" sz="3600" dirty="0" err="1"/>
              <a:t>ишин</a:t>
            </a:r>
            <a:r>
              <a:rPr lang="ru-RU" sz="3600" dirty="0"/>
              <a:t> </a:t>
            </a:r>
            <a:r>
              <a:rPr lang="ru-RU" sz="3600" dirty="0" err="1" smtClean="0"/>
              <a:t>бутуптур</a:t>
            </a:r>
            <a:endParaRPr lang="ru-RU" sz="3600" dirty="0"/>
          </a:p>
        </p:txBody>
      </p:sp>
      <p:sp>
        <p:nvSpPr>
          <p:cNvPr id="3" name="Выноска со стрелкой вверх 2"/>
          <p:cNvSpPr/>
          <p:nvPr/>
        </p:nvSpPr>
        <p:spPr>
          <a:xfrm>
            <a:off x="5868144" y="3801888"/>
            <a:ext cx="2146742" cy="990124"/>
          </a:xfrm>
          <a:prstGeom prst="upArrowCallo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3600" dirty="0" err="1" smtClean="0"/>
              <a:t>Бийиктик</a:t>
            </a:r>
            <a:endParaRPr lang="ru-RU" sz="3600" dirty="0"/>
          </a:p>
        </p:txBody>
      </p:sp>
      <p:pic>
        <p:nvPicPr>
          <p:cNvPr id="4" name="Picture 7" descr="boy_wor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3801888"/>
            <a:ext cx="2195736" cy="30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155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643174" y="2786058"/>
            <a:ext cx="3786214" cy="2941807"/>
          </a:xfrm>
          <a:prstGeom prst="rect">
            <a:avLst/>
          </a:prstGeom>
        </p:spPr>
      </p:pic>
      <p:pic>
        <p:nvPicPr>
          <p:cNvPr id="5" name="Рисунок 4" descr="772875201.g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428860" y="4667272"/>
            <a:ext cx="1619248" cy="1619248"/>
          </a:xfrm>
          <a:prstGeom prst="rect">
            <a:avLst/>
          </a:prstGeom>
        </p:spPr>
      </p:pic>
      <p:pic>
        <p:nvPicPr>
          <p:cNvPr id="3" name="Picture 6" descr="34060740_45b7b3c504b31db9e021adabfeb5abd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1431572" y="4286256"/>
            <a:ext cx="925850" cy="1595427"/>
          </a:xfrm>
          <a:prstGeom prst="rect">
            <a:avLst/>
          </a:prstGeom>
          <a:noFill/>
        </p:spPr>
      </p:pic>
      <p:pic>
        <p:nvPicPr>
          <p:cNvPr id="6" name="Рисунок 5" descr="an6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215206" y="295263"/>
            <a:ext cx="1809750" cy="14192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0143" y="2345576"/>
            <a:ext cx="650851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err="1" smtClean="0">
                <a:ln w="11430"/>
                <a:solidFill>
                  <a:srgbClr val="E65D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dventure" pitchFamily="2" charset="0"/>
              </a:rPr>
              <a:t>Ийгилик</a:t>
            </a:r>
            <a:r>
              <a:rPr lang="ru-RU" sz="11500" b="1" cap="none" spc="0" dirty="0" smtClean="0">
                <a:ln w="11430"/>
                <a:solidFill>
                  <a:srgbClr val="E65D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dventure" pitchFamily="2" charset="0"/>
              </a:rPr>
              <a:t>!</a:t>
            </a:r>
            <a:endParaRPr lang="ru-RU" sz="11500" b="1" cap="none" spc="0" dirty="0">
              <a:ln w="11430"/>
              <a:solidFill>
                <a:srgbClr val="E65D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dventure" pitchFamily="2" charset="0"/>
            </a:endParaRPr>
          </a:p>
        </p:txBody>
      </p:sp>
      <p:pic>
        <p:nvPicPr>
          <p:cNvPr id="10" name="horoshiy_konets_dlinnyi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Рисунок 10" descr="479659694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016" y="4429132"/>
            <a:ext cx="962025" cy="952500"/>
          </a:xfrm>
          <a:prstGeom prst="rect">
            <a:avLst/>
          </a:prstGeom>
        </p:spPr>
      </p:pic>
      <p:pic>
        <p:nvPicPr>
          <p:cNvPr id="12" name="Рисунок 11" descr="fish_026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29190" y="4929198"/>
            <a:ext cx="1252539" cy="9422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34043E-6 L 0.11441 -0.0675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" y="-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2127 L 0.14705 0.02151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2.24792E-6 L 0.31111 -0.00509 " pathEditMode="relative" rAng="0" ptsTypes="AA">
                                      <p:cBhvr>
                                        <p:cTn id="3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2363</TotalTime>
  <Words>1390</Words>
  <Application>Microsoft Office PowerPoint</Application>
  <PresentationFormat>Экран (4:3)</PresentationFormat>
  <Paragraphs>325</Paragraphs>
  <Slides>99</Slides>
  <Notes>7</Notes>
  <HiddenSlides>0</HiddenSlides>
  <MMClips>26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99</vt:i4>
      </vt:variant>
    </vt:vector>
  </HeadingPairs>
  <TitlesOfParts>
    <vt:vector size="100" baseType="lpstr">
      <vt:lpstr>Тема Office</vt:lpstr>
      <vt:lpstr>Презентация PowerPoint</vt:lpstr>
      <vt:lpstr>Презентация PowerPoint</vt:lpstr>
      <vt:lpstr>Презентация PowerPoint</vt:lpstr>
      <vt:lpstr>Билим  таймаштын  шарттары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samsung</cp:lastModifiedBy>
  <cp:revision>374</cp:revision>
  <dcterms:created xsi:type="dcterms:W3CDTF">2011-05-21T20:30:38Z</dcterms:created>
  <dcterms:modified xsi:type="dcterms:W3CDTF">2017-12-26T09:50:27Z</dcterms:modified>
</cp:coreProperties>
</file>