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1" r:id="rId7"/>
    <p:sldMasterId id="2147483734" r:id="rId8"/>
  </p:sldMasterIdLst>
  <p:sldIdLst>
    <p:sldId id="256" r:id="rId9"/>
    <p:sldId id="264" r:id="rId10"/>
    <p:sldId id="266" r:id="rId11"/>
    <p:sldId id="273" r:id="rId12"/>
    <p:sldId id="277" r:id="rId13"/>
    <p:sldId id="278" r:id="rId14"/>
    <p:sldId id="272" r:id="rId15"/>
    <p:sldId id="287" r:id="rId16"/>
    <p:sldId id="274" r:id="rId17"/>
    <p:sldId id="289" r:id="rId18"/>
    <p:sldId id="267" r:id="rId19"/>
    <p:sldId id="268" r:id="rId20"/>
    <p:sldId id="259" r:id="rId21"/>
    <p:sldId id="262" r:id="rId22"/>
    <p:sldId id="280" r:id="rId23"/>
    <p:sldId id="282" r:id="rId24"/>
    <p:sldId id="284" r:id="rId25"/>
    <p:sldId id="269" r:id="rId26"/>
    <p:sldId id="270" r:id="rId27"/>
    <p:sldId id="271" r:id="rId28"/>
    <p:sldId id="258" r:id="rId29"/>
    <p:sldId id="291" r:id="rId30"/>
    <p:sldId id="257" r:id="rId31"/>
    <p:sldId id="292" r:id="rId32"/>
    <p:sldId id="293" r:id="rId33"/>
    <p:sldId id="290" r:id="rId34"/>
    <p:sldId id="260" r:id="rId35"/>
    <p:sldId id="294" r:id="rId36"/>
  </p:sldIdLst>
  <p:sldSz cx="12192000" cy="6858000"/>
  <p:notesSz cx="6858000" cy="9144000"/>
  <p:custDataLst>
    <p:tags r:id="rId3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137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9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7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215178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746251" y="4867275"/>
            <a:ext cx="855133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2218267" y="5788025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540001" y="4495801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617" y="1111250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30FF7-934F-4FCF-9D4F-51206EAC3FC7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7447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41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787CC49E-02ED-42E7-AABC-6F1063DD59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9461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9657F00-F568-44F2-8FBE-CE2C09D584D2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6DD27C-1E7C-44FF-8437-53D6776F574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257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765300" y="4867275"/>
            <a:ext cx="857251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2218267" y="5791200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2506134" y="4479926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12130617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1500" y="1106488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1A346-C05B-45A8-B826-D90B87B4B42F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4272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646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84E03599-3F48-4CA5-8532-58B1AD9EAA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0280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721BB-6254-44CC-BD68-43D3B90B1BF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6226D-E32A-4071-8C6A-377050F610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04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D76A-9812-4D4D-AF3F-961E61F1FEF6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5B008-146A-4167-B3E6-2A8F78CBD6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1011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B4ABF72-0E75-46D9-86F6-E5424BAD78AD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05CBD0-D041-4016-B406-C4AD803A15E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72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2B7A-D2DB-4D83-976F-75DC969F91B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8A9B-618B-4DBF-B417-553F8A9086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291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81C817-48F1-4EB2-9223-E9DF69FA082E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50B229-685B-4EAC-80F2-374106BE8F4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805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846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DDDADE8-8B7A-407E-A7F2-ECDFB5868B1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7B7473-353D-4F92-AAFB-7862838AF8C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1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63A59-0EA4-4286-B166-CA24D9B0BEE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27A2C-72F1-4A83-A80D-12D091D72D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8357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A9BEE-8CD9-4C07-B3DB-4D0D8479D2B9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25B4A-DC45-4D2F-BF2F-1B77DFE2CF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65364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215178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746251" y="4867275"/>
            <a:ext cx="855133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2218267" y="5788025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540001" y="4495801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617" y="1111250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30FF7-934F-4FCF-9D4F-51206EAC3FC7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7447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41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787CC49E-02ED-42E7-AABC-6F1063DD59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55087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9657F00-F568-44F2-8FBE-CE2C09D584D2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6DD27C-1E7C-44FF-8437-53D6776F574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8066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765300" y="4867275"/>
            <a:ext cx="857251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2218267" y="5791200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2506134" y="4479926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12130617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1500" y="1106488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1A346-C05B-45A8-B826-D90B87B4B42F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4272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646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84E03599-3F48-4CA5-8532-58B1AD9EAA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05752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721BB-6254-44CC-BD68-43D3B90B1BF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6226D-E32A-4071-8C6A-377050F610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94122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D76A-9812-4D4D-AF3F-961E61F1FEF6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5B008-146A-4167-B3E6-2A8F78CBD6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0640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B4ABF72-0E75-46D9-86F6-E5424BAD78AD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05CBD0-D041-4016-B406-C4AD803A15E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470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2B7A-D2DB-4D83-976F-75DC969F91B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8A9B-618B-4DBF-B417-553F8A9086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993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914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81C817-48F1-4EB2-9223-E9DF69FA082E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50B229-685B-4EAC-80F2-374106BE8F4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03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DDDADE8-8B7A-407E-A7F2-ECDFB5868B1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7B7473-353D-4F92-AAFB-7862838AF8C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730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63A59-0EA4-4286-B166-CA24D9B0BEE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27A2C-72F1-4A83-A80D-12D091D72D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74022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A9BEE-8CD9-4C07-B3DB-4D0D8479D2B9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25B4A-DC45-4D2F-BF2F-1B77DFE2CF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70184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215178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746251" y="4867275"/>
            <a:ext cx="855133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2218267" y="5788025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540001" y="4495801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617" y="1111250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30FF7-934F-4FCF-9D4F-51206EAC3FC7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7447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41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787CC49E-02ED-42E7-AABC-6F1063DD59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04783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9657F00-F568-44F2-8FBE-CE2C09D584D2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6DD27C-1E7C-44FF-8437-53D6776F574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4040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765300" y="4867275"/>
            <a:ext cx="857251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2218267" y="5791200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2506134" y="4479926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12130617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1500" y="1106488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1A346-C05B-45A8-B826-D90B87B4B42F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4272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646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84E03599-3F48-4CA5-8532-58B1AD9EAA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86427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721BB-6254-44CC-BD68-43D3B90B1BF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6226D-E32A-4071-8C6A-377050F610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8807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D76A-9812-4D4D-AF3F-961E61F1FEF6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5B008-146A-4167-B3E6-2A8F78CBD6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56529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B4ABF72-0E75-46D9-86F6-E5424BAD78AD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05CBD0-D041-4016-B406-C4AD803A15E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7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1203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2B7A-D2DB-4D83-976F-75DC969F91B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8A9B-618B-4DBF-B417-553F8A9086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7569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81C817-48F1-4EB2-9223-E9DF69FA082E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50B229-685B-4EAC-80F2-374106BE8F4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599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DDDADE8-8B7A-407E-A7F2-ECDFB5868B1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7B7473-353D-4F92-AAFB-7862838AF8C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7001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63A59-0EA4-4286-B166-CA24D9B0BEE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27A2C-72F1-4A83-A80D-12D091D72D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23498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A9BEE-8CD9-4C07-B3DB-4D0D8479D2B9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25B4A-DC45-4D2F-BF2F-1B77DFE2CF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99554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215178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746251" y="4867275"/>
            <a:ext cx="855133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2218267" y="5788025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540001" y="4495801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617" y="1111250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30FF7-934F-4FCF-9D4F-51206EAC3FC7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7447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41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787CC49E-02ED-42E7-AABC-6F1063DD59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67773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9657F00-F568-44F2-8FBE-CE2C09D584D2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6DD27C-1E7C-44FF-8437-53D6776F574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139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8301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320801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521885" y="0"/>
            <a:ext cx="306916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765300" y="4867275"/>
            <a:ext cx="857251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454151" y="5500689"/>
            <a:ext cx="184149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2218267" y="5791200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2506134" y="4479926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12130617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1500" y="1106488"/>
            <a:ext cx="2286000" cy="508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1A346-C05B-45A8-B826-D90B87B4B42F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701" y="4114272"/>
            <a:ext cx="3657600" cy="5122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6467" y="4929189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fld id="{84E03599-3F48-4CA5-8532-58B1AD9EAA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71123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721BB-6254-44CC-BD68-43D3B90B1BF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6226D-E32A-4071-8C6A-377050F610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28988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D76A-9812-4D4D-AF3F-961E61F1FEF6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5B008-146A-4167-B3E6-2A8F78CBD6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8915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191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B4ABF72-0E75-46D9-86F6-E5424BAD78AD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05CBD0-D041-4016-B406-C4AD803A15E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61753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2B7A-D2DB-4D83-976F-75DC969F91B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8A9B-618B-4DBF-B417-553F8A9086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9882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81C817-48F1-4EB2-9223-E9DF69FA082E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50B229-685B-4EAC-80F2-374106BE8F4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24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257117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DDDADE8-8B7A-407E-A7F2-ECDFB5868B1A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7B7473-353D-4F92-AAFB-7862838AF8C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7301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63A59-0EA4-4286-B166-CA24D9B0BEE5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27A2C-72F1-4A83-A80D-12D091D72D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1235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A9BEE-8CD9-4C07-B3DB-4D0D8479D2B9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25B4A-DC45-4D2F-BF2F-1B77DFE2CF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07819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taly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5414" y="4221088"/>
            <a:ext cx="2754669" cy="2066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548681"/>
            <a:ext cx="3331989" cy="205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18454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83977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137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39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930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14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61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8455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0363" y="548680"/>
            <a:ext cx="201622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21229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9077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0814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121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9544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taly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5414" y="4221088"/>
            <a:ext cx="2754669" cy="2066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548681"/>
            <a:ext cx="3331989" cy="205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90466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75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001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68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4672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26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2008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0363" y="548680"/>
            <a:ext cx="201622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285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606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24789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0638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6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7072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taly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5414" y="4221088"/>
            <a:ext cx="2754669" cy="2066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548681"/>
            <a:ext cx="3331989" cy="205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85704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020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857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248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7381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67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4118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0363" y="548680"/>
            <a:ext cx="201622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05910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8876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713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321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121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776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D8FEE-4D2E-43DA-BD44-BEB05B1EBF11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1B401-3AC8-4CE8-B34F-F059917DD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12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D96A5"/>
            </a:gs>
            <a:gs pos="39999">
              <a:srgbClr val="C6BFCE"/>
            </a:gs>
            <a:gs pos="100000">
              <a:srgbClr val="E6E3E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99568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3954" y="1017853"/>
            <a:ext cx="2011362" cy="512233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D9F171-7B4B-403F-9048-8DB05C417F7C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084" y="3676121"/>
            <a:ext cx="3200400" cy="486833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latin typeface="Century Schoolbook" panose="020406040505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FD7053-93E2-4622-A46D-4553B291380E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B5A359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E3D9B8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CBD4C2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D96A5"/>
            </a:gs>
            <a:gs pos="39999">
              <a:srgbClr val="C6BFCE"/>
            </a:gs>
            <a:gs pos="100000">
              <a:srgbClr val="E6E3E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99568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3954" y="1017853"/>
            <a:ext cx="2011362" cy="512233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D9F171-7B4B-403F-9048-8DB05C417F7C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084" y="3676121"/>
            <a:ext cx="3200400" cy="486833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latin typeface="Century Schoolbook" panose="020406040505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FD7053-93E2-4622-A46D-4553B291380E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56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B5A359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E3D9B8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CBD4C2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D96A5"/>
            </a:gs>
            <a:gs pos="39999">
              <a:srgbClr val="C6BFCE"/>
            </a:gs>
            <a:gs pos="100000">
              <a:srgbClr val="E6E3E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99568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3954" y="1017853"/>
            <a:ext cx="2011362" cy="512233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D9F171-7B4B-403F-9048-8DB05C417F7C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084" y="3676121"/>
            <a:ext cx="3200400" cy="486833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latin typeface="Century Schoolbook" panose="020406040505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FD7053-93E2-4622-A46D-4553B291380E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816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B5A359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E3D9B8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CBD4C2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D96A5"/>
            </a:gs>
            <a:gs pos="39999">
              <a:srgbClr val="C6BFCE"/>
            </a:gs>
            <a:gs pos="100000">
              <a:srgbClr val="E6E3E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99568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3954" y="1017853"/>
            <a:ext cx="2011362" cy="512233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D9F171-7B4B-403F-9048-8DB05C417F7C}" type="datetimeFigureOut">
              <a:rPr lang="ru-RU">
                <a:solidFill>
                  <a:srgbClr val="69676D"/>
                </a:solidFill>
              </a:rPr>
              <a:pPr>
                <a:defRPr/>
              </a:pPr>
              <a:t>07.01.2024</a:t>
            </a:fld>
            <a:endParaRPr lang="ru-RU">
              <a:solidFill>
                <a:srgbClr val="6967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084" y="3676121"/>
            <a:ext cx="3200400" cy="486833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6967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875434" y="5715001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latin typeface="Century Schoolbook" panose="020406040505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FD7053-93E2-4622-A46D-4553B291380E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4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B5A359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E3D9B8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CBD4C2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реция (NXPowerLite)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9050" y="4763"/>
            <a:ext cx="12153900" cy="68484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5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реция (NXPowerLite)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9050" y="4763"/>
            <a:ext cx="12153900" cy="68484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81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реция (NXPowerLite)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9050" y="4763"/>
            <a:ext cx="12153900" cy="68484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879FB-1570-46A9-BB20-C3FF0ED4EDB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8751C-BD1C-457F-AD85-B12A7B496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34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B%D0%B0%D1%82%D0%B8%D0%BD%D1%81%D0%BA%D0%B8%D0%B9_%D1%8F%D0%B7%D1%8B%D0%BA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0%D0%BB%D1%8C%D0%BC%D0%BE%D0%B2%D1%8B%D0%B5" TargetMode="External"/><Relationship Id="rId2" Type="http://schemas.openxmlformats.org/officeDocument/2006/relationships/hyperlink" Target="http://ru.wikipedia.org/wiki/%D0%9E%D1%80%D0%BD%D0%B0%D0%BC%D0%B5%D0%BD%D1%82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E%D0%BB%D1%8C%D1%88%D0%BE%D0%B9_%D0%9C%D0%B5%D0%BD%D0%B4%D0%B5%D1%80%D0%B5%D1%81_(%D1%80%D0%B5%D0%BA%D0%B0)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5211" y="60720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Древняя Эллада. Изображение греческих   храмов.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Старокрымский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УВК  № 1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«Школа - гимназия» имени братьев – партизан Стояновых»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Кировского   района     Республики  Крым.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 классов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Боровикова  Т.Г. 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1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7335" y="2165739"/>
            <a:ext cx="2206580" cy="249431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Парфенон Статуя Афины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http://img-fotki.yandex.ru/get/6518/137106206.1f3/0_9fb46_8ac454c8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37" y="356027"/>
            <a:ext cx="9184969" cy="6113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7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Надька\Рабочий стол\Др Греция\gre_2_zevs_rek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3151" y="845562"/>
            <a:ext cx="10006780" cy="500339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53037" y="199890"/>
            <a:ext cx="753121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Анти́чность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Латинский язык"/>
              </a:rPr>
              <a:t>лат.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древность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1274" y="5848952"/>
            <a:ext cx="10948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Античный храм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прямоугольное здание на высоком постаменте,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обнесённое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колоннадой с двускатной кровлей</a:t>
            </a:r>
          </a:p>
        </p:txBody>
      </p:sp>
    </p:spTree>
    <p:extLst>
      <p:ext uri="{BB962C8B-B14F-4D97-AF65-F5344CB8AC3E}">
        <p14:creationId xmlns:p14="http://schemas.microsoft.com/office/powerpoint/2010/main" val="146008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Надька\Рабочий стол\Др Греция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701" y="1071546"/>
            <a:ext cx="7536216" cy="49275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65161" y="214291"/>
            <a:ext cx="865992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Фасад  античного  храма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39272" y="1571612"/>
            <a:ext cx="2145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фронтон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7810512" y="1857364"/>
            <a:ext cx="1500198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453586" y="2714620"/>
            <a:ext cx="1931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фриз</a:t>
            </a:r>
          </a:p>
        </p:txBody>
      </p:sp>
      <p:cxnSp>
        <p:nvCxnSpPr>
          <p:cNvPr id="10" name="Прямая со стрелкой 9"/>
          <p:cNvCxnSpPr>
            <a:stCxn id="8" idx="1"/>
          </p:cNvCxnSpPr>
          <p:nvPr/>
        </p:nvCxnSpPr>
        <p:spPr>
          <a:xfrm flipH="1">
            <a:off x="8096264" y="2976230"/>
            <a:ext cx="1357322" cy="1670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239271" y="3857628"/>
            <a:ext cx="251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колоннада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7953388" y="4357694"/>
            <a:ext cx="1428760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153850" y="5674385"/>
            <a:ext cx="2530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стереобат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8066667" y="5793118"/>
            <a:ext cx="1071570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07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9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авнобедренный треугольник 13"/>
          <p:cNvSpPr/>
          <p:nvPr/>
        </p:nvSpPr>
        <p:spPr>
          <a:xfrm>
            <a:off x="1738313" y="500063"/>
            <a:ext cx="4500562" cy="1485900"/>
          </a:xfrm>
          <a:prstGeom prst="triangle">
            <a:avLst>
              <a:gd name="adj" fmla="val 49672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2309813" y="857250"/>
            <a:ext cx="3429000" cy="1143000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38313" y="2000250"/>
            <a:ext cx="4572000" cy="357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67000" y="2357439"/>
            <a:ext cx="357188" cy="2714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52814" y="2428875"/>
            <a:ext cx="357187" cy="2643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38625" y="2357439"/>
            <a:ext cx="357188" cy="2714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24439" y="2357439"/>
            <a:ext cx="357187" cy="2714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10250" y="2357439"/>
            <a:ext cx="357188" cy="2714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809751" y="5072063"/>
            <a:ext cx="5000625" cy="285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66939" y="5286375"/>
            <a:ext cx="5000625" cy="285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38439" y="5500688"/>
            <a:ext cx="5000625" cy="2857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7" name="Арка 36"/>
          <p:cNvSpPr/>
          <p:nvPr/>
        </p:nvSpPr>
        <p:spPr>
          <a:xfrm>
            <a:off x="4881564" y="2357439"/>
            <a:ext cx="714375" cy="642937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52625" y="2357439"/>
            <a:ext cx="357188" cy="2714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0" name="Арка 39"/>
          <p:cNvSpPr/>
          <p:nvPr/>
        </p:nvSpPr>
        <p:spPr>
          <a:xfrm>
            <a:off x="5667376" y="2357439"/>
            <a:ext cx="714375" cy="642937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1" name="Арка 40"/>
          <p:cNvSpPr/>
          <p:nvPr/>
        </p:nvSpPr>
        <p:spPr>
          <a:xfrm>
            <a:off x="4095751" y="2357439"/>
            <a:ext cx="714375" cy="642937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2" name="Арка 41"/>
          <p:cNvSpPr/>
          <p:nvPr/>
        </p:nvSpPr>
        <p:spPr>
          <a:xfrm>
            <a:off x="3309939" y="2357439"/>
            <a:ext cx="714375" cy="642937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3" name="Арка 42"/>
          <p:cNvSpPr/>
          <p:nvPr/>
        </p:nvSpPr>
        <p:spPr>
          <a:xfrm>
            <a:off x="2524126" y="2357439"/>
            <a:ext cx="714375" cy="642937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5" name="Арка 44"/>
          <p:cNvSpPr/>
          <p:nvPr/>
        </p:nvSpPr>
        <p:spPr>
          <a:xfrm>
            <a:off x="1809751" y="2357439"/>
            <a:ext cx="714375" cy="642937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0" name="Стрелка влево 49"/>
          <p:cNvSpPr/>
          <p:nvPr/>
        </p:nvSpPr>
        <p:spPr>
          <a:xfrm>
            <a:off x="4381501" y="1357313"/>
            <a:ext cx="3121025" cy="214312"/>
          </a:xfrm>
          <a:prstGeom prst="lef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1" name="Стрелка влево 50"/>
          <p:cNvSpPr/>
          <p:nvPr/>
        </p:nvSpPr>
        <p:spPr>
          <a:xfrm>
            <a:off x="6381750" y="2071688"/>
            <a:ext cx="1143000" cy="214312"/>
          </a:xfrm>
          <a:prstGeom prst="lef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2" name="Стрелка влево 51"/>
          <p:cNvSpPr/>
          <p:nvPr/>
        </p:nvSpPr>
        <p:spPr>
          <a:xfrm>
            <a:off x="6453188" y="2571751"/>
            <a:ext cx="1071562" cy="214313"/>
          </a:xfrm>
          <a:prstGeom prst="lef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3" name="Стрелка влево 52"/>
          <p:cNvSpPr/>
          <p:nvPr/>
        </p:nvSpPr>
        <p:spPr>
          <a:xfrm>
            <a:off x="6238876" y="3857626"/>
            <a:ext cx="1285875" cy="214313"/>
          </a:xfrm>
          <a:prstGeom prst="lef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4" name="Стрелка влево 53"/>
          <p:cNvSpPr/>
          <p:nvPr/>
        </p:nvSpPr>
        <p:spPr>
          <a:xfrm>
            <a:off x="7096126" y="5072063"/>
            <a:ext cx="428625" cy="214312"/>
          </a:xfrm>
          <a:prstGeom prst="lef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6199" y="1000109"/>
            <a:ext cx="187262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 w="19050">
                  <a:solidFill>
                    <a:srgbClr val="69676D">
                      <a:tint val="1000"/>
                    </a:srgbClr>
                  </a:solidFill>
                  <a:prstDash val="solid"/>
                </a:ln>
                <a:solidFill>
                  <a:srgbClr val="7E6BC9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фронтон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667636" y="1785927"/>
            <a:ext cx="157163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 w="19050">
                  <a:solidFill>
                    <a:srgbClr val="69676D">
                      <a:tint val="1000"/>
                    </a:srgbClr>
                  </a:solidFill>
                  <a:prstDash val="solid"/>
                </a:ln>
                <a:solidFill>
                  <a:srgbClr val="7E6BC9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карниз</a:t>
            </a:r>
            <a:endParaRPr lang="ru-RU" sz="3200" dirty="0">
              <a:solidFill>
                <a:srgbClr val="7E6BC9">
                  <a:lumMod val="75000"/>
                </a:srgbClr>
              </a:solidFill>
              <a:latin typeface="Comic Sans MS" pitchFamily="66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667636" y="2357431"/>
            <a:ext cx="207170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 w="19050">
                  <a:solidFill>
                    <a:srgbClr val="69676D">
                      <a:tint val="1000"/>
                    </a:srgbClr>
                  </a:solidFill>
                  <a:prstDash val="solid"/>
                </a:ln>
                <a:solidFill>
                  <a:srgbClr val="7E6BC9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капитель</a:t>
            </a:r>
            <a:endParaRPr lang="ru-RU" sz="3200" dirty="0">
              <a:solidFill>
                <a:srgbClr val="7E6BC9">
                  <a:lumMod val="75000"/>
                </a:srgbClr>
              </a:solidFill>
              <a:latin typeface="Comic Sans MS" pitchFamily="66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667637" y="3357562"/>
            <a:ext cx="1919115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ts val="3840"/>
              </a:lnSpc>
              <a:defRPr/>
            </a:pPr>
            <a:r>
              <a:rPr lang="ru-RU" sz="3200" b="1" dirty="0">
                <a:ln w="19050">
                  <a:solidFill>
                    <a:srgbClr val="69676D">
                      <a:tint val="1000"/>
                    </a:srgbClr>
                  </a:solidFill>
                  <a:prstDash val="solid"/>
                </a:ln>
                <a:solidFill>
                  <a:srgbClr val="7E6BC9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ствол</a:t>
            </a:r>
            <a:endParaRPr lang="ru-RU" sz="3200" dirty="0">
              <a:solidFill>
                <a:srgbClr val="7E6BC9">
                  <a:lumMod val="75000"/>
                </a:srgbClr>
              </a:solidFill>
              <a:latin typeface="Comic Sans MS" pitchFamily="66" charset="0"/>
              <a:cs typeface="Arial" panose="020B0604020202020204" pitchFamily="34" charset="0"/>
            </a:endParaRPr>
          </a:p>
          <a:p>
            <a:pPr>
              <a:lnSpc>
                <a:spcPts val="3840"/>
              </a:lnSpc>
              <a:defRPr/>
            </a:pPr>
            <a:r>
              <a:rPr lang="ru-RU" sz="3200" b="1" dirty="0">
                <a:ln w="19050">
                  <a:solidFill>
                    <a:srgbClr val="69676D">
                      <a:tint val="1000"/>
                    </a:srgbClr>
                  </a:solidFill>
                  <a:prstDash val="solid"/>
                </a:ln>
                <a:solidFill>
                  <a:srgbClr val="7E6BC9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колонны</a:t>
            </a:r>
            <a:endParaRPr lang="ru-RU" sz="3200" dirty="0">
              <a:solidFill>
                <a:srgbClr val="7E6BC9">
                  <a:lumMod val="75000"/>
                </a:srgbClr>
              </a:solidFill>
              <a:latin typeface="Comic Sans MS" pitchFamily="66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67637" y="4786323"/>
            <a:ext cx="27917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 w="19050">
                  <a:solidFill>
                    <a:srgbClr val="69676D">
                      <a:tint val="1000"/>
                    </a:srgbClr>
                  </a:solidFill>
                  <a:prstDash val="solid"/>
                </a:ln>
                <a:solidFill>
                  <a:srgbClr val="7E6BC9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лестница</a:t>
            </a:r>
            <a:endParaRPr lang="ru-RU" sz="3200" dirty="0">
              <a:solidFill>
                <a:srgbClr val="7E6BC9">
                  <a:lumMod val="75000"/>
                </a:srgbClr>
              </a:solidFill>
              <a:latin typeface="Comic Sans MS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735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5" grpId="0" animBg="1"/>
      <p:bldP spid="29" grpId="0" animBg="1"/>
      <p:bldP spid="40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9720" y="4071943"/>
            <a:ext cx="8501122" cy="2500330"/>
          </a:xfrm>
          <a:prstGeom prst="rect">
            <a:avLst/>
          </a:prstGeom>
          <a:noFill/>
        </p:spPr>
        <p:txBody>
          <a:bodyPr>
            <a:prstTxWarp prst="textInflateBottom">
              <a:avLst>
                <a:gd name="adj" fmla="val 100000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Фронтон- 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треугольная часть фасада,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ограниченная двускатной крышей</a:t>
            </a:r>
            <a:r>
              <a:rPr lang="ru-RU" sz="3600" b="1" dirty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CEB966">
                        <a:tint val="40000"/>
                        <a:satMod val="250000"/>
                      </a:srgbClr>
                    </a:gs>
                    <a:gs pos="9000">
                      <a:srgbClr val="CEB966">
                        <a:tint val="52000"/>
                        <a:satMod val="300000"/>
                      </a:srgbClr>
                    </a:gs>
                    <a:gs pos="50000">
                      <a:srgbClr val="CEB966">
                        <a:shade val="20000"/>
                        <a:satMod val="300000"/>
                      </a:srgbClr>
                    </a:gs>
                    <a:gs pos="79000">
                      <a:srgbClr val="CEB966">
                        <a:tint val="52000"/>
                        <a:satMod val="300000"/>
                      </a:srgbClr>
                    </a:gs>
                    <a:gs pos="100000">
                      <a:srgbClr val="CEB966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omic Sans MS" pitchFamily="66" charset="0"/>
                <a:cs typeface="Arial" panose="020B0604020202020204" pitchFamily="34" charset="0"/>
              </a:rPr>
              <a:t>.</a:t>
            </a:r>
          </a:p>
          <a:p>
            <a:pPr algn="ctr">
              <a:defRPr/>
            </a:pPr>
            <a:endParaRPr lang="ru-RU" sz="4000" b="1" dirty="0">
              <a:ln w="11430"/>
              <a:gradFill>
                <a:gsLst>
                  <a:gs pos="0">
                    <a:srgbClr val="9CB084">
                      <a:tint val="70000"/>
                      <a:satMod val="245000"/>
                    </a:srgbClr>
                  </a:gs>
                  <a:gs pos="75000">
                    <a:srgbClr val="9CB084">
                      <a:tint val="90000"/>
                      <a:shade val="60000"/>
                      <a:satMod val="240000"/>
                    </a:srgbClr>
                  </a:gs>
                  <a:gs pos="100000">
                    <a:srgbClr val="9CB084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146" name="Picture 2" descr="D:\фронтон.jpg"/>
          <p:cNvPicPr>
            <a:picLocks noChangeAspect="1" noChangeArrowheads="1"/>
          </p:cNvPicPr>
          <p:nvPr/>
        </p:nvPicPr>
        <p:blipFill>
          <a:blip r:embed="rId2"/>
          <a:srcRect b="23636"/>
          <a:stretch>
            <a:fillRect/>
          </a:stretch>
        </p:blipFill>
        <p:spPr bwMode="auto">
          <a:xfrm>
            <a:off x="2309786" y="1"/>
            <a:ext cx="6945354" cy="39067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gradFill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78742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6379" y="94961"/>
            <a:ext cx="8286808" cy="2928958"/>
          </a:xfrm>
          <a:prstGeom prst="rect">
            <a:avLst/>
          </a:prstGeom>
          <a:noFill/>
        </p:spPr>
        <p:txBody>
          <a:bodyPr>
            <a:prstTxWarp prst="textWave2">
              <a:avLst>
                <a:gd name="adj1" fmla="val 0"/>
                <a:gd name="adj2" fmla="val -745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dirty="0">
                <a:ln w="900" cmpd="sng">
                  <a:solidFill>
                    <a:srgbClr val="CEB966">
                      <a:satMod val="190000"/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rgbClr val="CEB966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Фриз-</a:t>
            </a:r>
          </a:p>
          <a:p>
            <a:pPr algn="ctr">
              <a:defRPr/>
            </a:pPr>
            <a:r>
              <a:rPr lang="ru-RU" sz="4000" b="1" dirty="0">
                <a:ln w="900" cmpd="sng">
                  <a:solidFill>
                    <a:srgbClr val="CEB966">
                      <a:satMod val="190000"/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rgbClr val="CEB966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часть здания под карнизом</a:t>
            </a:r>
          </a:p>
          <a:p>
            <a:pPr algn="ctr">
              <a:defRPr/>
            </a:pPr>
            <a:r>
              <a:rPr lang="ru-RU" sz="4000" b="1" dirty="0">
                <a:ln w="900" cmpd="sng">
                  <a:solidFill>
                    <a:srgbClr val="CEB966">
                      <a:satMod val="190000"/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rgbClr val="CEB966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 скульптурными изображениями.</a:t>
            </a:r>
          </a:p>
        </p:txBody>
      </p:sp>
      <p:pic>
        <p:nvPicPr>
          <p:cNvPr id="7170" name="Picture 2" descr="D:\фронтон.jpg"/>
          <p:cNvPicPr>
            <a:picLocks noChangeAspect="1" noChangeArrowheads="1"/>
          </p:cNvPicPr>
          <p:nvPr/>
        </p:nvPicPr>
        <p:blipFill>
          <a:blip r:embed="rId2"/>
          <a:srcRect t="71429"/>
          <a:stretch>
            <a:fillRect/>
          </a:stretch>
        </p:blipFill>
        <p:spPr bwMode="auto">
          <a:xfrm>
            <a:off x="597162" y="3227772"/>
            <a:ext cx="10665241" cy="26063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gradFill>
              <a:gsLst>
                <a:gs pos="0">
                  <a:schemeClr val="bg2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5841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питель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1074" y="112812"/>
            <a:ext cx="5182300" cy="6745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697814" y="1800014"/>
            <a:ext cx="366135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rgbClr val="69676D">
                      <a:satMod val="155000"/>
                    </a:srgb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Капитель-</a:t>
            </a:r>
          </a:p>
          <a:p>
            <a:pPr algn="ctr">
              <a:defRPr/>
            </a:pPr>
            <a:r>
              <a:rPr lang="ru-RU" sz="4000" b="1" dirty="0">
                <a:ln w="12700">
                  <a:solidFill>
                    <a:srgbClr val="69676D">
                      <a:satMod val="155000"/>
                    </a:srgb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венчающая </a:t>
            </a:r>
          </a:p>
          <a:p>
            <a:pPr algn="ctr">
              <a:defRPr/>
            </a:pPr>
            <a:r>
              <a:rPr lang="ru-RU" sz="4000" b="1" dirty="0">
                <a:ln w="12700">
                  <a:solidFill>
                    <a:srgbClr val="69676D">
                      <a:satMod val="155000"/>
                    </a:srgb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часть колонн</a:t>
            </a:r>
          </a:p>
        </p:txBody>
      </p:sp>
    </p:spTree>
    <p:extLst>
      <p:ext uri="{BB962C8B-B14F-4D97-AF65-F5344CB8AC3E}">
        <p14:creationId xmlns:p14="http://schemas.microsoft.com/office/powerpoint/2010/main" val="438722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Надька\Рабочий стол\Др Греция\Classical_orders_from_the_Encyclopedie.png"/>
          <p:cNvPicPr>
            <a:picLocks noChangeAspect="1" noChangeArrowheads="1"/>
          </p:cNvPicPr>
          <p:nvPr/>
        </p:nvPicPr>
        <p:blipFill>
          <a:blip r:embed="rId2"/>
          <a:srcRect l="10897" t="10600" r="12323" b="9112"/>
          <a:stretch>
            <a:fillRect/>
          </a:stretch>
        </p:blipFill>
        <p:spPr bwMode="auto">
          <a:xfrm>
            <a:off x="875398" y="285729"/>
            <a:ext cx="6572296" cy="635798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018943" y="440039"/>
            <a:ext cx="3155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Дорический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ордер – мужественный, приземистый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34853" y="2148269"/>
            <a:ext cx="2923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Ионический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женственный, изящный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18943" y="4071942"/>
            <a:ext cx="3039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Коринфский –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«девический», изысканный</a:t>
            </a:r>
          </a:p>
        </p:txBody>
      </p:sp>
    </p:spTree>
    <p:extLst>
      <p:ext uri="{BB962C8B-B14F-4D97-AF65-F5344CB8AC3E}">
        <p14:creationId xmlns:p14="http://schemas.microsoft.com/office/powerpoint/2010/main" val="226526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515154" y="5081484"/>
            <a:ext cx="11397803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Пальметта 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растительный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Орнамент"/>
              </a:rPr>
              <a:t>орнамент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 веерообразного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листа       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Пальмовые"/>
              </a:rPr>
              <a:t>пальмового 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Пальмовые"/>
              </a:rPr>
              <a:t>дерева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7" name="Picture 5" descr="C:\Documents and Settings\Надька\Рабочий стол\Античные вазы\s640x480 (1).jpg"/>
          <p:cNvPicPr>
            <a:picLocks noChangeAspect="1" noChangeArrowheads="1"/>
          </p:cNvPicPr>
          <p:nvPr/>
        </p:nvPicPr>
        <p:blipFill>
          <a:blip r:embed="rId4"/>
          <a:srcRect r="26316" b="50000"/>
          <a:stretch>
            <a:fillRect/>
          </a:stretch>
        </p:blipFill>
        <p:spPr bwMode="auto">
          <a:xfrm>
            <a:off x="946835" y="1208934"/>
            <a:ext cx="10143324" cy="36362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18047" y="230667"/>
            <a:ext cx="7000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Орнаменты</a:t>
            </a:r>
          </a:p>
        </p:txBody>
      </p:sp>
    </p:spTree>
    <p:extLst>
      <p:ext uri="{BB962C8B-B14F-4D97-AF65-F5344CB8AC3E}">
        <p14:creationId xmlns:p14="http://schemas.microsoft.com/office/powerpoint/2010/main" val="16815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b="4396"/>
          <a:stretch>
            <a:fillRect/>
          </a:stretch>
        </p:blipFill>
        <p:spPr bwMode="auto">
          <a:xfrm>
            <a:off x="1353078" y="0"/>
            <a:ext cx="92456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24100" y="5072074"/>
            <a:ext cx="75724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DS Greece" pitchFamily="66" charset="-52"/>
              </a:rPr>
              <a:t>древнее название Греции</a:t>
            </a:r>
          </a:p>
        </p:txBody>
      </p:sp>
    </p:spTree>
    <p:extLst>
      <p:ext uri="{BB962C8B-B14F-4D97-AF65-F5344CB8AC3E}">
        <p14:creationId xmlns:p14="http://schemas.microsoft.com/office/powerpoint/2010/main" val="302036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Documents and Settings\Надька\Рабочий стол\Античные вазы\003p8h7r.jpg"/>
          <p:cNvPicPr>
            <a:picLocks noChangeAspect="1" noChangeArrowheads="1"/>
          </p:cNvPicPr>
          <p:nvPr/>
        </p:nvPicPr>
        <p:blipFill>
          <a:blip r:embed="rId2"/>
          <a:srcRect r="19469"/>
          <a:stretch>
            <a:fillRect/>
          </a:stretch>
        </p:blipFill>
        <p:spPr bwMode="auto">
          <a:xfrm>
            <a:off x="311440" y="1078588"/>
            <a:ext cx="11478196" cy="2321433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266681" y="194947"/>
            <a:ext cx="57826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МЕАНДР  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42166" y="4142830"/>
            <a:ext cx="11616743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Из прямых углов в непрерывной линии.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(От извилистой реки </a:t>
            </a:r>
            <a:r>
              <a:rPr lang="ru-RU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Большой Мендерес (река)"/>
              </a:rPr>
              <a:t>Меандр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 , что вьётся частыми излучинами, близко подступает к собственному руслу и опять поворачивает)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Глубокий магический смысл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отражение течения  человеческой  Жизни.</a:t>
            </a:r>
            <a:endParaRPr lang="ru-RU" sz="24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76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779" y="0"/>
            <a:ext cx="9686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s://illustrators.ru/uploads/illustration/image/454972/main_45497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61" y="0"/>
            <a:ext cx="91789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57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-141668"/>
            <a:ext cx="9525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3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s://urok.1sept.ru/articles/410562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214" y="90152"/>
            <a:ext cx="62063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8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0" y="0"/>
            <a:ext cx="12142820" cy="6542468"/>
          </a:xfrm>
        </p:spPr>
      </p:pic>
    </p:spTree>
    <p:extLst>
      <p:ext uri="{BB962C8B-B14F-4D97-AF65-F5344CB8AC3E}">
        <p14:creationId xmlns:p14="http://schemas.microsoft.com/office/powerpoint/2010/main" val="40113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lh3.googleusercontent.com/-vgbk4OL1z0k/VmgpHaRG6kI/AAAAAAAACEQ/V3npLhz7Xxk/s640-Ic42/%2525D1%252584%2525D0%2525BE%2525D1%252582%2525D0%2525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159" y="0"/>
            <a:ext cx="92793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74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038" y="24587"/>
            <a:ext cx="9033669" cy="68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8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://youpainter.ru/sites/default/files/styles/painting_page/public/users/timofey_golovyashkin/timofey_golovyashkin_u_beregov_grecii.jpg?itok=ZM7hkZD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808" y="3284984"/>
            <a:ext cx="3672408" cy="24626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http://youpainter.ru/sites/default/files/styles/painting_page/public/users/viktoriya_shabanova/viktoriya_shabanova_hram_drevney_grecii.jpg?itok=Xh1oDIj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309" y="1077592"/>
            <a:ext cx="2927292" cy="21275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24270" y="274638"/>
            <a:ext cx="6212802" cy="87031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festival.1september.ru/articles/410562/img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602" y="709794"/>
            <a:ext cx="3033644" cy="33521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8" name="Picture 6" descr="http://youpainter.ru/sites/default/files/styles/painting_page/public/users/sofiya_bec/sofiya_bec_na_konkurs_o_grecii.jpg?itok=rZRbi_b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44787">
            <a:off x="479249" y="4676888"/>
            <a:ext cx="2513827" cy="18270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0" name="Picture 8" descr="http://vm-art-info.ucoz.ru/_ph/7/7364145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09664" y="994687"/>
            <a:ext cx="2900911" cy="2137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2" name="Picture 10" descr="http://youpainter.ru/sites/default/files/styles/painting_page/public/users/ilya_balashov/ilya_balashov_greciya.jpg?itok=fpw2nDH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75899">
            <a:off x="8430667" y="3320477"/>
            <a:ext cx="2858905" cy="2145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6" name="Picture 14" descr="http://youpainter.ru/sites/default/files/styles/painting_page/public/users/aleksandr_provotorov/aleksandr_provotorov_greciya_akropol_vechernee_groznoe_nebo.jpg?itok=f0jM6PG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37790" y="5284578"/>
            <a:ext cx="2232248" cy="12547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8" name="Picture 16" descr="http://youpainter.ru/sites/default/files/styles/painting_page/public/users/polina_talalaeva/polina_talalaeva_hram_gefesta.afiny.jpg?itok=qihVuAM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23004">
            <a:off x="7378780" y="5090565"/>
            <a:ext cx="2073362" cy="14689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2413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Надька\Рабочий стол\04-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470" y="0"/>
            <a:ext cx="8366266" cy="63356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9875" y="6335619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    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Эллины (по имени царя – родоначальника Эллина) – жители Эллады</a:t>
            </a:r>
          </a:p>
        </p:txBody>
      </p:sp>
    </p:spTree>
    <p:extLst>
      <p:ext uri="{BB962C8B-B14F-4D97-AF65-F5344CB8AC3E}">
        <p14:creationId xmlns:p14="http://schemas.microsoft.com/office/powerpoint/2010/main" val="410059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21790" y="0"/>
            <a:ext cx="7791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Афина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Богиня  Мудрости 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Справедливости                      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Афины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Греции  (в честь Богини Афины) </a:t>
            </a:r>
          </a:p>
        </p:txBody>
      </p:sp>
      <p:pic>
        <p:nvPicPr>
          <p:cNvPr id="1026" name="Picture 2" descr="Афинский Акрополь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26" y="830997"/>
            <a:ext cx="10477837" cy="585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33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Надька\Рабочий стол\panorama-afin.jpg"/>
          <p:cNvPicPr>
            <a:picLocks noChangeAspect="1" noChangeArrowheads="1"/>
          </p:cNvPicPr>
          <p:nvPr/>
        </p:nvPicPr>
        <p:blipFill>
          <a:blip r:embed="rId2"/>
          <a:srcRect b="9195"/>
          <a:stretch>
            <a:fillRect/>
          </a:stretch>
        </p:blipFill>
        <p:spPr bwMode="auto">
          <a:xfrm>
            <a:off x="1584101" y="140731"/>
            <a:ext cx="9587824" cy="586841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869" y="5993871"/>
            <a:ext cx="84528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любой точки Афин виден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Акрополь.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дома, заслоняющие вид на Акрополь запрещено!  </a:t>
            </a:r>
          </a:p>
        </p:txBody>
      </p:sp>
    </p:spTree>
    <p:extLst>
      <p:ext uri="{BB962C8B-B14F-4D97-AF65-F5344CB8AC3E}">
        <p14:creationId xmlns:p14="http://schemas.microsoft.com/office/powerpoint/2010/main" val="387521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1036" y="41598"/>
            <a:ext cx="2577921" cy="64807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Акрополь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 descr="http://i.dailymail.co.uk/i/pix/2012/01/18/article-2088384-0F83BDE400000578-20_1024x615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3424" y="1138313"/>
            <a:ext cx="9301495" cy="5586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066522" y="82124"/>
            <a:ext cx="99306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верхний город») – городская крепость стран Древнего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мира.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 Греции – находящаяся на возвышенном месте укрепленная часть города, которая служила защитой во время опасности.</a:t>
            </a:r>
          </a:p>
        </p:txBody>
      </p:sp>
    </p:spTree>
    <p:extLst>
      <p:ext uri="{BB962C8B-B14F-4D97-AF65-F5344CB8AC3E}">
        <p14:creationId xmlns:p14="http://schemas.microsoft.com/office/powerpoint/2010/main" val="64946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Надька\Рабочий стол\ac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301" y="346705"/>
            <a:ext cx="8518484" cy="49292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66843" y="5715017"/>
            <a:ext cx="10258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Акрополь –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(«верхний город») – высокий холм с плоской вершиной, на котором расположена городская крепость - кремль</a:t>
            </a:r>
          </a:p>
        </p:txBody>
      </p:sp>
    </p:spTree>
    <p:extLst>
      <p:ext uri="{BB962C8B-B14F-4D97-AF65-F5344CB8AC3E}">
        <p14:creationId xmlns:p14="http://schemas.microsoft.com/office/powerpoint/2010/main" val="398274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anitalianjourney.files.wordpress.com/2007/08/akrop-night-big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568" y="1764407"/>
            <a:ext cx="8100222" cy="4742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1" y="553945"/>
            <a:ext cx="10547796" cy="108012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богов древние греки строили храмы.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умели выбирать место для своих построек, и здание храма казалось украшением пейзажа. Храмы ставили на вершинах холмов, на скалистых откосах морского берега.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греки строили храм как дом для бога. Внутри стояла статуя божества.</a:t>
            </a:r>
            <a:endParaRPr lang="en-US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Надька\Рабочий стол\Др Греция\artemis_temple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836101"/>
            <a:ext cx="8229658" cy="58579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31332" y="233005"/>
            <a:ext cx="10586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Парфенон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храм Богини Афины - главный храм Афинского Акрополя</a:t>
            </a:r>
          </a:p>
        </p:txBody>
      </p:sp>
    </p:spTree>
    <p:extLst>
      <p:ext uri="{BB962C8B-B14F-4D97-AF65-F5344CB8AC3E}">
        <p14:creationId xmlns:p14="http://schemas.microsoft.com/office/powerpoint/2010/main" val="194121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6267663dfbb444b391ddfd664ab5cb97defd38d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Эркер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Эркер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Эркер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Эркер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219</Words>
  <Application>Microsoft Office PowerPoint</Application>
  <PresentationFormat>Широкоэкранный</PresentationFormat>
  <Paragraphs>53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28</vt:i4>
      </vt:variant>
    </vt:vector>
  </HeadingPairs>
  <TitlesOfParts>
    <vt:vector size="45" baseType="lpstr">
      <vt:lpstr>Arial</vt:lpstr>
      <vt:lpstr>Calibri</vt:lpstr>
      <vt:lpstr>Calibri Light</vt:lpstr>
      <vt:lpstr>Century Schoolbook</vt:lpstr>
      <vt:lpstr>Comic Sans MS</vt:lpstr>
      <vt:lpstr>DS Greece</vt:lpstr>
      <vt:lpstr>Times New Roman</vt:lpstr>
      <vt:lpstr>Wingdings</vt:lpstr>
      <vt:lpstr>Wingdings 2</vt:lpstr>
      <vt:lpstr>Тема Office</vt:lpstr>
      <vt:lpstr>Эркер</vt:lpstr>
      <vt:lpstr>1_Эркер</vt:lpstr>
      <vt:lpstr>2_Эркер</vt:lpstr>
      <vt:lpstr>3_Эркер</vt:lpstr>
      <vt:lpstr>1_Тема Office</vt:lpstr>
      <vt:lpstr>2_Тема Office</vt:lpstr>
      <vt:lpstr>3_Тема Office</vt:lpstr>
      <vt:lpstr>Древняя Эллада. Изображение греческих   храмов.</vt:lpstr>
      <vt:lpstr>Презентация PowerPoint</vt:lpstr>
      <vt:lpstr>Презентация PowerPoint</vt:lpstr>
      <vt:lpstr>Презентация PowerPoint</vt:lpstr>
      <vt:lpstr>Презентация PowerPoint</vt:lpstr>
      <vt:lpstr>Акрополь</vt:lpstr>
      <vt:lpstr>Презентация PowerPoint</vt:lpstr>
      <vt:lpstr>В честь богов древние греки строили храмы.  Они умели выбирать место для своих построек, и здание храма казалось украшением пейзажа. Храмы ставили на вершинах холмов, на скалистых откосах морского берега.  Древние греки строили храм как дом для бога. Внутри стояла статуя божества.</vt:lpstr>
      <vt:lpstr>Презентация PowerPoint</vt:lpstr>
      <vt:lpstr>Парфенон Статуя Афины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Древняя Эллада. Изображение греческих   храмов.</dc:title>
  <dc:creator>Эльдорадо</dc:creator>
  <cp:lastModifiedBy>Эльдорадо</cp:lastModifiedBy>
  <cp:revision>19</cp:revision>
  <dcterms:created xsi:type="dcterms:W3CDTF">2021-02-17T22:08:14Z</dcterms:created>
  <dcterms:modified xsi:type="dcterms:W3CDTF">2024-01-07T13:57:58Z</dcterms:modified>
</cp:coreProperties>
</file>