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66" r:id="rId5"/>
    <p:sldId id="267" r:id="rId6"/>
    <p:sldId id="269" r:id="rId7"/>
    <p:sldId id="278" r:id="rId8"/>
    <p:sldId id="270" r:id="rId9"/>
    <p:sldId id="271" r:id="rId10"/>
    <p:sldId id="280" r:id="rId11"/>
    <p:sldId id="281" r:id="rId12"/>
    <p:sldId id="285" r:id="rId13"/>
    <p:sldId id="284" r:id="rId14"/>
    <p:sldId id="283" r:id="rId15"/>
    <p:sldId id="282" r:id="rId16"/>
    <p:sldId id="276" r:id="rId17"/>
    <p:sldId id="27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6C17-1B29-45BC-93B1-04C657675D6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38CE67-A9A7-4E76-950E-FFBA157BAFA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6C17-1B29-45BC-93B1-04C657675D6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8CE67-A9A7-4E76-950E-FFBA157BAF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6C17-1B29-45BC-93B1-04C657675D6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8CE67-A9A7-4E76-950E-FFBA157BAF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6C17-1B29-45BC-93B1-04C657675D6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8CE67-A9A7-4E76-950E-FFBA157BAF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6C17-1B29-45BC-93B1-04C657675D6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8CE67-A9A7-4E76-950E-FFBA157BAFA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6C17-1B29-45BC-93B1-04C657675D6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8CE67-A9A7-4E76-950E-FFBA157BAFA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6C17-1B29-45BC-93B1-04C657675D6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8CE67-A9A7-4E76-950E-FFBA157BAFA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6C17-1B29-45BC-93B1-04C657675D6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8CE67-A9A7-4E76-950E-FFBA157BAF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6C17-1B29-45BC-93B1-04C657675D6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8CE67-A9A7-4E76-950E-FFBA157BAF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6C17-1B29-45BC-93B1-04C657675D6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8CE67-A9A7-4E76-950E-FFBA157BAF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06C17-1B29-45BC-93B1-04C657675D6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8CE67-A9A7-4E76-950E-FFBA157BAFA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1A06C17-1B29-45BC-93B1-04C657675D6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238CE67-A9A7-4E76-950E-FFBA157BAFA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29596" y="638325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Копейск, 2022г.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8352928" cy="1470025"/>
          </a:xfrm>
        </p:spPr>
        <p:txBody>
          <a:bodyPr/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ХИМИЯ В ЧАШКЕ ЧАЯ</a:t>
            </a: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788024" y="3886200"/>
            <a:ext cx="4104456" cy="227414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Калингер А.В.,   учитель биологии первой квалификационной категории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56" y="-117209"/>
            <a:ext cx="9132600" cy="146926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224969" y="272985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ПРОЕКТ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Синий чай из Таиланда: как его пить и зачем? - Росконтроль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81" y="3376182"/>
            <a:ext cx="4324424" cy="28611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49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76672"/>
            <a:ext cx="7848872" cy="1656184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latin typeface="Times New Roman"/>
                <a:ea typeface="Calibri"/>
                <a:cs typeface="Times New Roman"/>
              </a:rPr>
              <a:t>Определение кислотно-щелочного </a:t>
            </a:r>
            <a:r>
              <a:rPr lang="ru-RU" sz="3600" b="1" dirty="0">
                <a:latin typeface="Times New Roman"/>
                <a:ea typeface="Calibri"/>
                <a:cs typeface="Times New Roman"/>
              </a:rPr>
              <a:t>баланса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5804102"/>
              </p:ext>
            </p:extLst>
          </p:nvPr>
        </p:nvGraphicFramePr>
        <p:xfrm>
          <a:off x="683568" y="1772816"/>
          <a:ext cx="7848873" cy="4685240"/>
        </p:xfrm>
        <a:graphic>
          <a:graphicData uri="http://schemas.openxmlformats.org/drawingml/2006/table">
            <a:tbl>
              <a:tblPr firstRow="1" firstCol="1" bandRow="1"/>
              <a:tblGrid>
                <a:gridCol w="576064"/>
                <a:gridCol w="1368152"/>
                <a:gridCol w="2376264"/>
                <a:gridCol w="1440160"/>
                <a:gridCol w="864096"/>
                <a:gridCol w="1224137"/>
              </a:tblGrid>
              <a:tr h="68907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п/п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Название  марки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Листовой/пакетированный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Черный/зеленый/ красный/ голубой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среда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535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Гринфилд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листовой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черный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нейтральная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5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пакетированный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черный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нейтральная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5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листовой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зеленый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нейтральная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5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пакетированный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зеленый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нейтральная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535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Ричард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листовой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черный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нейтральная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5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пакетированный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черный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нейтральная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5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Акбар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пакетированный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черный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нейтральная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5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Липтон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пакетированный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черный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нейтральная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931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Ява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пакетированный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красный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кислая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150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Каркаде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листовой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красный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кислая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5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Иван чай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листовой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черный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нейтральная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5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Клитория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листовой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голубой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нейтральная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174" marR="56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5998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96752"/>
            <a:ext cx="7848872" cy="936104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>
                <a:solidFill>
                  <a:srgbClr val="2F5897"/>
                </a:solidFill>
                <a:latin typeface="Times New Roman"/>
                <a:ea typeface="Calibri"/>
                <a:cs typeface="Times New Roman"/>
              </a:rPr>
              <a:t>Определение танина  в чайном растворе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73" y="1772816"/>
            <a:ext cx="4995863" cy="5853113"/>
          </a:xfrm>
        </p:spPr>
        <p:txBody>
          <a:bodyPr>
            <a:normAutofit/>
          </a:bodyPr>
          <a:lstStyle/>
          <a:p>
            <a:pPr lvl="0" indent="450215" algn="just">
              <a:lnSpc>
                <a:spcPct val="150000"/>
              </a:lnSpc>
              <a:spcAft>
                <a:spcPts val="1000"/>
              </a:spcAft>
            </a:pPr>
            <a:r>
              <a:rPr lang="ru-RU" sz="20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Определение танина  в чайном растворе.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 К 1 мл раствора чая добавили 1 – 2 капли хлорида железа (Ш). Из-за наличия танина чай окрасился в темно-фиолетовый цвет</a:t>
            </a:r>
            <a:r>
              <a:rPr lang="ru-RU" sz="2000" dirty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. </a:t>
            </a:r>
            <a:endParaRPr lang="ru-RU" sz="18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5652120" y="1844824"/>
            <a:ext cx="3008313" cy="36877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28800"/>
            <a:ext cx="3695607" cy="4927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 descr="D:\проекты 8 класс 2022\Палкина\X4xgLKFW6_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342507"/>
            <a:ext cx="4608512" cy="2178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026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96752"/>
            <a:ext cx="7848872" cy="936104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Определение  витамина С в чайном растворе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0088" y="1628800"/>
            <a:ext cx="4995863" cy="5853113"/>
          </a:xfrm>
        </p:spPr>
        <p:txBody>
          <a:bodyPr>
            <a:normAutofit fontScale="70000" lnSpcReduction="20000"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Для определения наличия витамина С в растровых чая к  2 мл раствора чая    приливаем воду до объёма 10 мл, добавляем немного раствора крахмала. Далее по каплям добавляли раствор </a:t>
            </a:r>
            <a:r>
              <a:rPr lang="ru-RU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иода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до появления устойчивого синего окрашивания, не исчезающего 10-15 с. При наличии витамина С раствор  чая окрасится в синий цвет.</a:t>
            </a:r>
            <a:endParaRPr lang="ru-RU" sz="5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348880"/>
            <a:ext cx="3941535" cy="25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290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96752"/>
            <a:ext cx="7848872" cy="936104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Определение кофеина в чайном растворе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73" y="1772816"/>
            <a:ext cx="5629347" cy="5853113"/>
          </a:xfrm>
        </p:spPr>
        <p:txBody>
          <a:bodyPr>
            <a:normAutofit/>
          </a:bodyPr>
          <a:lstStyle/>
          <a:p>
            <a:pPr indent="450215" algn="just">
              <a:lnSpc>
                <a:spcPct val="150000"/>
              </a:lnSpc>
            </a:pPr>
            <a:r>
              <a:rPr lang="ru-RU" sz="1800" dirty="0">
                <a:solidFill>
                  <a:schemeClr val="tx1"/>
                </a:solidFill>
                <a:latin typeface="Times New Roman"/>
                <a:cs typeface="Times New Roman"/>
              </a:rPr>
              <a:t>Для определения  кофеина в растворах  чая, на фарфоровой пластине  поместили 0,1 г чая, добавляли 2-3 капли концентрированной азотной кислоты. Смесь осторожно выпарили досуха. В результате окисления кофеина происходит изменение окраски     с коричневого на оранжевый цвет. При реакции с концентрированным раствором аммиака это вещество превращается в </a:t>
            </a:r>
            <a:r>
              <a:rPr lang="ru-RU" sz="1800" dirty="0" err="1">
                <a:solidFill>
                  <a:schemeClr val="tx1"/>
                </a:solidFill>
                <a:latin typeface="Times New Roman"/>
                <a:cs typeface="Times New Roman"/>
              </a:rPr>
              <a:t>пурпурат</a:t>
            </a:r>
            <a:r>
              <a:rPr lang="ru-RU" sz="1800" dirty="0">
                <a:solidFill>
                  <a:schemeClr val="tx1"/>
                </a:solidFill>
                <a:latin typeface="Times New Roman"/>
                <a:cs typeface="Times New Roman"/>
              </a:rPr>
              <a:t> аммония.</a:t>
            </a:r>
            <a:endParaRPr lang="ru-RU" sz="1800" dirty="0">
              <a:solidFill>
                <a:schemeClr val="tx1"/>
              </a:solidFill>
            </a:endParaRPr>
          </a:p>
          <a:p>
            <a:pPr indent="450215" algn="just">
              <a:lnSpc>
                <a:spcPct val="150000"/>
              </a:lnSpc>
            </a:pPr>
            <a:r>
              <a:rPr lang="ru-RU" sz="1800" dirty="0">
                <a:solidFill>
                  <a:schemeClr val="tx1"/>
                </a:solidFill>
                <a:latin typeface="Times New Roman"/>
                <a:cs typeface="Times New Roman"/>
              </a:rPr>
              <a:t>Данные анализа сравнивали с эталоном, полученным из таблетки цитрамона, содержащего 43% кофеина.</a:t>
            </a:r>
            <a:endParaRPr lang="ru-RU" sz="1800" dirty="0">
              <a:solidFill>
                <a:schemeClr val="tx1"/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434" y="1916832"/>
            <a:ext cx="3150896" cy="13681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434" y="3284984"/>
            <a:ext cx="3150896" cy="3061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290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848872" cy="1656184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latin typeface="Times New Roman"/>
                <a:ea typeface="Calibri"/>
                <a:cs typeface="Times New Roman"/>
              </a:rPr>
              <a:t>Определение танина,  витамина С, кофеина в чае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6768365"/>
              </p:ext>
            </p:extLst>
          </p:nvPr>
        </p:nvGraphicFramePr>
        <p:xfrm>
          <a:off x="467544" y="1556792"/>
          <a:ext cx="8424935" cy="4720624"/>
        </p:xfrm>
        <a:graphic>
          <a:graphicData uri="http://schemas.openxmlformats.org/drawingml/2006/table">
            <a:tbl>
              <a:tblPr firstRow="1" firstCol="1" bandRow="1"/>
              <a:tblGrid>
                <a:gridCol w="715325"/>
                <a:gridCol w="1430649"/>
                <a:gridCol w="1946890"/>
                <a:gridCol w="1424351"/>
                <a:gridCol w="894683"/>
                <a:gridCol w="1082433"/>
                <a:gridCol w="930604"/>
              </a:tblGrid>
              <a:tr h="7680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п/п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Название  марки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Листовой/пакети-рованный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Черный/зеленый/красный/ голубой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Наличие танина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Наличие витамина 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С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Наличие кофеина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1650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Гринфилд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листовой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черный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7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пакетированный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черный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16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листовой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зеленый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7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пакетированный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зеленый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1650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Ричард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листовой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черный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7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пакетированный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черный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7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Акбар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пакетированный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черный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7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Липтон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пакетированный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черный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7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Ява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пакетированный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красный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16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Каркаде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листовой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красный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7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Иван чай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листовой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черный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47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Клитория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листовой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голубой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6203" marR="5620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828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848872" cy="936104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latin typeface="Times New Roman"/>
                <a:ea typeface="Calibri"/>
                <a:cs typeface="Times New Roman"/>
              </a:rPr>
              <a:t>Определение сахара   в чайном растворе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404" y="836712"/>
            <a:ext cx="9073008" cy="1728192"/>
          </a:xfrm>
        </p:spPr>
        <p:txBody>
          <a:bodyPr>
            <a:norm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Для определения наличия сахара в растворах  чая использовали тест полоски КЕТАГЛЮК. Количество глюкозы в  чайных растворах определяли </a:t>
            </a:r>
            <a:r>
              <a:rPr lang="ru-RU" sz="2000" dirty="0" err="1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глюкометром</a:t>
            </a:r>
            <a:r>
              <a:rPr lang="ru-RU" sz="2000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 фирмы Сателлит. </a:t>
            </a:r>
            <a:endParaRPr lang="ru-RU" sz="1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4247078"/>
              </p:ext>
            </p:extLst>
          </p:nvPr>
        </p:nvGraphicFramePr>
        <p:xfrm>
          <a:off x="323528" y="2492896"/>
          <a:ext cx="8640961" cy="4164950"/>
        </p:xfrm>
        <a:graphic>
          <a:graphicData uri="http://schemas.openxmlformats.org/drawingml/2006/table">
            <a:tbl>
              <a:tblPr firstRow="1" firstCol="1" bandRow="1"/>
              <a:tblGrid>
                <a:gridCol w="792088"/>
                <a:gridCol w="1872208"/>
                <a:gridCol w="2490244"/>
                <a:gridCol w="1400743"/>
                <a:gridCol w="1042839"/>
                <a:gridCol w="1042839"/>
              </a:tblGrid>
              <a:tr h="57606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№ п/п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Название  марки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Листовой/пакетированный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Черный/зеленый/ красный/ голубой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Наличие сахара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Глюкоза  ммоль\л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2231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Гринфилд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листовой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черный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21.8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00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пакетированный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черный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20.0</a:t>
                      </a: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2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листовой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зеленый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16.6</a:t>
                      </a: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2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пакетированный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зеленый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14.6</a:t>
                      </a: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223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Ричард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листовой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черный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9.4</a:t>
                      </a: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2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пакетированный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черный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11.6</a:t>
                      </a: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22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Акбар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пакетированный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черный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7.6</a:t>
                      </a: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22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Липтон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пакетированный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черный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17.1</a:t>
                      </a: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00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Ява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пакетированный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красный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3.2</a:t>
                      </a: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7223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Каркаде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листовой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красный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0.8</a:t>
                      </a: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4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Иван чай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листовой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черный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16.7</a:t>
                      </a: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54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Клитория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листовой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голубой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2.7</a:t>
                      </a:r>
                    </a:p>
                  </a:txBody>
                  <a:tcPr marL="61877" marR="618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20269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87424"/>
            <a:ext cx="8229600" cy="16002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8856984" cy="5328592"/>
          </a:xfrm>
        </p:spPr>
        <p:txBody>
          <a:bodyPr>
            <a:normAutofit fontScale="32500" lnSpcReduction="20000"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49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Чай — напиток, получаемый варкой, завариванием или настаиванием листа чайного куста, который предварительно подготавливается специальным образом. </a:t>
            </a:r>
            <a:endParaRPr lang="ru-RU" sz="43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49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Для приготовления напитка необходимо, что бы чайный лист  прошел  следующие стадии обработки включает предварительную сушку (вяление), скручивание, более или менее длительное ферментативное окисление, окончательную сушку. </a:t>
            </a:r>
            <a:endParaRPr lang="ru-RU" sz="43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49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Чай разнится не только по сорту чайного куста, месту произрастания, времени сбора, способу обработки: практически в каждой стране свои способы заваривания чая, свои ритуалы чаепития.</a:t>
            </a:r>
            <a:endParaRPr lang="ru-RU" sz="43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49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Чай - это сложнейшее по своему химическому составу растение. Оно содержит более 300 химических веществ и соединений</a:t>
            </a:r>
            <a:endParaRPr lang="ru-RU" sz="43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49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Химический состав чая разнообразен и сложен, он определяет свойства чая и его действие на организм человека. Этот факт необходимо учитывать при различных заболеваниях;</a:t>
            </a:r>
            <a:endParaRPr lang="ru-RU" sz="43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4900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Изучить состав и свойства чая можно экспериментальным путем в школьной лаборатории, выделив его компоненты (кофеин, танин, глюкоза, витамин С и др.);</a:t>
            </a:r>
            <a:endParaRPr lang="ru-RU" sz="43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5460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29596" y="638325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Копейск, 2022г.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8352928" cy="1470025"/>
          </a:xfrm>
        </p:spPr>
        <p:txBody>
          <a:bodyPr/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ХИМИЯ В ЧАШКЕ ЧАЯ</a:t>
            </a: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788024" y="3886200"/>
            <a:ext cx="4104456" cy="2274146"/>
          </a:xfrm>
        </p:spPr>
        <p:txBody>
          <a:bodyPr>
            <a:normAutofit/>
          </a:bodyPr>
          <a:lstStyle/>
          <a:p>
            <a:pPr algn="just"/>
            <a:r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Калингер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А.В.,   учитель биологии первой квалификационной категории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556" y="-117209"/>
            <a:ext cx="9132600" cy="146926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224969" y="272985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ПРОЕКТ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Синий чай из Таиланда: как его пить и зачем? - Росконтроль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81" y="3376182"/>
            <a:ext cx="4324424" cy="28611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66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712968" cy="5544616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Чай – полезный и любимый многими напиток. Сегодня его можно назвать напитком №1. Без него нельзя представить ни праздника, ни каждодневного стола. По примерным подсчетам он является основным напитком почти для 2,5 млрд. людей на земле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России чай является самым популярным тонизирующим напитком и миллионы россиян употребляют чай в течение всего дня.  Но немногие люди знают о химическом составе, полезных и вредных свойствах чая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77072"/>
            <a:ext cx="6716185" cy="257759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76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645" y="1052736"/>
            <a:ext cx="9036496" cy="70609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Цель работы: исследование химического состава чая различных сортов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31220"/>
            <a:ext cx="8229600" cy="500141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	Изучить научную литературу и Интернет-ресурсы по теме исследования;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	Провести исследование по определению рН и наличия  танина, сахара, кофеина витамина С,   в чае разных сортов  и видах. 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	Проанализировать результаты и  сделать  выводы</a:t>
            </a:r>
          </a:p>
          <a:p>
            <a:pPr marL="0" indent="0" algn="just">
              <a:buNone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Возможно успешное очищение воды фильтром созданным своими руками  в домашних условиях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исследования: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чай различных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сортов</a:t>
            </a:r>
          </a:p>
          <a:p>
            <a:pPr marL="0" indent="0" algn="just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исследования: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химические вещества, входящие в состав чая. .</a:t>
            </a: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795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0384" y="188640"/>
            <a:ext cx="5184576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4968552" cy="547260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	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напиток, получаемый варкой, завариванием или настаиванием листа чайного куста, который предварительно подготавливается специальным образом.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	Подготовка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предварительную сушку (вяление), скручивание, более или менее длительное ферментативное окисление, окончательную сушку.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055" y="1628800"/>
            <a:ext cx="3449811" cy="28978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86713" y="4707750"/>
            <a:ext cx="32670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старое чайное дерево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пуэра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Юньнане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3200 лет</a:t>
            </a:r>
          </a:p>
          <a:p>
            <a:pPr algn="ctr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676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764" y="116632"/>
            <a:ext cx="8928992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ЧАЯ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8640960" cy="4525963"/>
          </a:xfrm>
        </p:spPr>
        <p:txBody>
          <a:bodyPr>
            <a:noAutofit/>
          </a:bodyPr>
          <a:lstStyle/>
          <a:p>
            <a:pPr marL="457200"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Черным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чаем называется тот, который проходит все указанные стадии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</a:p>
          <a:p>
            <a:pPr marL="457200"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Зеленый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чай не проходит ферментацию: пробы сохранить цвет листьев и избежать ферментативных реакций, листья зеленого чая быстро ошпаривают или прогревают. Только после этого листья скручивают и сушат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Красный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чай. Для его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производства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используют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только специальные сорта чайных кустов. Листья сушат на солнце, но после процесс ферментации прерывают примерно на середине. Чай досушивают и скручивают вручную, иногда в несколько приемов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Белый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чай – это практически 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чистые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чайные почки, иногда – 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первым чайным листом самого ценного 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457200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урожая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endParaRPr lang="ru-RU" sz="18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140905"/>
            <a:ext cx="4032448" cy="25739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047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379" y="476672"/>
            <a:ext cx="8229600" cy="85010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ХИМИЧЕСКИЙ  СОСТАВ  ЧАЯ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0379" y="1340768"/>
            <a:ext cx="8229600" cy="3517851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Чайный лист состоит из воды, сухих веществ, экстрактивных веществ, алкалоидов, фенольных соединений, углеводов, азотсодержащих веществ </a:t>
            </a:r>
            <a:r>
              <a:rPr lang="ru-RU" sz="1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неалкалоидной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природы, гликозидов, пигментов, органических кислот, минеральных веществ, эфирных масел, альдегидов, смол, витаминов и ферментов.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51165"/>
            <a:ext cx="5963328" cy="30963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314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204" y="692696"/>
            <a:ext cx="8229600" cy="85010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ХИМИЧЕСКИЙ  СОСТАВ  ЧАЯ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155" y="2662568"/>
            <a:ext cx="3990649" cy="36690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067388"/>
            <a:ext cx="4602644" cy="42642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858" y="2067389"/>
            <a:ext cx="4001946" cy="612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8880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СОЦИАЛЬНЫЙ ОПРОС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3528392" cy="3018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877709"/>
            <a:ext cx="3528392" cy="3018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987" y="3644900"/>
            <a:ext cx="3756025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8579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96752"/>
            <a:ext cx="7848872" cy="936104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b="1" dirty="0" smtClean="0">
                <a:latin typeface="Times New Roman"/>
                <a:ea typeface="Calibri"/>
                <a:cs typeface="Times New Roman"/>
              </a:rPr>
              <a:t>Определение кислотно-щелочного 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баланса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73" y="1772816"/>
            <a:ext cx="4995863" cy="5853113"/>
          </a:xfrm>
        </p:spPr>
        <p:txBody>
          <a:bodyPr>
            <a:norm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пробирку с чаем, опускали индикаторную бумажку для определения рН, а затем сравнивали её с эталоном.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5652120" y="1844824"/>
            <a:ext cx="3008313" cy="36877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D:\проекты 8 класс 2022\Палкина\-pnGX_xR1b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84984"/>
            <a:ext cx="4487821" cy="3365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D:\проекты 8 класс 2022\Палкина\8reCUYlsb2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262" y="4256488"/>
            <a:ext cx="3147717" cy="236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657180"/>
            <a:ext cx="3157883" cy="236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6254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288</TotalTime>
  <Words>786</Words>
  <Application>Microsoft Office PowerPoint</Application>
  <PresentationFormat>Экран (4:3)</PresentationFormat>
  <Paragraphs>280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Исполнительная</vt:lpstr>
      <vt:lpstr>ХИМИЯ В ЧАШКЕ ЧАЯ</vt:lpstr>
      <vt:lpstr>ВВЕДЕНИЕ</vt:lpstr>
      <vt:lpstr>Цель работы: исследование химического состава чая различных сортов </vt:lpstr>
      <vt:lpstr>ЧАЙ</vt:lpstr>
      <vt:lpstr>КЛАССИФИКАЦИЯ ЧАЯ</vt:lpstr>
      <vt:lpstr>ХИМИЧЕСКИЙ  СОСТАВ  ЧАЯ</vt:lpstr>
      <vt:lpstr>ХИМИЧЕСКИЙ  СОСТАВ  ЧАЯ</vt:lpstr>
      <vt:lpstr>СОЦИАЛЬНЫЙ ОПРОС</vt:lpstr>
      <vt:lpstr>Определение кислотно-щелочного баланса </vt:lpstr>
      <vt:lpstr>Определение кислотно-щелочного баланса </vt:lpstr>
      <vt:lpstr>Определение танина  в чайном растворе </vt:lpstr>
      <vt:lpstr>Определение  витамина С в чайном растворе </vt:lpstr>
      <vt:lpstr>Определение кофеина в чайном растворе </vt:lpstr>
      <vt:lpstr>Определение танина,  витамина С, кофеина в чае </vt:lpstr>
      <vt:lpstr>Определение сахара   в чайном растворе </vt:lpstr>
      <vt:lpstr>ВЫВОДЫ</vt:lpstr>
      <vt:lpstr>ХИМИЯ В ЧАШКЕ ЧАЯ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User</cp:lastModifiedBy>
  <cp:revision>26</cp:revision>
  <dcterms:created xsi:type="dcterms:W3CDTF">2022-03-13T08:37:15Z</dcterms:created>
  <dcterms:modified xsi:type="dcterms:W3CDTF">2024-01-07T14:12:34Z</dcterms:modified>
</cp:coreProperties>
</file>