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6336704" cy="273630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Проект на тему : «правильные многоугольники»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виды укладки тротуарной плитки: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Рисунок 13" descr="http://static.livescience.ru/parket/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2514600" cy="1933575"/>
          </a:xfrm>
          <a:prstGeom prst="rect">
            <a:avLst/>
          </a:prstGeom>
          <a:noFill/>
        </p:spPr>
      </p:pic>
      <p:pic>
        <p:nvPicPr>
          <p:cNvPr id="25601" name="Рисунок 14" descr="http://static.livescience.ru/parket/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348880"/>
            <a:ext cx="2495550" cy="1866900"/>
          </a:xfrm>
          <a:prstGeom prst="rect">
            <a:avLst/>
          </a:prstGeom>
          <a:noFill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42576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5" name="Рисунок 15" descr="http://static.livescience.ru/parket/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293096"/>
            <a:ext cx="2482850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Измерение параметров порога школы и вычисление его площади</a:t>
            </a:r>
          </a:p>
          <a:p>
            <a:r>
              <a:rPr lang="ru-RU" sz="1600" dirty="0" smtClean="0"/>
              <a:t>Создание дизайн – проекта, различных способов укладки плитки</a:t>
            </a:r>
          </a:p>
          <a:p>
            <a:r>
              <a:rPr lang="ru-RU" sz="1600" dirty="0" smtClean="0"/>
              <a:t>Выясним: какой вид паркета самый экономичный?</a:t>
            </a:r>
          </a:p>
          <a:p>
            <a:r>
              <a:rPr lang="ru-RU" sz="1600" dirty="0" smtClean="0"/>
              <a:t>При каком значении </a:t>
            </a:r>
            <a:r>
              <a:rPr lang="ru-RU" sz="1600" dirty="0" err="1" smtClean="0"/>
              <a:t>n</a:t>
            </a:r>
            <a:r>
              <a:rPr lang="ru-RU" sz="1600" dirty="0" smtClean="0"/>
              <a:t> с заданным периметром </a:t>
            </a:r>
            <a:r>
              <a:rPr lang="ru-RU" sz="1600" dirty="0" err="1" smtClean="0"/>
              <a:t>p</a:t>
            </a:r>
            <a:r>
              <a:rPr lang="ru-RU" sz="1600" dirty="0" smtClean="0"/>
              <a:t> правильный многоугольник имеет наибольшую площадь?</a:t>
            </a:r>
          </a:p>
          <a:p>
            <a:endParaRPr lang="ru-RU" sz="1600" dirty="0" smtClean="0"/>
          </a:p>
          <a:p>
            <a:r>
              <a:rPr lang="ru-RU" sz="1600" b="1" dirty="0" smtClean="0"/>
              <a:t>Из правильных треугольников, квадратов и шестиугольников с одинаковым периметром наибольшая площадь – у шестиугольника.</a:t>
            </a:r>
            <a:endParaRPr lang="ru-RU" sz="1600" dirty="0" smtClean="0"/>
          </a:p>
          <a:p>
            <a:endParaRPr lang="ru-RU" dirty="0"/>
          </a:p>
        </p:txBody>
      </p:sp>
      <p:pic>
        <p:nvPicPr>
          <p:cNvPr id="24577" name="Рисунок 20" descr="http://static.livescience.ru/parket/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118219"/>
            <a:ext cx="3744416" cy="225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Многоугольники вокруг нас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Природа – лучший “вычислитель”, тому подтверждение пчелиные соты, снежинки, кристаллы. Почему пчелы «выбрали» себе для ячеек на сотах форму правильного шестиугольника?</a:t>
            </a:r>
          </a:p>
          <a:p>
            <a:r>
              <a:rPr lang="ru-RU" dirty="0" smtClean="0"/>
              <a:t>Строя шестиугольные ячейки пчелы наиболее экономно используют площадь внутри небольшого улья и воск для изготовления ячеек. </a:t>
            </a:r>
          </a:p>
          <a:p>
            <a:r>
              <a:rPr lang="ru-RU" dirty="0" smtClean="0"/>
              <a:t>Причем пчелиные соты представляют собой не плоский, а пространственный паркет, поскольку заполняют пространство так, что не остается просветов. </a:t>
            </a:r>
          </a:p>
          <a:p>
            <a:r>
              <a:rPr lang="ru-RU" dirty="0" smtClean="0"/>
              <a:t>И как не согласиться с мнением пчелы из сказки «Тысяча и одна ночь»: </a:t>
            </a:r>
            <a:r>
              <a:rPr lang="ru-RU" i="1" dirty="0" smtClean="0"/>
              <a:t>«Мой дом построен по законам самой строгой архитектуры. Сам Евклид мог бы поучиться, познавая геометрию моих сот». </a:t>
            </a:r>
            <a:endParaRPr lang="ru-RU" dirty="0" smtClean="0"/>
          </a:p>
          <a:p>
            <a:r>
              <a:rPr lang="ru-RU" dirty="0" smtClean="0"/>
              <a:t>В основу создания дизайн – проекта были положены принципы эстетичности и экономичности. </a:t>
            </a:r>
          </a:p>
          <a:p>
            <a:r>
              <a:rPr lang="ru-RU" dirty="0" smtClean="0"/>
              <a:t>Дизайн проект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ЗАКЛЮЧЕНИЕ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124744"/>
            <a:ext cx="7467600" cy="4873752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1</a:t>
            </a:r>
            <a:r>
              <a:rPr lang="ru-RU" dirty="0" smtClean="0"/>
              <a:t>. Выявили преимущества тротуарной плитки.</a:t>
            </a:r>
          </a:p>
          <a:p>
            <a:r>
              <a:rPr lang="ru-RU" dirty="0" smtClean="0"/>
              <a:t>Эстетические:</a:t>
            </a:r>
          </a:p>
          <a:p>
            <a:r>
              <a:rPr lang="ru-RU" dirty="0" smtClean="0"/>
              <a:t>– различная конфигурация и цвет;</a:t>
            </a:r>
            <a:br>
              <a:rPr lang="ru-RU" dirty="0" smtClean="0"/>
            </a:br>
            <a:r>
              <a:rPr lang="ru-RU" dirty="0" smtClean="0"/>
              <a:t>– выгодный контраст с сегодняшними однотонными покрытиями;</a:t>
            </a:r>
            <a:br>
              <a:rPr lang="ru-RU" dirty="0" smtClean="0"/>
            </a:br>
            <a:r>
              <a:rPr lang="ru-RU" dirty="0" smtClean="0"/>
              <a:t>– возможность выкладывать разнообразные рисунки, включая надписи и рекламу,</a:t>
            </a:r>
          </a:p>
          <a:p>
            <a:r>
              <a:rPr lang="ru-RU" dirty="0" smtClean="0"/>
              <a:t>– улучшает архитектурную выразительность и внешний вид ;</a:t>
            </a:r>
            <a:br>
              <a:rPr lang="ru-RU" dirty="0" smtClean="0"/>
            </a:br>
            <a:r>
              <a:rPr lang="ru-RU" dirty="0" smtClean="0"/>
              <a:t>– конструктивные особенности исключают негативные последствия атмосферных осадков (лужи, наледи, изломы и трещины).</a:t>
            </a:r>
          </a:p>
          <a:p>
            <a:r>
              <a:rPr lang="ru-RU" dirty="0" smtClean="0"/>
              <a:t>Экологические:</a:t>
            </a:r>
          </a:p>
          <a:p>
            <a:r>
              <a:rPr lang="ru-RU" dirty="0" smtClean="0"/>
              <a:t>– отсутствие вредных испарений, как, например, у асфальтобетонных покрытий;</a:t>
            </a:r>
            <a:br>
              <a:rPr lang="ru-RU" dirty="0" smtClean="0"/>
            </a:br>
            <a:r>
              <a:rPr lang="ru-RU" dirty="0" smtClean="0"/>
              <a:t>– не имеется вредного радиационного фона по сравнению с асфальтобетонными покрытиями;</a:t>
            </a:r>
            <a:br>
              <a:rPr lang="ru-RU" dirty="0" smtClean="0"/>
            </a:br>
            <a:r>
              <a:rPr lang="ru-RU" dirty="0" smtClean="0"/>
              <a:t>– низкая температура разогрева сохраняет прохладу в жаркое время года.</a:t>
            </a:r>
          </a:p>
          <a:p>
            <a:r>
              <a:rPr lang="ru-RU" dirty="0" smtClean="0"/>
              <a:t>Экономические:</a:t>
            </a:r>
          </a:p>
          <a:p>
            <a:r>
              <a:rPr lang="ru-RU" dirty="0" smtClean="0"/>
              <a:t>– затраты на устройство и поддержание в нормальном состоянии плиточных покрытий в течение срока службы ниже, чем у асфальтобетонных.</a:t>
            </a:r>
          </a:p>
          <a:p>
            <a:r>
              <a:rPr lang="ru-RU" dirty="0" smtClean="0"/>
              <a:t>2. Поняли принципы построения правильных паркетов и использование этих знаний при укладке тротуарной плитки.</a:t>
            </a:r>
          </a:p>
          <a:p>
            <a:r>
              <a:rPr lang="ru-RU" dirty="0" smtClean="0"/>
              <a:t>3. Практическая значимость: </a:t>
            </a:r>
            <a:r>
              <a:rPr lang="ru-RU" dirty="0" err="1" smtClean="0"/>
              <a:t>cоздание</a:t>
            </a:r>
            <a:r>
              <a:rPr lang="ru-RU" dirty="0" smtClean="0"/>
              <a:t> дизайн проекта благоустройства школьного порога</a:t>
            </a:r>
          </a:p>
          <a:p>
            <a:r>
              <a:rPr lang="ru-RU" dirty="0" smtClean="0"/>
              <a:t>– Измерения территории.</a:t>
            </a:r>
            <a:br>
              <a:rPr lang="ru-RU" dirty="0" smtClean="0"/>
            </a:br>
            <a:r>
              <a:rPr lang="ru-RU" dirty="0" smtClean="0"/>
              <a:t>– Изучение ассортимента тротуарной плитки</a:t>
            </a:r>
          </a:p>
          <a:p>
            <a:r>
              <a:rPr lang="ru-RU" dirty="0" smtClean="0"/>
              <a:t>– Расчёты экономичного и высоко – художественного покрытия из тротуарной плитки,  дизайн проект с использованием редактора “</a:t>
            </a:r>
            <a:r>
              <a:rPr lang="ru-RU" dirty="0" err="1" smtClean="0"/>
              <a:t>Paint</a:t>
            </a:r>
            <a:r>
              <a:rPr lang="ru-RU" dirty="0" smtClean="0"/>
              <a:t>”.</a:t>
            </a:r>
            <a:br>
              <a:rPr lang="ru-RU" dirty="0" smtClean="0"/>
            </a:br>
            <a:r>
              <a:rPr lang="ru-RU" b="1" dirty="0" smtClean="0"/>
              <a:t>РЕКОМЕНДАЦИИ</a:t>
            </a:r>
            <a:endParaRPr lang="ru-RU" dirty="0" smtClean="0"/>
          </a:p>
          <a:p>
            <a:r>
              <a:rPr lang="ru-RU" dirty="0" smtClean="0"/>
              <a:t>Предложить созданный дизайн – проект администрации школы, для использования при благоустройстве порога  школы.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1.Энциклопедический словарь юного математика. –</a:t>
            </a:r>
            <a:r>
              <a:rPr lang="ru-RU" dirty="0" err="1" smtClean="0"/>
              <a:t>М.:Педагогика</a:t>
            </a:r>
            <a:r>
              <a:rPr lang="ru-RU" dirty="0" smtClean="0"/>
              <a:t>, 1985, стр.200–2001.</a:t>
            </a:r>
            <a:br>
              <a:rPr lang="ru-RU" dirty="0" smtClean="0"/>
            </a:br>
            <a:r>
              <a:rPr lang="ru-RU" dirty="0" smtClean="0"/>
              <a:t>2.И.М.Смирнова, В.А.Смирнов “Паркеты и их иллюстрация” статья в журнале “Математика в школе” №8 2000 год.</a:t>
            </a:r>
            <a:br>
              <a:rPr lang="ru-RU" dirty="0" smtClean="0"/>
            </a:br>
            <a:r>
              <a:rPr lang="ru-RU" dirty="0" smtClean="0"/>
              <a:t>3. А.Н.Колмогоров. Паркеты из правильных многоугольников. Журнал “Квант” №3, 1970 г.</a:t>
            </a:r>
            <a:br>
              <a:rPr lang="ru-RU" dirty="0" smtClean="0"/>
            </a:br>
            <a:r>
              <a:rPr lang="ru-RU" dirty="0" smtClean="0"/>
              <a:t>4. О. Михайлов. “Одиннадцать правильных паркетов”, журнал “Квант”, №5, 1979г. </a:t>
            </a:r>
            <a:br>
              <a:rPr lang="ru-RU" dirty="0" smtClean="0"/>
            </a:br>
            <a:r>
              <a:rPr lang="ru-RU" dirty="0" smtClean="0"/>
              <a:t>5. Сборник статей к 50 – </a:t>
            </a:r>
            <a:r>
              <a:rPr lang="ru-RU" dirty="0" err="1" smtClean="0"/>
              <a:t>летию</a:t>
            </a:r>
            <a:r>
              <a:rPr lang="ru-RU" dirty="0" smtClean="0"/>
              <a:t> завода ЖБК–1, г. Белгород, 2003.</a:t>
            </a:r>
            <a:br>
              <a:rPr lang="ru-RU" dirty="0" smtClean="0"/>
            </a:br>
            <a:r>
              <a:rPr lang="ru-RU" dirty="0" smtClean="0"/>
              <a:t>6. Созидание во имя повышения качества жизни. Строительные материалы и услуги, г. Белгород, ЖБК–1, 2008г.</a:t>
            </a:r>
            <a:br>
              <a:rPr lang="ru-RU" dirty="0" smtClean="0"/>
            </a:br>
            <a:r>
              <a:rPr lang="ru-RU" dirty="0" smtClean="0"/>
              <a:t>7. Проспект. Тротуарная плитка. г. Белгород, ЖБК–1, 2009г.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Введение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Актуальность: </a:t>
            </a:r>
            <a:r>
              <a:rPr lang="ru-RU" dirty="0" smtClean="0"/>
              <a:t> в повседневной жизни человек регулярно сталкивается с понятием «правильный многоугольник»: в архитектуре, дизайне, спорте и даже в природе, значит каждый из нас должен иметь представление о том, что такое правильный многоугольник и какие существуют возможности его применения в жизни.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/>
          <a:lstStyle/>
          <a:p>
            <a:r>
              <a:rPr lang="ru-RU" b="1" dirty="0" smtClean="0"/>
              <a:t>Цель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476672"/>
            <a:ext cx="7467600" cy="4873752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  <a:buNone/>
            </a:pP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 smtClean="0"/>
          </a:p>
          <a:p>
            <a:pPr>
              <a:buNone/>
            </a:pPr>
            <a:r>
              <a:rPr lang="ru-RU" sz="1800" dirty="0" smtClean="0"/>
              <a:t>   1</a:t>
            </a:r>
            <a:r>
              <a:rPr lang="ru-RU" sz="1800" dirty="0" smtClean="0"/>
              <a:t>. Расширение теоретической базы, аналитический обзор литературы.</a:t>
            </a:r>
            <a:br>
              <a:rPr lang="ru-RU" sz="1800" dirty="0" smtClean="0"/>
            </a:br>
            <a:r>
              <a:rPr lang="ru-RU" sz="1800" dirty="0" smtClean="0"/>
              <a:t>2. Изучение геометрических приёмов составления паркетов и их практическое применение при укладке тротуарной плитки.</a:t>
            </a:r>
            <a:br>
              <a:rPr lang="ru-RU" sz="1800" dirty="0" smtClean="0"/>
            </a:br>
            <a:r>
              <a:rPr lang="ru-RU" sz="1800" dirty="0" smtClean="0"/>
              <a:t>3. Развитие умений и навыков исследовательской работы и прикладное применение знаний в создании </a:t>
            </a:r>
            <a:r>
              <a:rPr lang="ru-RU" sz="1800" dirty="0" err="1" smtClean="0"/>
              <a:t>дизайн-проекта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4. Составление сметы расходов </a:t>
            </a:r>
          </a:p>
          <a:p>
            <a:pPr>
              <a:lnSpc>
                <a:spcPct val="170000"/>
              </a:lnSpc>
              <a:buNone/>
            </a:pPr>
            <a:r>
              <a:rPr lang="ru-RU" sz="1800" b="1" dirty="0" smtClean="0"/>
              <a:t>Гипотеза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Расчеты для укладки тротуарной плитки производятся по тем же принципам, что и для паркетов.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ТЕОРЕТИЧЕСКАЯ ЧАСТЬ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Математические основы паркетов</a:t>
            </a:r>
          </a:p>
          <a:p>
            <a:r>
              <a:rPr lang="ru-RU" b="1" dirty="0" smtClean="0"/>
              <a:t>Паркеты из правильных одноименных многоугольников.</a:t>
            </a:r>
            <a:endParaRPr lang="ru-RU" dirty="0" smtClean="0"/>
          </a:p>
          <a:p>
            <a:r>
              <a:rPr lang="ru-RU" dirty="0" smtClean="0"/>
              <a:t>Выясним, из каких правильных многоугольников можно составить паркет?</a:t>
            </a:r>
          </a:p>
          <a:p>
            <a:r>
              <a:rPr lang="ru-RU" dirty="0" smtClean="0"/>
              <a:t>Геометрические фигуры могут “встретиться” в вершине паркета только тогда, когда сумма их углов составляет 360 градусов, иначе они не сомкнуться вокруг вершины или “налезут” друг на друга).</a:t>
            </a:r>
          </a:p>
          <a:p>
            <a:r>
              <a:rPr lang="ru-RU" dirty="0" smtClean="0"/>
              <a:t>Главное условие, необходимое для построения паркетов:</a:t>
            </a:r>
          </a:p>
          <a:p>
            <a:r>
              <a:rPr lang="ru-RU" b="1" u="sng" dirty="0" smtClean="0"/>
              <a:t>Сумма углов многоугольников в узле паркета должна равняться 360º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Паркет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   Паркет </a:t>
            </a:r>
            <a:r>
              <a:rPr lang="ru-RU" sz="2000" dirty="0" smtClean="0"/>
              <a:t>можно построить из:</a:t>
            </a:r>
          </a:p>
          <a:p>
            <a:pPr>
              <a:buNone/>
            </a:pPr>
            <a:r>
              <a:rPr lang="ru-RU" sz="2000" dirty="0" smtClean="0"/>
              <a:t>    • </a:t>
            </a:r>
            <a:r>
              <a:rPr lang="ru-RU" sz="2000" dirty="0" smtClean="0"/>
              <a:t>правильных треугольников;</a:t>
            </a:r>
            <a:br>
              <a:rPr lang="ru-RU" sz="2000" dirty="0" smtClean="0"/>
            </a:br>
            <a:r>
              <a:rPr lang="ru-RU" sz="2000" dirty="0" smtClean="0"/>
              <a:t>• правильных шестиугольников;</a:t>
            </a:r>
            <a:br>
              <a:rPr lang="ru-RU" sz="2000" dirty="0" smtClean="0"/>
            </a:br>
            <a:r>
              <a:rPr lang="ru-RU" sz="2000" dirty="0" smtClean="0"/>
              <a:t>• правильных четырехугольников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23225" t="72400" r="41732" b="15700"/>
          <a:stretch>
            <a:fillRect/>
          </a:stretch>
        </p:blipFill>
        <p:spPr bwMode="auto">
          <a:xfrm>
            <a:off x="899592" y="3501008"/>
            <a:ext cx="640871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79512" y="4802669"/>
            <a:ext cx="769255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основе этих 3 правильных многоугольников можно составить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различные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правильные паркеты.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Можно ли составить паркеты из разных правильных многоугольников?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4800" dirty="0" smtClean="0"/>
              <a:t>Если использовать квадраты и треугольники, то можно получить более красивые рисунки.  </a:t>
            </a:r>
          </a:p>
          <a:p>
            <a:pPr algn="ctr">
              <a:buNone/>
            </a:pPr>
            <a:r>
              <a:rPr lang="ru-RU" sz="4800" dirty="0" smtClean="0"/>
              <a:t>Из каких правильных разноименных многоугольников можно составить паркет?</a:t>
            </a:r>
          </a:p>
          <a:p>
            <a:pPr algn="ctr">
              <a:buNone/>
            </a:pPr>
            <a:r>
              <a:rPr lang="ru-RU" sz="4800" dirty="0" smtClean="0"/>
              <a:t>Выясним условия, при которых окрестность точки можно замостить без пропусков и перекрытий комбинациями </a:t>
            </a:r>
            <a:r>
              <a:rPr lang="ru-RU" sz="4800" u="sng" dirty="0" smtClean="0"/>
              <a:t>разных</a:t>
            </a:r>
            <a:r>
              <a:rPr lang="ru-RU" sz="4800" dirty="0" smtClean="0"/>
              <a:t> правильных многоугольников</a:t>
            </a:r>
            <a:r>
              <a:rPr lang="ru-RU" sz="4800" dirty="0" smtClean="0"/>
              <a:t>.</a:t>
            </a:r>
          </a:p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Величина каждого угла 180º*(</a:t>
            </a:r>
            <a:r>
              <a:rPr lang="ru-RU" sz="4800" dirty="0" err="1" smtClean="0"/>
              <a:t>n</a:t>
            </a:r>
            <a:r>
              <a:rPr lang="ru-RU" sz="4800" dirty="0" smtClean="0"/>
              <a:t>–2)/</a:t>
            </a:r>
            <a:r>
              <a:rPr lang="ru-RU" sz="4800" dirty="0" err="1" smtClean="0"/>
              <a:t>n</a:t>
            </a: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&lt;180º, в то же время 180º*(</a:t>
            </a:r>
            <a:r>
              <a:rPr lang="ru-RU" sz="4800" dirty="0" err="1" smtClean="0"/>
              <a:t>n</a:t>
            </a:r>
            <a:r>
              <a:rPr lang="ru-RU" sz="4800" dirty="0" smtClean="0"/>
              <a:t>–2)/</a:t>
            </a:r>
            <a:r>
              <a:rPr lang="ru-RU" sz="4800" dirty="0" err="1" smtClean="0"/>
              <a:t>n</a:t>
            </a:r>
            <a:r>
              <a:rPr lang="ru-RU" sz="4800" dirty="0" smtClean="0"/>
              <a:t> &gt;</a:t>
            </a:r>
          </a:p>
          <a:p>
            <a:pPr algn="ctr">
              <a:buNone/>
            </a:pPr>
            <a:r>
              <a:rPr lang="ru-RU" sz="4800" dirty="0" smtClean="0"/>
              <a:t>60º, (т. к. внутренний угол правильного треугольника 60º),</a:t>
            </a:r>
          </a:p>
          <a:p>
            <a:pPr algn="ctr">
              <a:buNone/>
            </a:pPr>
            <a:r>
              <a:rPr lang="ru-RU" sz="4800" dirty="0" smtClean="0"/>
              <a:t>т. е. 60º ≤ 180º*(</a:t>
            </a:r>
            <a:r>
              <a:rPr lang="ru-RU" sz="4800" dirty="0" err="1" smtClean="0"/>
              <a:t>n</a:t>
            </a:r>
            <a:r>
              <a:rPr lang="ru-RU" sz="4800" dirty="0" smtClean="0"/>
              <a:t>–2)/</a:t>
            </a:r>
            <a:r>
              <a:rPr lang="ru-RU" sz="4800" dirty="0" err="1" smtClean="0"/>
              <a:t>n</a:t>
            </a:r>
            <a:r>
              <a:rPr lang="ru-RU" sz="4800" dirty="0" smtClean="0"/>
              <a:t> &lt;</a:t>
            </a:r>
            <a:r>
              <a:rPr lang="ru-RU" sz="4800" dirty="0" smtClean="0"/>
              <a:t>180º</a:t>
            </a:r>
          </a:p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360º/2=180º, </a:t>
            </a:r>
            <a:r>
              <a:rPr lang="ru-RU" sz="4800" b="1" dirty="0" smtClean="0"/>
              <a:t>значит, окрестность точки нельзя замостить двумя правильными многоугольниками</a:t>
            </a:r>
            <a:r>
              <a:rPr lang="ru-RU" sz="4800" b="1" dirty="0" smtClean="0"/>
              <a:t>.</a:t>
            </a:r>
          </a:p>
          <a:p>
            <a:pPr algn="ctr">
              <a:buNone/>
            </a:pPr>
            <a:endParaRPr lang="ru-RU" sz="4800" b="1" dirty="0" smtClean="0"/>
          </a:p>
          <a:p>
            <a:pPr algn="ctr">
              <a:buNone/>
            </a:pPr>
            <a:r>
              <a:rPr lang="ru-RU" sz="4800" dirty="0" smtClean="0"/>
              <a:t>360º/3=120º &lt; 180º, </a:t>
            </a:r>
            <a:r>
              <a:rPr lang="ru-RU" sz="4800" b="1" dirty="0" smtClean="0"/>
              <a:t>наименьшее количество правильных многоугольников, которые можно уложить, чтобы покрыть окрестность точки, равно 3</a:t>
            </a:r>
            <a:r>
              <a:rPr lang="ru-RU" sz="4800" b="1" dirty="0" smtClean="0"/>
              <a:t>.</a:t>
            </a:r>
          </a:p>
          <a:p>
            <a:pPr algn="ctr">
              <a:buNone/>
            </a:pPr>
            <a:endParaRPr lang="ru-RU" sz="4800" b="1" dirty="0" smtClean="0"/>
          </a:p>
          <a:p>
            <a:pPr algn="ctr">
              <a:buNone/>
            </a:pPr>
            <a:r>
              <a:rPr lang="ru-RU" sz="4800" dirty="0" smtClean="0"/>
              <a:t>360º/4=90º &lt; 180º</a:t>
            </a:r>
          </a:p>
          <a:p>
            <a:pPr algn="ctr">
              <a:buNone/>
            </a:pPr>
            <a:r>
              <a:rPr lang="ru-RU" sz="4800" dirty="0" smtClean="0"/>
              <a:t>360º/5=72º &lt; 180º</a:t>
            </a:r>
          </a:p>
          <a:p>
            <a:pPr algn="ctr">
              <a:buNone/>
            </a:pPr>
            <a:r>
              <a:rPr lang="ru-RU" sz="4800" dirty="0" smtClean="0"/>
              <a:t>360º/6=60º &lt; 180º</a:t>
            </a:r>
            <a:r>
              <a:rPr lang="ru-RU" sz="4800" b="1" dirty="0" smtClean="0"/>
              <a:t>, наибольшее количество правильных </a:t>
            </a:r>
            <a:r>
              <a:rPr lang="ru-RU" sz="4800" b="1" i="1" dirty="0" smtClean="0"/>
              <a:t>многоугольников, которые можно уложить, чтобы окрестность точки, равно 6</a:t>
            </a:r>
            <a:r>
              <a:rPr lang="ru-RU" sz="4800" b="1" i="1" dirty="0" smtClean="0"/>
              <a:t>.</a:t>
            </a:r>
          </a:p>
          <a:p>
            <a:pPr algn="ctr">
              <a:buNone/>
            </a:pPr>
            <a:endParaRPr lang="ru-RU" sz="4800" b="1" i="1" dirty="0" smtClean="0"/>
          </a:p>
          <a:p>
            <a:pPr algn="ctr">
              <a:buNone/>
            </a:pPr>
            <a:r>
              <a:rPr lang="ru-RU" sz="4800" dirty="0" smtClean="0"/>
              <a:t>Окрестность точки можно замостить 3, 4, 5, 6 правильными многоугольниками.</a:t>
            </a:r>
          </a:p>
          <a:p>
            <a:pPr algn="ctr">
              <a:buNone/>
            </a:pPr>
            <a:r>
              <a:rPr lang="ru-RU" sz="4800" dirty="0" smtClean="0"/>
              <a:t>Таким образом, решение задачи распадается на анализ тех вариантов, когда в вершине паркета сходятся 3, 4, 5 и 6 правильных многоугольников.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1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3281" t="26954" r="40077" b="42189"/>
          <a:stretch>
            <a:fillRect/>
          </a:stretch>
        </p:blipFill>
        <p:spPr bwMode="auto">
          <a:xfrm>
            <a:off x="323528" y="1700808"/>
            <a:ext cx="8360929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повседневной жизни мы нередко встречаемся с покрытиями плоскости многоугольниками: полы в жилых домах застилают паркетами, стены ванных комнат покрывают кафельными плитками, современные здания украшают орнаментами, площади и тротуары мостят  тротуарной плиткой.</a:t>
            </a:r>
          </a:p>
          <a:p>
            <a:r>
              <a:rPr lang="ru-RU" sz="2000" dirty="0" smtClean="0"/>
              <a:t>На смену использованию природного камня пришел такой современный и практичный строительный материал, как тротуарный камень из бетона, который получил название – тротуарная плитка. 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1600" dirty="0" smtClean="0"/>
              <a:t>Использование бетона в изготовлении тротуарной плитки значительно удешевляет получаемый продукт, не уступая по прочности и долговечности первоисточнику – природному камню. Тротуарная плитка пригодна для всех типов поверхности дорожного покрытия и любых нагрузок.</a:t>
            </a:r>
          </a:p>
          <a:p>
            <a:r>
              <a:rPr lang="ru-RU" sz="1600" dirty="0" smtClean="0"/>
              <a:t> Существуют разные виды тротуарной </a:t>
            </a:r>
            <a:r>
              <a:rPr lang="ru-RU" dirty="0" smtClean="0"/>
              <a:t>плитки: </a:t>
            </a:r>
            <a:endParaRPr lang="ru-RU" dirty="0"/>
          </a:p>
        </p:txBody>
      </p:sp>
      <p:pic>
        <p:nvPicPr>
          <p:cNvPr id="21506" name="Рисунок 12" descr="http://static.livescience.ru/parket/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924944"/>
            <a:ext cx="2637183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ACC1E8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65</TotalTime>
  <Words>612</Words>
  <Application>Microsoft Office PowerPoint</Application>
  <PresentationFormat>Экран (4:3)</PresentationFormat>
  <Paragraphs>77</Paragraphs>
  <Slides>14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Проект на тему : «правильные многоугольники»</vt:lpstr>
      <vt:lpstr>Введение </vt:lpstr>
      <vt:lpstr>Цель работы</vt:lpstr>
      <vt:lpstr>ТЕОРЕТИЧЕСКАЯ ЧАСТЬ  </vt:lpstr>
      <vt:lpstr>Паркет</vt:lpstr>
      <vt:lpstr>Можно ли составить паркеты из разных правильных многоугольников? </vt:lpstr>
      <vt:lpstr>Слайд 7</vt:lpstr>
      <vt:lpstr>Слайд 8</vt:lpstr>
      <vt:lpstr>Слайд 9</vt:lpstr>
      <vt:lpstr>И виды укладки тротуарной плитки: </vt:lpstr>
      <vt:lpstr>ПРАКТИЧЕСКАЯ ЧАСТЬ </vt:lpstr>
      <vt:lpstr>Многоугольники вокруг нас</vt:lpstr>
      <vt:lpstr>ЗАКЛЮЧЕНИЕ </vt:lpstr>
      <vt:lpstr>ЛИТЕРАТУРА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9</cp:revision>
  <dcterms:created xsi:type="dcterms:W3CDTF">2021-03-29T16:50:05Z</dcterms:created>
  <dcterms:modified xsi:type="dcterms:W3CDTF">2021-04-01T09:56:48Z</dcterms:modified>
</cp:coreProperties>
</file>