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62" r:id="rId4"/>
    <p:sldId id="259" r:id="rId5"/>
    <p:sldId id="291" r:id="rId6"/>
    <p:sldId id="263" r:id="rId7"/>
    <p:sldId id="290" r:id="rId8"/>
    <p:sldId id="278" r:id="rId9"/>
    <p:sldId id="279" r:id="rId10"/>
    <p:sldId id="281" r:id="rId11"/>
    <p:sldId id="292" r:id="rId12"/>
    <p:sldId id="282" r:id="rId13"/>
    <p:sldId id="284" r:id="rId14"/>
    <p:sldId id="285" r:id="rId15"/>
    <p:sldId id="286" r:id="rId16"/>
    <p:sldId id="287" r:id="rId17"/>
    <p:sldId id="27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00"/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365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Виктория\Desktop\Работа 23-24\фоны\1667262294_51-celes-club-p-detskii-osennii-fon-dlya-prezentatsii-kras-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87824" y="1556792"/>
            <a:ext cx="5256584" cy="4032448"/>
          </a:xfrm>
        </p:spPr>
        <p:txBody>
          <a:bodyPr>
            <a:normAutofit fontScale="25000" lnSpcReduction="20000"/>
          </a:bodyPr>
          <a:lstStyle/>
          <a:p>
            <a:endParaRPr lang="ru-RU" sz="7400" b="1" dirty="0" smtClean="0">
              <a:solidFill>
                <a:srgbClr val="C00000"/>
              </a:solidFill>
            </a:endParaRPr>
          </a:p>
          <a:p>
            <a:r>
              <a:rPr lang="ru-RU" sz="7400" b="1" dirty="0" smtClean="0">
                <a:solidFill>
                  <a:srgbClr val="C00000"/>
                </a:solidFill>
              </a:rPr>
              <a:t>Народные </a:t>
            </a:r>
            <a:r>
              <a:rPr lang="ru-RU" sz="7400" b="1" dirty="0" err="1" smtClean="0">
                <a:solidFill>
                  <a:srgbClr val="C00000"/>
                </a:solidFill>
              </a:rPr>
              <a:t>потешки</a:t>
            </a:r>
            <a:r>
              <a:rPr lang="ru-RU" sz="7400" b="1" dirty="0" smtClean="0">
                <a:solidFill>
                  <a:srgbClr val="C00000"/>
                </a:solidFill>
              </a:rPr>
              <a:t> как средство стимуляции речевого развития детей младшего дошкольного возраста с ОВЗ</a:t>
            </a:r>
          </a:p>
          <a:p>
            <a:endParaRPr lang="ru-RU" sz="7400" dirty="0" smtClean="0">
              <a:solidFill>
                <a:srgbClr val="C00000"/>
              </a:solidFill>
            </a:endParaRPr>
          </a:p>
          <a:p>
            <a:endParaRPr lang="ru-RU" sz="14400" b="1" dirty="0" smtClean="0">
              <a:solidFill>
                <a:srgbClr val="C00000"/>
              </a:solidFill>
            </a:endParaRPr>
          </a:p>
          <a:p>
            <a:r>
              <a:rPr lang="ru-RU" sz="14400" b="1" dirty="0" smtClean="0">
                <a:solidFill>
                  <a:srgbClr val="C00000"/>
                </a:solidFill>
              </a:rPr>
              <a:t>"Малышкины </a:t>
            </a:r>
            <a:r>
              <a:rPr lang="ru-RU" sz="14400" b="1" dirty="0" err="1" smtClean="0">
                <a:solidFill>
                  <a:srgbClr val="C00000"/>
                </a:solidFill>
              </a:rPr>
              <a:t>осенинки</a:t>
            </a:r>
            <a:r>
              <a:rPr lang="ru-RU" sz="14400" b="1" dirty="0" smtClean="0">
                <a:solidFill>
                  <a:srgbClr val="C00000"/>
                </a:solidFill>
              </a:rPr>
              <a:t>»</a:t>
            </a:r>
            <a:r>
              <a:rPr lang="ru-RU" sz="7400" b="1" dirty="0" smtClean="0">
                <a:solidFill>
                  <a:srgbClr val="C00000"/>
                </a:solidFill>
              </a:rPr>
              <a:t/>
            </a:r>
            <a:br>
              <a:rPr lang="ru-RU" sz="7400" b="1" dirty="0" smtClean="0">
                <a:solidFill>
                  <a:srgbClr val="C00000"/>
                </a:solidFill>
              </a:rPr>
            </a:br>
            <a:endParaRPr lang="ru-RU" sz="7400" b="1" dirty="0" smtClean="0">
              <a:solidFill>
                <a:srgbClr val="C00000"/>
              </a:solidFill>
            </a:endParaRPr>
          </a:p>
          <a:p>
            <a:endParaRPr lang="ru-RU" sz="7400" dirty="0" smtClean="0">
              <a:solidFill>
                <a:srgbClr val="C00000"/>
              </a:solidFill>
            </a:endParaRPr>
          </a:p>
          <a:p>
            <a:endParaRPr lang="ru-RU" sz="7400" dirty="0" smtClean="0">
              <a:solidFill>
                <a:srgbClr val="C00000"/>
              </a:solidFill>
            </a:endParaRPr>
          </a:p>
          <a:p>
            <a:endParaRPr lang="ru-RU" sz="7400" dirty="0" smtClean="0">
              <a:solidFill>
                <a:srgbClr val="C00000"/>
              </a:solidFill>
            </a:endParaRPr>
          </a:p>
          <a:p>
            <a:pPr algn="r">
              <a:lnSpc>
                <a:spcPct val="120000"/>
              </a:lnSpc>
            </a:pPr>
            <a:endParaRPr lang="ru-RU" sz="7200" dirty="0" smtClean="0">
              <a:solidFill>
                <a:srgbClr val="C00000"/>
              </a:solidFill>
            </a:endParaRPr>
          </a:p>
          <a:p>
            <a:pPr algn="r">
              <a:lnSpc>
                <a:spcPct val="120000"/>
              </a:lnSpc>
            </a:pPr>
            <a:r>
              <a:rPr lang="ru-RU" sz="7200" dirty="0" smtClean="0">
                <a:solidFill>
                  <a:srgbClr val="C00000"/>
                </a:solidFill>
              </a:rPr>
              <a:t>Подготовила</a:t>
            </a:r>
          </a:p>
          <a:p>
            <a:pPr algn="r">
              <a:lnSpc>
                <a:spcPct val="120000"/>
              </a:lnSpc>
            </a:pPr>
            <a:r>
              <a:rPr lang="ru-RU" sz="7200" dirty="0" smtClean="0">
                <a:solidFill>
                  <a:srgbClr val="C00000"/>
                </a:solidFill>
              </a:rPr>
              <a:t>Ковалева В.В.</a:t>
            </a:r>
          </a:p>
          <a:p>
            <a:pPr algn="r">
              <a:lnSpc>
                <a:spcPct val="120000"/>
              </a:lnSpc>
            </a:pPr>
            <a:r>
              <a:rPr lang="ru-RU" sz="7200" dirty="0" err="1" smtClean="0">
                <a:solidFill>
                  <a:srgbClr val="C00000"/>
                </a:solidFill>
              </a:rPr>
              <a:t>воспитиатель</a:t>
            </a:r>
            <a:endParaRPr lang="ru-RU" sz="7200" dirty="0" smtClean="0">
              <a:solidFill>
                <a:srgbClr val="C00000"/>
              </a:solidFill>
            </a:endParaRPr>
          </a:p>
          <a:p>
            <a:pPr>
              <a:lnSpc>
                <a:spcPct val="120000"/>
              </a:lnSpc>
            </a:pPr>
            <a:r>
              <a:rPr lang="ru-RU" sz="8000" dirty="0" smtClean="0">
                <a:solidFill>
                  <a:srgbClr val="C00000"/>
                </a:solidFill>
              </a:rPr>
              <a:t>                                                                                                </a:t>
            </a:r>
            <a:r>
              <a:rPr lang="ru-RU" sz="7400" dirty="0" smtClean="0">
                <a:solidFill>
                  <a:srgbClr val="C00000"/>
                </a:solidFill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>
              <a:lnSpc>
                <a:spcPct val="120000"/>
              </a:lnSpc>
            </a:pPr>
            <a:r>
              <a:rPr lang="ru-RU" sz="7400" dirty="0" smtClean="0">
                <a:solidFill>
                  <a:srgbClr val="C00000"/>
                </a:solidFill>
              </a:rPr>
              <a:t>                                                                                    </a:t>
            </a:r>
            <a:endParaRPr lang="ru-RU" dirty="0"/>
          </a:p>
        </p:txBody>
      </p:sp>
      <p:pic>
        <p:nvPicPr>
          <p:cNvPr id="1026" name="Picture 2" descr="C:\Users\Виктория\Desktop\Работа 23-24\1-september-back-to-school-vector-2742396.jpg"/>
          <p:cNvPicPr>
            <a:picLocks noChangeAspect="1" noChangeArrowheads="1"/>
          </p:cNvPicPr>
          <p:nvPr/>
        </p:nvPicPr>
        <p:blipFill>
          <a:blip r:embed="rId3" cstate="print"/>
          <a:srcRect t="6867" r="53402" b="27738"/>
          <a:stretch>
            <a:fillRect/>
          </a:stretch>
        </p:blipFill>
        <p:spPr bwMode="auto">
          <a:xfrm>
            <a:off x="0" y="3284984"/>
            <a:ext cx="2958976" cy="35730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Виктория\Desktop\Работа 23-24\фоны\1670458205_elmina-club-p-fon-osennii-detskii-oboi-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«Сапожки</a:t>
            </a:r>
            <a:r>
              <a:rPr lang="ru-RU" b="1" dirty="0" smtClean="0">
                <a:solidFill>
                  <a:srgbClr val="0070C0"/>
                </a:solidFill>
              </a:rPr>
              <a:t>»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1844824"/>
            <a:ext cx="331236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endParaRPr lang="ru-RU" sz="2000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sz="2000" b="1" dirty="0" smtClean="0">
                <a:solidFill>
                  <a:srgbClr val="0070C0"/>
                </a:solidFill>
              </a:rPr>
              <a:t>Одевай дружок сапожки,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70C0"/>
                </a:solidFill>
              </a:rPr>
              <a:t>Чтоб сухими были ножки.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70C0"/>
                </a:solidFill>
              </a:rPr>
              <a:t>Шапку надевай скорей-</a:t>
            </a:r>
          </a:p>
          <a:p>
            <a:r>
              <a:rPr lang="ru-RU" sz="2000" b="1" dirty="0" smtClean="0">
                <a:solidFill>
                  <a:srgbClr val="0070C0"/>
                </a:solidFill>
              </a:rPr>
              <a:t>Ушки ты свои согрей!</a:t>
            </a:r>
            <a:r>
              <a:rPr lang="ru-RU" sz="2000" dirty="0" smtClean="0"/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292080" y="2274838"/>
            <a:ext cx="309634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</a:rPr>
              <a:t>Осенью на ножки</a:t>
            </a:r>
          </a:p>
          <a:p>
            <a:r>
              <a:rPr lang="ru-RU" sz="2000" b="1" dirty="0" smtClean="0">
                <a:solidFill>
                  <a:srgbClr val="7030A0"/>
                </a:solidFill>
              </a:rPr>
              <a:t> Обули мы сапожки.</a:t>
            </a:r>
          </a:p>
          <a:p>
            <a:r>
              <a:rPr lang="ru-RU" sz="2000" b="1" dirty="0" smtClean="0">
                <a:solidFill>
                  <a:srgbClr val="7030A0"/>
                </a:solidFill>
              </a:rPr>
              <a:t>В красненьких сапожках</a:t>
            </a:r>
          </a:p>
          <a:p>
            <a:r>
              <a:rPr lang="ru-RU" sz="2000" b="1" dirty="0" smtClean="0">
                <a:solidFill>
                  <a:srgbClr val="7030A0"/>
                </a:solidFill>
              </a:rPr>
              <a:t>Шагаем по дорожке:</a:t>
            </a:r>
          </a:p>
          <a:p>
            <a:r>
              <a:rPr lang="ru-RU" sz="2000" b="1" dirty="0" smtClean="0">
                <a:solidFill>
                  <a:srgbClr val="7030A0"/>
                </a:solidFill>
              </a:rPr>
              <a:t>Камешки пинаем,</a:t>
            </a:r>
          </a:p>
          <a:p>
            <a:r>
              <a:rPr lang="ru-RU" sz="2000" b="1" dirty="0" smtClean="0">
                <a:solidFill>
                  <a:srgbClr val="7030A0"/>
                </a:solidFill>
              </a:rPr>
              <a:t>В лужи наступаем.</a:t>
            </a:r>
          </a:p>
          <a:p>
            <a:r>
              <a:rPr lang="ru-RU" sz="2000" b="1" dirty="0" smtClean="0">
                <a:solidFill>
                  <a:srgbClr val="7030A0"/>
                </a:solidFill>
              </a:rPr>
              <a:t>Хороши сапожки!</a:t>
            </a:r>
          </a:p>
          <a:p>
            <a:r>
              <a:rPr lang="ru-RU" sz="2000" b="1" dirty="0" smtClean="0">
                <a:solidFill>
                  <a:srgbClr val="7030A0"/>
                </a:solidFill>
              </a:rPr>
              <a:t>Не промокнут ножки</a:t>
            </a:r>
            <a:endParaRPr lang="ru-RU" sz="2000" b="1" dirty="0">
              <a:solidFill>
                <a:srgbClr val="7030A0"/>
              </a:solidFill>
            </a:endParaRPr>
          </a:p>
        </p:txBody>
      </p:sp>
      <p:pic>
        <p:nvPicPr>
          <p:cNvPr id="7" name="Рисунок 6" descr="C:\Users\Виктория\Desktop\Работа 23-24\1680964220_kartinki-pibig-info-p-zimoi-po-luzham-kartinki-arti-1.jpg"/>
          <p:cNvPicPr/>
          <p:nvPr/>
        </p:nvPicPr>
        <p:blipFill>
          <a:blip r:embed="rId3" cstate="print"/>
          <a:srcRect l="19441" t="9082" r="6967" b="34748"/>
          <a:stretch>
            <a:fillRect/>
          </a:stretch>
        </p:blipFill>
        <p:spPr bwMode="auto">
          <a:xfrm>
            <a:off x="1619672" y="3933056"/>
            <a:ext cx="1924050" cy="27279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Виктория\Desktop\Работа 23-24\фоны\1662295269_23-furman-top-p-osennie-foni-detskie-krasivo-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C:\Users\Виктория\Desktop\Работа 23-24\1743.jpg"/>
          <p:cNvPicPr/>
          <p:nvPr/>
        </p:nvPicPr>
        <p:blipFill>
          <a:blip r:embed="rId3" cstate="print"/>
          <a:srcRect l="35932" t="1139" r="25938" b="17312"/>
          <a:stretch>
            <a:fillRect/>
          </a:stretch>
        </p:blipFill>
        <p:spPr bwMode="auto">
          <a:xfrm>
            <a:off x="5436096" y="332656"/>
            <a:ext cx="313104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907704" y="764704"/>
            <a:ext cx="3816424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10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rgbClr val="0070C0"/>
                </a:solidFill>
              </a:rPr>
              <a:t>Осень я люблю за то, </a:t>
            </a:r>
          </a:p>
          <a:p>
            <a:pPr>
              <a:lnSpc>
                <a:spcPct val="100000"/>
              </a:lnSpc>
              <a:spcBef>
                <a:spcPts val="10"/>
              </a:spcBef>
              <a:spcAft>
                <a:spcPts val="0"/>
              </a:spcAft>
              <a:buNone/>
            </a:pPr>
            <a:endParaRPr lang="ru-RU" sz="2000" b="1" dirty="0" smtClean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ts val="10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rgbClr val="0070C0"/>
                </a:solidFill>
              </a:rPr>
              <a:t>Что пора носить пальто,</a:t>
            </a:r>
          </a:p>
          <a:p>
            <a:pPr>
              <a:lnSpc>
                <a:spcPct val="100000"/>
              </a:lnSpc>
              <a:spcBef>
                <a:spcPts val="10"/>
              </a:spcBef>
              <a:spcAft>
                <a:spcPts val="0"/>
              </a:spcAft>
              <a:buNone/>
            </a:pPr>
            <a:endParaRPr lang="ru-RU" sz="2000" b="1" dirty="0" smtClean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ts val="10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rgbClr val="0070C0"/>
                </a:solidFill>
              </a:rPr>
              <a:t>И сапожки одевать, </a:t>
            </a:r>
          </a:p>
          <a:p>
            <a:pPr>
              <a:lnSpc>
                <a:spcPct val="100000"/>
              </a:lnSpc>
              <a:spcBef>
                <a:spcPts val="10"/>
              </a:spcBef>
              <a:spcAft>
                <a:spcPts val="0"/>
              </a:spcAft>
              <a:buNone/>
            </a:pPr>
            <a:endParaRPr lang="ru-RU" sz="2000" b="1" dirty="0" smtClean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ts val="10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rgbClr val="0070C0"/>
                </a:solidFill>
              </a:rPr>
              <a:t>Чтоб по лужам побежать!</a:t>
            </a:r>
            <a:endParaRPr lang="ru-RU" sz="20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292080" y="3789040"/>
            <a:ext cx="345638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Тучи в небе кружатся,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                                                                 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 Что ни шаг, то лужица.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                                                                 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 День осенний   хмурится,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                                                                  Листопад на улице.</a:t>
            </a:r>
            <a:endParaRPr lang="ru-RU" sz="2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Виктория\Desktop\Работа 23-24\фоны\1670458297_elmina-club-p-fon-osennii-detskii-oboi-5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err="1" smtClean="0">
                <a:solidFill>
                  <a:srgbClr val="7030A0"/>
                </a:solidFill>
              </a:rPr>
              <a:t>Потешки</a:t>
            </a:r>
            <a:r>
              <a:rPr lang="ru-RU" sz="3600" b="1" dirty="0" smtClean="0">
                <a:solidFill>
                  <a:srgbClr val="7030A0"/>
                </a:solidFill>
              </a:rPr>
              <a:t> с использованием</a:t>
            </a:r>
            <a:br>
              <a:rPr lang="ru-RU" sz="3600" b="1" dirty="0" smtClean="0">
                <a:solidFill>
                  <a:srgbClr val="7030A0"/>
                </a:solidFill>
              </a:rPr>
            </a:br>
            <a:r>
              <a:rPr lang="ru-RU" sz="3600" b="1" dirty="0" err="1" smtClean="0">
                <a:solidFill>
                  <a:srgbClr val="7030A0"/>
                </a:solidFill>
              </a:rPr>
              <a:t>звукоречевых</a:t>
            </a:r>
            <a:r>
              <a:rPr lang="ru-RU" sz="3600" b="1" dirty="0" smtClean="0">
                <a:solidFill>
                  <a:srgbClr val="7030A0"/>
                </a:solidFill>
              </a:rPr>
              <a:t> упражнений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844824"/>
            <a:ext cx="57606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Шаловливый ветерок в лесочек залетел. </a:t>
            </a:r>
            <a:r>
              <a:rPr lang="ru-RU" b="1" dirty="0" err="1" smtClean="0"/>
              <a:t>Ш-ш-ш</a:t>
            </a:r>
            <a:r>
              <a:rPr lang="ru-RU" b="1" dirty="0" smtClean="0"/>
              <a:t>!</a:t>
            </a:r>
            <a:endParaRPr lang="ru-RU" dirty="0" smtClean="0"/>
          </a:p>
          <a:p>
            <a:r>
              <a:rPr lang="ru-RU" b="1" dirty="0" smtClean="0"/>
              <a:t>Тихо-тихо веточкам он песенку запел: </a:t>
            </a:r>
            <a:r>
              <a:rPr lang="ru-RU" b="1" dirty="0" err="1" smtClean="0"/>
              <a:t>Ш-ш-ш</a:t>
            </a:r>
            <a:r>
              <a:rPr lang="ru-RU" b="1" dirty="0" smtClean="0"/>
              <a:t>!</a:t>
            </a:r>
            <a:endParaRPr lang="ru-RU" dirty="0" smtClean="0"/>
          </a:p>
          <a:p>
            <a:r>
              <a:rPr lang="ru-RU" b="1" dirty="0" smtClean="0"/>
              <a:t>Сильный ветер в наш лесочек тоже прилетел: </a:t>
            </a:r>
            <a:r>
              <a:rPr lang="ru-RU" b="1" dirty="0" err="1" smtClean="0"/>
              <a:t>Ш-ш-ш</a:t>
            </a:r>
            <a:r>
              <a:rPr lang="ru-RU" b="1" dirty="0" smtClean="0"/>
              <a:t>!</a:t>
            </a:r>
            <a:endParaRPr lang="ru-RU" dirty="0" smtClean="0"/>
          </a:p>
          <a:p>
            <a:r>
              <a:rPr lang="ru-RU" b="1" dirty="0" smtClean="0"/>
              <a:t>Громко-громко веточкам он песенку запел: </a:t>
            </a:r>
            <a:r>
              <a:rPr lang="ru-RU" b="1" dirty="0" err="1" smtClean="0"/>
              <a:t>Ш-ш-ш</a:t>
            </a:r>
            <a:r>
              <a:rPr lang="ru-RU" b="1" dirty="0" smtClean="0"/>
              <a:t>!</a:t>
            </a:r>
            <a:endParaRPr lang="ru-RU" dirty="0" smtClean="0"/>
          </a:p>
          <a:p>
            <a:r>
              <a:rPr lang="ru-RU" b="1" dirty="0" smtClean="0"/>
              <a:t>Ветерки по очереди листьям песни пели:</a:t>
            </a:r>
            <a:endParaRPr lang="ru-RU" dirty="0" smtClean="0"/>
          </a:p>
          <a:p>
            <a:r>
              <a:rPr lang="ru-RU" b="1" dirty="0" smtClean="0"/>
              <a:t>То тихую: </a:t>
            </a:r>
            <a:r>
              <a:rPr lang="ru-RU" b="1" dirty="0" err="1" smtClean="0"/>
              <a:t>Ш-ш-ш</a:t>
            </a:r>
            <a:r>
              <a:rPr lang="ru-RU" b="1" dirty="0" smtClean="0"/>
              <a:t>! То громкую: </a:t>
            </a:r>
            <a:r>
              <a:rPr lang="ru-RU" b="1" dirty="0" err="1" smtClean="0"/>
              <a:t>Ш-ш-ш</a:t>
            </a:r>
            <a:r>
              <a:rPr lang="ru-RU" b="1" dirty="0" smtClean="0"/>
              <a:t>!</a:t>
            </a:r>
            <a:endParaRPr lang="ru-RU" dirty="0" smtClean="0"/>
          </a:p>
          <a:p>
            <a:r>
              <a:rPr lang="ru-RU" b="1" dirty="0" smtClean="0"/>
              <a:t>То тихую: </a:t>
            </a:r>
            <a:r>
              <a:rPr lang="ru-RU" b="1" dirty="0" err="1" smtClean="0"/>
              <a:t>Ш-ш-ш</a:t>
            </a:r>
            <a:r>
              <a:rPr lang="ru-RU" b="1" dirty="0" smtClean="0"/>
              <a:t>! То громкую: </a:t>
            </a:r>
            <a:r>
              <a:rPr lang="ru-RU" b="1" dirty="0" err="1" smtClean="0"/>
              <a:t>Ш-ш-ш</a:t>
            </a:r>
            <a:r>
              <a:rPr lang="ru-RU" b="1" dirty="0" smtClean="0"/>
              <a:t>!</a:t>
            </a:r>
            <a:endParaRPr lang="ru-RU" dirty="0" smtClean="0"/>
          </a:p>
          <a:p>
            <a:r>
              <a:rPr lang="ru-RU" b="1" dirty="0" smtClean="0"/>
              <a:t>А после  улетели!</a:t>
            </a:r>
            <a:endParaRPr lang="ru-RU" dirty="0" smtClean="0"/>
          </a:p>
        </p:txBody>
      </p:sp>
      <p:pic>
        <p:nvPicPr>
          <p:cNvPr id="9" name="Рисунок 8" descr="C:\Users\Виктория\Desktop\Работа 23-24\maxresdefault (1).jpg"/>
          <p:cNvPicPr/>
          <p:nvPr/>
        </p:nvPicPr>
        <p:blipFill>
          <a:blip r:embed="rId3" cstate="print"/>
          <a:srcRect l="49418" r="1163" b="44647"/>
          <a:stretch>
            <a:fillRect/>
          </a:stretch>
        </p:blipFill>
        <p:spPr bwMode="auto">
          <a:xfrm>
            <a:off x="5770632" y="2060848"/>
            <a:ext cx="3373368" cy="2787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Виктория\Desktop\Работа 23-24\фоны\1662295241_26-furman-top-p-osennie-foni-detskie-krasivo-2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«Мишка»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1916832"/>
            <a:ext cx="324036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00FF"/>
                </a:solidFill>
              </a:rPr>
              <a:t>Это чьи штанишки?</a:t>
            </a:r>
          </a:p>
          <a:p>
            <a:r>
              <a:rPr lang="ru-RU" sz="2000" b="1" dirty="0" smtClean="0">
                <a:solidFill>
                  <a:srgbClr val="0000FF"/>
                </a:solidFill>
              </a:rPr>
              <a:t>Мишкины штанишки</a:t>
            </a:r>
          </a:p>
          <a:p>
            <a:r>
              <a:rPr lang="ru-RU" sz="2000" b="1" dirty="0" smtClean="0">
                <a:solidFill>
                  <a:srgbClr val="0000FF"/>
                </a:solidFill>
              </a:rPr>
              <a:t>Тёплые штанишки</a:t>
            </a:r>
          </a:p>
          <a:p>
            <a:r>
              <a:rPr lang="ru-RU" sz="2000" b="1" dirty="0" smtClean="0">
                <a:solidFill>
                  <a:srgbClr val="0000FF"/>
                </a:solidFill>
              </a:rPr>
              <a:t>Мы наденем Мишке, </a:t>
            </a:r>
          </a:p>
          <a:p>
            <a:endParaRPr lang="ru-RU" sz="2000" b="1" dirty="0" smtClean="0">
              <a:solidFill>
                <a:srgbClr val="0000FF"/>
              </a:solidFill>
            </a:endParaRPr>
          </a:p>
          <a:p>
            <a:r>
              <a:rPr lang="ru-RU" sz="2000" b="1" dirty="0" err="1" smtClean="0">
                <a:solidFill>
                  <a:srgbClr val="0000FF"/>
                </a:solidFill>
              </a:rPr>
              <a:t>Тушки-тутушки</a:t>
            </a:r>
            <a:r>
              <a:rPr lang="ru-RU" sz="2000" b="1" dirty="0" smtClean="0">
                <a:solidFill>
                  <a:srgbClr val="0000FF"/>
                </a:solidFill>
              </a:rPr>
              <a:t>,</a:t>
            </a:r>
          </a:p>
          <a:p>
            <a:r>
              <a:rPr lang="ru-RU" sz="2000" b="1" dirty="0" smtClean="0">
                <a:solidFill>
                  <a:srgbClr val="0000FF"/>
                </a:solidFill>
              </a:rPr>
              <a:t>Где твои ушки? </a:t>
            </a:r>
          </a:p>
          <a:p>
            <a:r>
              <a:rPr lang="ru-RU" sz="2000" b="1" dirty="0" smtClean="0">
                <a:solidFill>
                  <a:srgbClr val="0000FF"/>
                </a:solidFill>
              </a:rPr>
              <a:t>Ушки в шапке,</a:t>
            </a:r>
          </a:p>
          <a:p>
            <a:r>
              <a:rPr lang="ru-RU" sz="2000" b="1" dirty="0" smtClean="0">
                <a:solidFill>
                  <a:srgbClr val="0000FF"/>
                </a:solidFill>
              </a:rPr>
              <a:t>Не достанут лапки.</a:t>
            </a:r>
          </a:p>
          <a:p>
            <a:endParaRPr lang="ru-RU" sz="2000" b="1" dirty="0" smtClean="0">
              <a:solidFill>
                <a:srgbClr val="0000FF"/>
              </a:solidFill>
            </a:endParaRPr>
          </a:p>
          <a:p>
            <a:r>
              <a:rPr lang="ru-RU" sz="2000" b="1" dirty="0" smtClean="0">
                <a:solidFill>
                  <a:srgbClr val="0000FF"/>
                </a:solidFill>
              </a:rPr>
              <a:t>Мишке курточку найдем</a:t>
            </a:r>
          </a:p>
          <a:p>
            <a:r>
              <a:rPr lang="ru-RU" sz="2000" b="1" dirty="0" smtClean="0">
                <a:solidFill>
                  <a:srgbClr val="0000FF"/>
                </a:solidFill>
              </a:rPr>
              <a:t>С Мишкой мы гулять пойдем.</a:t>
            </a:r>
            <a:endParaRPr lang="ru-RU" sz="2000" b="1" dirty="0">
              <a:solidFill>
                <a:srgbClr val="0000FF"/>
              </a:solidFill>
            </a:endParaRPr>
          </a:p>
        </p:txBody>
      </p:sp>
      <p:pic>
        <p:nvPicPr>
          <p:cNvPr id="6" name="Рисунок 5" descr="C:\Users\Виктория\Desktop\фото 23-24\Новая папка\20231013_100415.jpg"/>
          <p:cNvPicPr/>
          <p:nvPr/>
        </p:nvPicPr>
        <p:blipFill>
          <a:blip r:embed="rId3" cstate="print"/>
          <a:srcRect t="14979" r="3152" b="12575"/>
          <a:stretch>
            <a:fillRect/>
          </a:stretch>
        </p:blipFill>
        <p:spPr bwMode="auto">
          <a:xfrm>
            <a:off x="5940152" y="2924944"/>
            <a:ext cx="2802250" cy="3576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Виктория\Desktop\Работа 23-24\фоны\1670458205_elmina-club-p-fon-osennii-detskii-oboi-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ru-RU" sz="3600" b="1" dirty="0" smtClean="0">
                <a:solidFill>
                  <a:srgbClr val="00B050"/>
                </a:solidFill>
              </a:rPr>
              <a:t>Рассказывание </a:t>
            </a:r>
            <a:r>
              <a:rPr lang="ru-RU" sz="3600" b="1" dirty="0" err="1" smtClean="0">
                <a:solidFill>
                  <a:srgbClr val="00B050"/>
                </a:solidFill>
              </a:rPr>
              <a:t>потешки</a:t>
            </a:r>
            <a:r>
              <a:rPr lang="ru-RU" sz="3600" b="1" dirty="0" smtClean="0">
                <a:solidFill>
                  <a:srgbClr val="00B050"/>
                </a:solidFill>
              </a:rPr>
              <a:t> по     </a:t>
            </a:r>
            <a:r>
              <a:rPr lang="ru-RU" sz="3600" b="1" dirty="0" err="1" smtClean="0">
                <a:solidFill>
                  <a:srgbClr val="00B050"/>
                </a:solidFill>
              </a:rPr>
              <a:t>мнемодорожке</a:t>
            </a:r>
            <a:endParaRPr lang="ru-RU" sz="3600" b="1" dirty="0">
              <a:solidFill>
                <a:srgbClr val="00B050"/>
              </a:solidFill>
            </a:endParaRPr>
          </a:p>
        </p:txBody>
      </p:sp>
      <p:pic>
        <p:nvPicPr>
          <p:cNvPr id="5" name="Содержимое 3" descr="C:\Users\Виктория\Desktop\Работа 23-24\d88c52f4-dea1-11e9-bb8c-00259064415f.jpeg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348880"/>
            <a:ext cx="2016224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Виктория\Desktop\Работа 23-24\2.jpg"/>
          <p:cNvPicPr/>
          <p:nvPr/>
        </p:nvPicPr>
        <p:blipFill>
          <a:blip r:embed="rId4" cstate="print"/>
          <a:srcRect l="1461" t="2075" r="89668"/>
          <a:stretch>
            <a:fillRect/>
          </a:stretch>
        </p:blipFill>
        <p:spPr bwMode="auto">
          <a:xfrm>
            <a:off x="2267744" y="2348880"/>
            <a:ext cx="1152128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Виктория\Desktop\Работа 23-24\1676654124_gas-kvas-com-p-detskii-risunok-skazochnaya-osen-44.jpg"/>
          <p:cNvPicPr/>
          <p:nvPr/>
        </p:nvPicPr>
        <p:blipFill>
          <a:blip r:embed="rId5" cstate="print"/>
          <a:srcRect l="11719" t="25949" r="31162" b="7996"/>
          <a:stretch>
            <a:fillRect/>
          </a:stretch>
        </p:blipFill>
        <p:spPr bwMode="auto">
          <a:xfrm>
            <a:off x="3419872" y="2348880"/>
            <a:ext cx="180020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Виктория\Desktop\Работа 23-24\istockphoto-1002929950-612x612.jpg"/>
          <p:cNvPicPr/>
          <p:nvPr/>
        </p:nvPicPr>
        <p:blipFill>
          <a:blip r:embed="rId6" cstate="print"/>
          <a:srcRect l="18088" t="24093" r="18559"/>
          <a:stretch>
            <a:fillRect/>
          </a:stretch>
        </p:blipFill>
        <p:spPr bwMode="auto">
          <a:xfrm>
            <a:off x="5220072" y="2348880"/>
            <a:ext cx="1584176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Виктория\Desktop\Работа 23-24\ZETPOL-kalosze-dzieciece-EVA-Yellow-36-37.jpg"/>
          <p:cNvPicPr/>
          <p:nvPr/>
        </p:nvPicPr>
        <p:blipFill>
          <a:blip r:embed="rId7" cstate="print"/>
          <a:srcRect t="9693" r="3220" b="4049"/>
          <a:stretch>
            <a:fillRect/>
          </a:stretch>
        </p:blipFill>
        <p:spPr bwMode="auto">
          <a:xfrm>
            <a:off x="7020272" y="2348880"/>
            <a:ext cx="1584176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Users\Виктория\Desktop\Работа 23-24\фоны\1667262180_2-celes-club-p-detskii-osennii-fon-dlya-prezentatsii-kras-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148064" y="1772816"/>
            <a:ext cx="338437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rgbClr val="006600"/>
                </a:solidFill>
              </a:rPr>
              <a:t>Осень ходит по дорожке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6600"/>
                </a:solidFill>
              </a:rPr>
              <a:t> у нее на ножках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6600"/>
                </a:solidFill>
              </a:rPr>
              <a:t> желтые сапожки</a:t>
            </a:r>
            <a:endParaRPr lang="ru-RU" sz="2800" b="1" dirty="0">
              <a:solidFill>
                <a:srgbClr val="006600"/>
              </a:solidFill>
            </a:endParaRPr>
          </a:p>
        </p:txBody>
      </p:sp>
      <p:pic>
        <p:nvPicPr>
          <p:cNvPr id="6" name="Picture 2" descr="C:\Users\Виктория\Desktop\Работа 23-24\d88c52f4-dea1-11e9-bb8c-00259064415f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3356992"/>
            <a:ext cx="3168352" cy="35010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ия\Desktop\Работа 23-24\фоны\1670458190_elmina-club-p-fon-osennii-detskii-oboi-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Рисунок 4" descr="C:\Users\Виктория\Desktop\фото 23-24\Новая папка\20231019_092426.jpg"/>
          <p:cNvPicPr/>
          <p:nvPr/>
        </p:nvPicPr>
        <p:blipFill>
          <a:blip r:embed="rId3" cstate="print"/>
          <a:srcRect t="21492" r="4161" b="40848"/>
          <a:stretch>
            <a:fillRect/>
          </a:stretch>
        </p:blipFill>
        <p:spPr bwMode="auto">
          <a:xfrm>
            <a:off x="179512" y="188640"/>
            <a:ext cx="3384376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Фото мои\IMG_20191111_090639.jpg"/>
          <p:cNvPicPr/>
          <p:nvPr/>
        </p:nvPicPr>
        <p:blipFill>
          <a:blip r:embed="rId4" cstate="print"/>
          <a:srcRect l="21600" r="19880"/>
          <a:stretch>
            <a:fillRect/>
          </a:stretch>
        </p:blipFill>
        <p:spPr bwMode="auto">
          <a:xfrm>
            <a:off x="179512" y="3212976"/>
            <a:ext cx="3384376" cy="3337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Виктория\Desktop\фото 23-24\Новая папка\20231013_100312.jpg"/>
          <p:cNvPicPr/>
          <p:nvPr/>
        </p:nvPicPr>
        <p:blipFill>
          <a:blip r:embed="rId5" cstate="print"/>
          <a:srcRect l="21603" r="24549"/>
          <a:stretch>
            <a:fillRect/>
          </a:stretch>
        </p:blipFill>
        <p:spPr bwMode="auto">
          <a:xfrm>
            <a:off x="3635896" y="692696"/>
            <a:ext cx="3384376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C:\Users\Виктория\Desktop\Работа 23-24\slide-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" y="0"/>
            <a:ext cx="9143913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Виктория\Desktop\Работа 23-24\t155612428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Виктория\Desktop\Работа 23-24\фоны\1670458205_elmina-club-p-fon-osennii-detskii-oboi-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en-US" dirty="0" smtClean="0">
                <a:latin typeface="Times New Roman" panose="02020603050405020304" charset="0"/>
              </a:rPr>
              <a:t/>
            </a:r>
            <a:br>
              <a:rPr lang="ru-RU" altLang="en-US" dirty="0" smtClean="0">
                <a:latin typeface="Times New Roman" panose="02020603050405020304" charset="0"/>
              </a:rPr>
            </a:br>
            <a:r>
              <a:rPr lang="ru-RU" altLang="en-US" sz="3100" b="1" dirty="0" smtClean="0">
                <a:solidFill>
                  <a:srgbClr val="0000FF"/>
                </a:solidFill>
                <a:latin typeface="Times New Roman" panose="02020603050405020304" charset="0"/>
              </a:rPr>
              <a:t>Детские </a:t>
            </a:r>
            <a:r>
              <a:rPr lang="ru-RU" altLang="en-US" sz="3100" b="1" dirty="0" err="1" smtClean="0">
                <a:solidFill>
                  <a:srgbClr val="0000FF"/>
                </a:solidFill>
                <a:latin typeface="Times New Roman" panose="02020603050405020304" charset="0"/>
              </a:rPr>
              <a:t>потешки</a:t>
            </a:r>
            <a:r>
              <a:rPr lang="ru-RU" altLang="en-US" sz="3100" b="1" dirty="0" smtClean="0">
                <a:solidFill>
                  <a:srgbClr val="0000FF"/>
                </a:solidFill>
                <a:latin typeface="Times New Roman" panose="02020603050405020304" charset="0"/>
              </a:rPr>
              <a:t>  направлены на решение следующих задач:</a:t>
            </a:r>
            <a:r>
              <a:rPr lang="ru-RU" altLang="en-US" dirty="0" smtClean="0">
                <a:latin typeface="Times New Roman" panose="02020603050405020304" charset="0"/>
              </a:rPr>
              <a:t/>
            </a:r>
            <a:br>
              <a:rPr lang="ru-RU" altLang="en-US" dirty="0" smtClean="0">
                <a:latin typeface="Times New Roman" panose="02020603050405020304" charset="0"/>
              </a:rPr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907704" y="1720840"/>
            <a:ext cx="655272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en-US" sz="2000" b="1" dirty="0" smtClean="0">
                <a:latin typeface="Times New Roman" panose="02020603050405020304" charset="0"/>
                <a:sym typeface="+mn-ea"/>
              </a:rPr>
              <a:t>-</a:t>
            </a:r>
            <a:r>
              <a:rPr lang="ru-RU" altLang="en-US" sz="2000" dirty="0" smtClean="0">
                <a:latin typeface="Times New Roman" panose="02020603050405020304" charset="0"/>
                <a:sym typeface="+mn-ea"/>
              </a:rPr>
              <a:t> Активизация познавательного и умственного развития,  ознакомление с окружающим миром, в результате чего развивается их восприимчивость и чувствительность, формируется гуманное отношение к миру.</a:t>
            </a:r>
            <a:endParaRPr lang="ru-RU" sz="2000" dirty="0"/>
          </a:p>
          <a:p>
            <a:r>
              <a:rPr lang="ru-RU" altLang="en-US" sz="2000" b="1" dirty="0" smtClean="0">
                <a:latin typeface="Times New Roman" panose="02020603050405020304" charset="0"/>
              </a:rPr>
              <a:t>-</a:t>
            </a:r>
            <a:r>
              <a:rPr lang="ru-RU" altLang="en-US" sz="2000" dirty="0" smtClean="0">
                <a:latin typeface="Times New Roman" panose="02020603050405020304" charset="0"/>
              </a:rPr>
              <a:t> Воспитание звуковой культуры речи</a:t>
            </a:r>
          </a:p>
          <a:p>
            <a:r>
              <a:rPr lang="ru-RU" altLang="en-US" sz="2000" dirty="0" smtClean="0">
                <a:latin typeface="Times New Roman" panose="02020603050405020304" charset="0"/>
              </a:rPr>
              <a:t>- Обогащение словаря</a:t>
            </a:r>
          </a:p>
          <a:p>
            <a:r>
              <a:rPr lang="ru-RU" altLang="en-US" sz="2000" dirty="0" smtClean="0">
                <a:latin typeface="Times New Roman" panose="02020603050405020304" charset="0"/>
              </a:rPr>
              <a:t>- Формирование грамматического строя речи</a:t>
            </a:r>
          </a:p>
          <a:p>
            <a:r>
              <a:rPr lang="ru-RU" altLang="en-US" sz="2000" dirty="0" smtClean="0">
                <a:latin typeface="Times New Roman" panose="02020603050405020304" charset="0"/>
              </a:rPr>
              <a:t>- Развитие монологической и диалогической речи</a:t>
            </a:r>
          </a:p>
          <a:p>
            <a:r>
              <a:rPr lang="ru-RU" altLang="en-US" sz="2000" dirty="0" smtClean="0">
                <a:latin typeface="Times New Roman" panose="02020603050405020304" charset="0"/>
              </a:rPr>
              <a:t>- Развитие мелкой моторики</a:t>
            </a:r>
          </a:p>
          <a:p>
            <a:endParaRPr lang="ru-RU" sz="2000" dirty="0"/>
          </a:p>
        </p:txBody>
      </p:sp>
      <p:pic>
        <p:nvPicPr>
          <p:cNvPr id="6" name="Рисунок 5" descr="C:\Users\Виктория\Desktop\Работа 23-24\932f02ed92ed650f7f04310c73e0a58e.jpeg"/>
          <p:cNvPicPr/>
          <p:nvPr/>
        </p:nvPicPr>
        <p:blipFill>
          <a:blip r:embed="rId3" cstate="print"/>
          <a:srcRect l="44551" t="14701" r="3141" b="4511"/>
          <a:stretch>
            <a:fillRect/>
          </a:stretch>
        </p:blipFill>
        <p:spPr bwMode="auto">
          <a:xfrm>
            <a:off x="107504" y="4224440"/>
            <a:ext cx="1885950" cy="2633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Виктория\Desktop\Работа 23-24\фоны\1662295241_26-furman-top-p-osennie-foni-detskie-krasivo-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1864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en-US" sz="3100" b="1" dirty="0" smtClean="0">
                <a:latin typeface="Times New Roman" panose="02020603050405020304" charset="0"/>
              </a:rPr>
              <a:t>Методы и приёмы в работе с </a:t>
            </a:r>
            <a:r>
              <a:rPr lang="ru-RU" altLang="en-US" sz="3100" b="1" dirty="0" err="1" smtClean="0">
                <a:latin typeface="Times New Roman" panose="02020603050405020304" charset="0"/>
              </a:rPr>
              <a:t>потешками</a:t>
            </a:r>
            <a:r>
              <a:rPr lang="ru-RU" altLang="en-US" sz="3100" b="1" dirty="0" smtClean="0">
                <a:latin typeface="Times New Roman" panose="02020603050405020304" charset="0"/>
              </a:rPr>
              <a:t>:</a:t>
            </a:r>
            <a:r>
              <a:rPr lang="ru-RU" altLang="en-US" b="1" dirty="0" smtClean="0">
                <a:latin typeface="Times New Roman" panose="02020603050405020304" charset="0"/>
              </a:rPr>
              <a:t/>
            </a:r>
            <a:br>
              <a:rPr lang="ru-RU" altLang="en-US" b="1" dirty="0" smtClean="0">
                <a:latin typeface="Times New Roman" panose="02020603050405020304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None/>
            </a:pPr>
            <a:r>
              <a:rPr lang="ru-RU" altLang="en-US" sz="2800" dirty="0" smtClean="0">
                <a:latin typeface="Times New Roman" panose="02020603050405020304" charset="0"/>
              </a:rPr>
              <a:t>     Пальчиковая гимнастика;</a:t>
            </a:r>
          </a:p>
          <a:p>
            <a:pPr marL="457200" indent="-457200">
              <a:buNone/>
            </a:pPr>
            <a:r>
              <a:rPr lang="ru-RU" altLang="en-US" sz="2800" dirty="0" smtClean="0">
                <a:latin typeface="Times New Roman" panose="02020603050405020304" charset="0"/>
              </a:rPr>
              <a:t>     Чтение </a:t>
            </a:r>
            <a:r>
              <a:rPr lang="ru-RU" altLang="en-US" sz="2800" dirty="0" err="1" smtClean="0">
                <a:latin typeface="Times New Roman" panose="02020603050405020304" charset="0"/>
              </a:rPr>
              <a:t>потешек</a:t>
            </a:r>
            <a:r>
              <a:rPr lang="ru-RU" altLang="en-US" sz="2800" dirty="0" smtClean="0">
                <a:latin typeface="Times New Roman" panose="02020603050405020304" charset="0"/>
              </a:rPr>
              <a:t> с одновременной демонстрацией иллюстраций</a:t>
            </a:r>
          </a:p>
          <a:p>
            <a:pPr marL="457200" indent="-457200">
              <a:buNone/>
            </a:pPr>
            <a:r>
              <a:rPr lang="ru-RU" altLang="en-US" sz="2800" dirty="0" smtClean="0">
                <a:latin typeface="Times New Roman" panose="02020603050405020304" charset="0"/>
              </a:rPr>
              <a:t>     Словесные игры или игры «Доскажи словечко»;</a:t>
            </a:r>
          </a:p>
          <a:p>
            <a:pPr marL="457200" indent="-457200">
              <a:buNone/>
            </a:pPr>
            <a:r>
              <a:rPr lang="ru-RU" altLang="en-US" sz="2800" dirty="0" smtClean="0">
                <a:latin typeface="Times New Roman" panose="02020603050405020304" charset="0"/>
              </a:rPr>
              <a:t>     Обыгрывание сюжета </a:t>
            </a:r>
            <a:r>
              <a:rPr lang="ru-RU" altLang="en-US" sz="2800" dirty="0" err="1" smtClean="0">
                <a:latin typeface="Times New Roman" panose="02020603050405020304" charset="0"/>
              </a:rPr>
              <a:t>потешки</a:t>
            </a:r>
            <a:r>
              <a:rPr lang="ru-RU" altLang="en-US" sz="2800" dirty="0" smtClean="0">
                <a:latin typeface="Times New Roman" panose="02020603050405020304" charset="0"/>
              </a:rPr>
              <a:t>;</a:t>
            </a:r>
          </a:p>
          <a:p>
            <a:pPr marL="457200" indent="-457200">
              <a:buNone/>
            </a:pPr>
            <a:r>
              <a:rPr lang="ru-RU" altLang="en-US" sz="2800" dirty="0" smtClean="0">
                <a:latin typeface="Times New Roman" panose="02020603050405020304" charset="0"/>
              </a:rPr>
              <a:t>     Подвижные и хороводные игры (У медведя во бору);</a:t>
            </a:r>
          </a:p>
          <a:p>
            <a:endParaRPr lang="ru-RU" dirty="0"/>
          </a:p>
        </p:txBody>
      </p:sp>
      <p:pic>
        <p:nvPicPr>
          <p:cNvPr id="7" name="Рисунок 6" descr="C:\Users\Виктория\Desktop\Работа 23-24\img_56e65e153197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4509120"/>
            <a:ext cx="1800200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Виктория\Desktop\Работа 23-24\фоны\1662295297_48-furman-top-p-osennie-foni-detskie-krasivo-5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9512" y="620688"/>
            <a:ext cx="38164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Осень, осень не спеши,</a:t>
            </a:r>
          </a:p>
          <a:p>
            <a:r>
              <a:rPr lang="ru-RU" sz="2400" b="1" dirty="0" smtClean="0">
                <a:solidFill>
                  <a:srgbClr val="00B050"/>
                </a:solidFill>
              </a:rPr>
              <a:t>Холод в гости не зови!</a:t>
            </a:r>
          </a:p>
          <a:p>
            <a:r>
              <a:rPr lang="ru-RU" sz="2400" b="1" dirty="0" smtClean="0">
                <a:solidFill>
                  <a:srgbClr val="00B050"/>
                </a:solidFill>
              </a:rPr>
              <a:t>Солнышко пускай посветит-</a:t>
            </a:r>
          </a:p>
          <a:p>
            <a:r>
              <a:rPr lang="ru-RU" sz="2400" b="1" dirty="0" smtClean="0">
                <a:solidFill>
                  <a:srgbClr val="00B050"/>
                </a:solidFill>
              </a:rPr>
              <a:t>И согреет нашу детку</a:t>
            </a:r>
            <a:r>
              <a:rPr lang="ru-RU" b="1" dirty="0" smtClean="0">
                <a:solidFill>
                  <a:srgbClr val="00B050"/>
                </a:solidFill>
              </a:rPr>
              <a:t>!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220072" y="620688"/>
            <a:ext cx="3600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Осень желтая пришла,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Облетает вся листва.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Птички полетят на юг:</a:t>
            </a:r>
          </a:p>
          <a:p>
            <a:r>
              <a:rPr lang="ru-RU" sz="2400" b="1" dirty="0" err="1" smtClean="0">
                <a:solidFill>
                  <a:srgbClr val="FF0000"/>
                </a:solidFill>
              </a:rPr>
              <a:t>Гу-гу-гу</a:t>
            </a:r>
            <a:r>
              <a:rPr lang="ru-RU" sz="2400" b="1" dirty="0" smtClean="0">
                <a:solidFill>
                  <a:srgbClr val="FF0000"/>
                </a:solidFill>
              </a:rPr>
              <a:t>! </a:t>
            </a:r>
            <a:r>
              <a:rPr lang="ru-RU" sz="2400" b="1" dirty="0" err="1" smtClean="0">
                <a:solidFill>
                  <a:srgbClr val="FF0000"/>
                </a:solidFill>
              </a:rPr>
              <a:t>Гу-гу-гу</a:t>
            </a:r>
            <a:r>
              <a:rPr lang="ru-RU" sz="2400" b="1" dirty="0" smtClean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63888" y="4653136"/>
            <a:ext cx="32941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2400" b="1" dirty="0" smtClean="0">
                <a:solidFill>
                  <a:srgbClr val="0000FF"/>
                </a:solidFill>
              </a:rPr>
              <a:t>Летит, летит листочек-</a:t>
            </a:r>
          </a:p>
          <a:p>
            <a:r>
              <a:rPr lang="ru-RU" sz="2400" b="1" dirty="0" smtClean="0">
                <a:solidFill>
                  <a:srgbClr val="0000FF"/>
                </a:solidFill>
              </a:rPr>
              <a:t>Желтый </a:t>
            </a:r>
            <a:r>
              <a:rPr lang="ru-RU" sz="2400" b="1" dirty="0" err="1" smtClean="0">
                <a:solidFill>
                  <a:srgbClr val="0000FF"/>
                </a:solidFill>
              </a:rPr>
              <a:t>парусочек</a:t>
            </a:r>
            <a:r>
              <a:rPr lang="ru-RU" sz="2400" b="1" dirty="0" smtClean="0">
                <a:solidFill>
                  <a:srgbClr val="0000FF"/>
                </a:solidFill>
              </a:rPr>
              <a:t>.</a:t>
            </a:r>
          </a:p>
          <a:p>
            <a:r>
              <a:rPr lang="ru-RU" sz="2400" b="1" dirty="0" smtClean="0">
                <a:solidFill>
                  <a:srgbClr val="0000FF"/>
                </a:solidFill>
              </a:rPr>
              <a:t>Ветерок его качает,</a:t>
            </a:r>
          </a:p>
          <a:p>
            <a:r>
              <a:rPr lang="ru-RU" sz="2400" b="1" dirty="0" smtClean="0">
                <a:solidFill>
                  <a:srgbClr val="0000FF"/>
                </a:solidFill>
              </a:rPr>
              <a:t>Словно парус надувает</a:t>
            </a:r>
            <a:endParaRPr lang="ru-RU" sz="2400" b="1" dirty="0">
              <a:solidFill>
                <a:srgbClr val="0000FF"/>
              </a:solidFill>
            </a:endParaRPr>
          </a:p>
        </p:txBody>
      </p:sp>
      <p:pic>
        <p:nvPicPr>
          <p:cNvPr id="8" name="Рисунок 7" descr="C:\Users\Виктория\Desktop\Работа 23-24\626642bd33af3d7a.jpe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780928"/>
            <a:ext cx="3288402" cy="1842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Виктория\Desktop\Работа 23-24\c839ce382a24fd0f77002c7a4afd5a56.jpe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2348880"/>
            <a:ext cx="3072378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ия\Desktop\Работа 23-24\фоны\1641956018_22-adonius-club-p-osennie-foni-dlya-detskogo-sada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Пальчиковая гимнастика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C:\Users\Виктория\Desktop\фото 23-24\Новая папка\20231016_162510.jpg"/>
          <p:cNvPicPr>
            <a:picLocks noGrp="1"/>
          </p:cNvPicPr>
          <p:nvPr>
            <p:ph idx="1"/>
          </p:nvPr>
        </p:nvPicPr>
        <p:blipFill>
          <a:blip r:embed="rId3" cstate="print"/>
          <a:srcRect l="21219" t="16282" r="-134" b="14422"/>
          <a:stretch>
            <a:fillRect/>
          </a:stretch>
        </p:blipFill>
        <p:spPr bwMode="auto">
          <a:xfrm>
            <a:off x="3635896" y="1412776"/>
            <a:ext cx="2088232" cy="3489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Виктория\Desktop\фото 23-24\Новая папка\20231016_162548.jpg"/>
          <p:cNvPicPr/>
          <p:nvPr/>
        </p:nvPicPr>
        <p:blipFill>
          <a:blip r:embed="rId4" cstate="print"/>
          <a:srcRect t="28656" r="6597" b="37004"/>
          <a:stretch>
            <a:fillRect/>
          </a:stretch>
        </p:blipFill>
        <p:spPr bwMode="auto">
          <a:xfrm>
            <a:off x="6012160" y="4077072"/>
            <a:ext cx="2982466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Виктория\Desktop\фото 23-24\Новая папка\20231016_162626.jpg"/>
          <p:cNvPicPr/>
          <p:nvPr/>
        </p:nvPicPr>
        <p:blipFill>
          <a:blip r:embed="rId5" cstate="print"/>
          <a:srcRect t="28893" r="8535" b="37063"/>
          <a:stretch>
            <a:fillRect/>
          </a:stretch>
        </p:blipFill>
        <p:spPr bwMode="auto">
          <a:xfrm>
            <a:off x="179512" y="4005064"/>
            <a:ext cx="3188206" cy="2545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4450011" y="74711"/>
            <a:ext cx="24397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D3D3D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!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084168" y="1772816"/>
            <a:ext cx="27363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Кап-кап-кап закапал дождик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Быстро мы раскрыли зонтик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Раз, два, три, четыре, пять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Дождику нас не достать</a:t>
            </a:r>
            <a:r>
              <a:rPr lang="ru-RU" dirty="0" smtClean="0">
                <a:solidFill>
                  <a:srgbClr val="3D3D3D"/>
                </a:solidFill>
                <a:ea typeface="Times New Roman" pitchFamily="18" charset="0"/>
                <a:cs typeface="Arial" pitchFamily="34" charset="0"/>
              </a:rPr>
              <a:t>.</a:t>
            </a:r>
            <a:endParaRPr lang="ru-RU" dirty="0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179512" y="2052918"/>
            <a:ext cx="3168352" cy="175432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Тучка с солнышком опять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В прятки начали играть.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Только солнце спрячется — 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Тучка вся расплачется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А как солнышко найдётся — 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Сразу радуга  смеётся!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Виктория\Desktop\Работа 23-24\фоны\1662295297_48-furman-top-p-osennie-foni-detskie-krasivo-5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Дождик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51720" y="1484784"/>
            <a:ext cx="48062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Дождь стучит в мое окно (сжимаем и разжимаем ладошки)</a:t>
            </a:r>
            <a:br>
              <a:rPr lang="ru-RU" sz="2400" b="1" dirty="0" smtClean="0">
                <a:solidFill>
                  <a:srgbClr val="00B050"/>
                </a:solidFill>
              </a:rPr>
            </a:br>
            <a:r>
              <a:rPr lang="ru-RU" sz="2400" b="1" dirty="0" smtClean="0">
                <a:solidFill>
                  <a:srgbClr val="00B050"/>
                </a:solidFill>
              </a:rPr>
              <a:t>Кап-кап-кап.(стучим пальчиком)</a:t>
            </a:r>
            <a:br>
              <a:rPr lang="ru-RU" sz="2400" b="1" dirty="0" smtClean="0">
                <a:solidFill>
                  <a:srgbClr val="00B050"/>
                </a:solidFill>
              </a:rPr>
            </a:br>
            <a:r>
              <a:rPr lang="ru-RU" sz="2400" b="1" dirty="0" smtClean="0">
                <a:solidFill>
                  <a:srgbClr val="00B050"/>
                </a:solidFill>
              </a:rPr>
              <a:t>Время осени пришло(соединяем подушечки пальцев)</a:t>
            </a:r>
            <a:br>
              <a:rPr lang="ru-RU" sz="2400" b="1" dirty="0" smtClean="0">
                <a:solidFill>
                  <a:srgbClr val="00B050"/>
                </a:solidFill>
              </a:rPr>
            </a:br>
            <a:r>
              <a:rPr lang="ru-RU" sz="2400" b="1" dirty="0" smtClean="0">
                <a:solidFill>
                  <a:srgbClr val="00B050"/>
                </a:solidFill>
              </a:rPr>
              <a:t>Так-так-так.(хлопаем в ладоши).</a:t>
            </a:r>
            <a:endParaRPr lang="ru-RU" sz="2400" dirty="0"/>
          </a:p>
        </p:txBody>
      </p:sp>
      <p:pic>
        <p:nvPicPr>
          <p:cNvPr id="6" name="Рисунок 5" descr="C:\Users\Виктория\Desktop\Работа 23-24\34-2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3717032"/>
            <a:ext cx="3610342" cy="2964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Виктория\Desktop\Работа 23-24\фоны\1662295223_8-furman-top-p-osennie-foni-detskie-krasivo-8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3953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err="1" smtClean="0">
                <a:solidFill>
                  <a:schemeClr val="accent2">
                    <a:lumMod val="75000"/>
                  </a:schemeClr>
                </a:solidFill>
              </a:rPr>
              <a:t>Потешки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 для развития связной речи</a:t>
            </a:r>
            <a:endParaRPr lang="ru-RU" sz="3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1556792"/>
            <a:ext cx="43924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b="1" i="1" dirty="0" smtClean="0">
                <a:solidFill>
                  <a:srgbClr val="006600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Ваня, Ванечка! Куда ходил?</a:t>
            </a:r>
            <a:r>
              <a:rPr lang="ru-RU" b="1" dirty="0" smtClean="0">
                <a:solidFill>
                  <a:srgbClr val="006600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dirty="0" smtClean="0">
              <a:solidFill>
                <a:srgbClr val="006600"/>
              </a:solidFill>
              <a:latin typeface="Georgia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b="1" i="1" dirty="0" smtClean="0">
                <a:solidFill>
                  <a:srgbClr val="006600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 - В лесочек!</a:t>
            </a:r>
            <a:r>
              <a:rPr lang="ru-RU" b="1" dirty="0" smtClean="0">
                <a:solidFill>
                  <a:srgbClr val="006600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dirty="0" smtClean="0">
              <a:solidFill>
                <a:srgbClr val="006600"/>
              </a:solidFill>
              <a:latin typeface="Georgia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b="1" i="1" dirty="0" smtClean="0">
                <a:solidFill>
                  <a:srgbClr val="006600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 - Что видел?</a:t>
            </a:r>
            <a:r>
              <a:rPr lang="ru-RU" b="1" dirty="0" smtClean="0">
                <a:solidFill>
                  <a:srgbClr val="006600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dirty="0" smtClean="0">
              <a:solidFill>
                <a:srgbClr val="006600"/>
              </a:solidFill>
              <a:latin typeface="Georgia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b="1" i="1" dirty="0" smtClean="0">
                <a:solidFill>
                  <a:srgbClr val="006600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 - Пенечек!</a:t>
            </a:r>
            <a:r>
              <a:rPr lang="ru-RU" b="1" dirty="0" smtClean="0">
                <a:solidFill>
                  <a:srgbClr val="006600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dirty="0" smtClean="0">
              <a:solidFill>
                <a:srgbClr val="006600"/>
              </a:solidFill>
              <a:latin typeface="Georgia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b="1" i="1" dirty="0" smtClean="0">
                <a:solidFill>
                  <a:srgbClr val="006600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 - Под пенечком что?</a:t>
            </a:r>
            <a:r>
              <a:rPr lang="ru-RU" b="1" dirty="0" smtClean="0">
                <a:solidFill>
                  <a:srgbClr val="006600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dirty="0" smtClean="0">
              <a:solidFill>
                <a:srgbClr val="006600"/>
              </a:solidFill>
              <a:latin typeface="Georgia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b="1" i="1" dirty="0" smtClean="0">
                <a:solidFill>
                  <a:srgbClr val="006600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 - Грибок! Хвать – да в кузовок</a:t>
            </a:r>
            <a:r>
              <a:rPr lang="ru-RU" b="1" i="1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!</a:t>
            </a:r>
            <a:r>
              <a:rPr lang="ru-RU" b="1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dirty="0" smtClean="0">
              <a:latin typeface="Georgia" pitchFamily="18" charset="0"/>
              <a:cs typeface="Arial" pitchFamily="34" charset="0"/>
            </a:endParaRPr>
          </a:p>
        </p:txBody>
      </p:sp>
      <p:pic>
        <p:nvPicPr>
          <p:cNvPr id="5" name="Рисунок 4" descr="C:\Users\Виктория\Desktop\Работа 23-24\62693d34700c3a680174256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573016"/>
            <a:ext cx="258699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Виктория\Desktop\Работа 23-24\HOW_MUCH_DOES_STUMP_REMOVAL_COST_2_StumpBustersLLC-2-930x62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4509120"/>
            <a:ext cx="2160270" cy="1584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Виктория\Desktop\Работа 23-24\3631.jpg"/>
          <p:cNvPicPr/>
          <p:nvPr/>
        </p:nvPicPr>
        <p:blipFill>
          <a:blip r:embed="rId5" cstate="print"/>
          <a:srcRect t="-7018" r="4024"/>
          <a:stretch>
            <a:fillRect/>
          </a:stretch>
        </p:blipFill>
        <p:spPr bwMode="auto">
          <a:xfrm>
            <a:off x="5076056" y="3284984"/>
            <a:ext cx="1817370" cy="1859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Виктория\Desktop\Работа 23-24\ec548c30b67cd086672c5aea47da6f42.jpg"/>
          <p:cNvPicPr/>
          <p:nvPr/>
        </p:nvPicPr>
        <p:blipFill>
          <a:blip r:embed="rId6" cstate="print"/>
          <a:srcRect l="2115"/>
          <a:stretch>
            <a:fillRect/>
          </a:stretch>
        </p:blipFill>
        <p:spPr bwMode="auto">
          <a:xfrm>
            <a:off x="7236296" y="1988840"/>
            <a:ext cx="2221230" cy="2308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Виктория\Desktop\Работа 23-24\фоны\1662295241_26-furman-top-p-osennie-foni-detskie-krasivo-2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Осенние </a:t>
            </a:r>
            <a:r>
              <a:rPr lang="ru-RU" sz="3600" b="1" dirty="0" err="1" smtClean="0">
                <a:solidFill>
                  <a:srgbClr val="0070C0"/>
                </a:solidFill>
              </a:rPr>
              <a:t>потешки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556792"/>
            <a:ext cx="8280920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Осень, осень-</a:t>
            </a:r>
            <a:r>
              <a:rPr lang="ru-RU" dirty="0" smtClean="0"/>
              <a:t> </a:t>
            </a:r>
            <a:r>
              <a:rPr lang="ru-RU" i="1" dirty="0" smtClean="0"/>
              <a:t>трем ладошки друг о друга</a:t>
            </a:r>
            <a:endParaRPr lang="ru-RU" dirty="0" smtClean="0"/>
          </a:p>
          <a:p>
            <a:r>
              <a:rPr lang="ru-RU" sz="2400" b="1" dirty="0" smtClean="0"/>
              <a:t>Приходи</a:t>
            </a:r>
            <a:r>
              <a:rPr lang="ru-RU" sz="2400" b="1" i="1" dirty="0" smtClean="0"/>
              <a:t>!</a:t>
            </a:r>
            <a:r>
              <a:rPr lang="ru-RU" sz="2000" b="1" i="1" dirty="0" smtClean="0"/>
              <a:t>- </a:t>
            </a:r>
            <a:r>
              <a:rPr lang="ru-RU" i="1" dirty="0" smtClean="0"/>
              <a:t>По очереди сжимаем кулачки</a:t>
            </a:r>
            <a:endParaRPr lang="ru-RU" dirty="0" smtClean="0"/>
          </a:p>
          <a:p>
            <a:r>
              <a:rPr lang="ru-RU" sz="2400" b="1" dirty="0" smtClean="0"/>
              <a:t>Осень, осень-</a:t>
            </a:r>
            <a:r>
              <a:rPr lang="ru-RU" dirty="0" smtClean="0"/>
              <a:t> </a:t>
            </a:r>
            <a:r>
              <a:rPr lang="ru-RU" i="1" dirty="0" smtClean="0"/>
              <a:t>трем ладошки друг о друга</a:t>
            </a:r>
            <a:endParaRPr lang="ru-RU" dirty="0" smtClean="0"/>
          </a:p>
          <a:p>
            <a:r>
              <a:rPr lang="ru-RU" sz="2400" b="1" dirty="0" smtClean="0"/>
              <a:t>Погляди</a:t>
            </a:r>
            <a:r>
              <a:rPr lang="ru-RU" sz="2000" b="1" dirty="0" smtClean="0"/>
              <a:t>!- </a:t>
            </a:r>
            <a:r>
              <a:rPr lang="ru-RU" i="1" dirty="0" smtClean="0"/>
              <a:t>положили </a:t>
            </a:r>
            <a:r>
              <a:rPr lang="ru-RU" i="1" dirty="0" err="1" smtClean="0"/>
              <a:t>ладошки-козырьком</a:t>
            </a:r>
            <a:endParaRPr lang="ru-RU" dirty="0" smtClean="0"/>
          </a:p>
          <a:p>
            <a:r>
              <a:rPr lang="ru-RU" sz="2400" b="1" dirty="0" smtClean="0"/>
              <a:t>Листья желтые кружатся </a:t>
            </a:r>
            <a:r>
              <a:rPr lang="ru-RU" dirty="0" smtClean="0"/>
              <a:t>–</a:t>
            </a:r>
            <a:r>
              <a:rPr lang="ru-RU" i="1" dirty="0" smtClean="0"/>
              <a:t>Движение ладонями  сверху вниз</a:t>
            </a:r>
            <a:endParaRPr lang="ru-RU" dirty="0" smtClean="0"/>
          </a:p>
          <a:p>
            <a:r>
              <a:rPr lang="ru-RU" sz="2400" b="1" dirty="0" smtClean="0"/>
              <a:t>Тихо на землю ложатся.</a:t>
            </a:r>
          </a:p>
          <a:p>
            <a:r>
              <a:rPr lang="ru-RU" sz="2000" b="1" dirty="0" smtClean="0"/>
              <a:t> </a:t>
            </a:r>
          </a:p>
          <a:p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                                                          Вот и осень наступила,</a:t>
            </a:r>
          </a:p>
          <a:p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                                                          Дождик капает с утра.</a:t>
            </a:r>
          </a:p>
          <a:p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                                                          Детки зонтики возьмут</a:t>
            </a:r>
          </a:p>
          <a:p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                                                          И во двор гулять пойдут.</a:t>
            </a:r>
          </a:p>
          <a:p>
            <a:r>
              <a:rPr lang="ru-RU" sz="2400" dirty="0" smtClean="0"/>
              <a:t> 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359</Words>
  <Application>Microsoft Office PowerPoint</Application>
  <PresentationFormat>Экран (4:3)</PresentationFormat>
  <Paragraphs>121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 Детские потешки  направлены на решение следующих задач: </vt:lpstr>
      <vt:lpstr>Методы и приёмы в работе с потешками: </vt:lpstr>
      <vt:lpstr>Слайд 5</vt:lpstr>
      <vt:lpstr>Пальчиковая гимнастика</vt:lpstr>
      <vt:lpstr>Дождик</vt:lpstr>
      <vt:lpstr>Потешки для развития связной речи</vt:lpstr>
      <vt:lpstr>Осенние потешки</vt:lpstr>
      <vt:lpstr>«Сапожки»</vt:lpstr>
      <vt:lpstr>Слайд 11</vt:lpstr>
      <vt:lpstr>Потешки с использованием звукоречевых упражнений</vt:lpstr>
      <vt:lpstr>«Мишка»</vt:lpstr>
      <vt:lpstr>Рассказывание потешки по     мнемодорожке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Виктория</dc:creator>
  <cp:lastModifiedBy>Виктория</cp:lastModifiedBy>
  <cp:revision>74</cp:revision>
  <dcterms:created xsi:type="dcterms:W3CDTF">2023-10-17T17:30:00Z</dcterms:created>
  <dcterms:modified xsi:type="dcterms:W3CDTF">2024-01-07T13:12:02Z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EEA1C04388A64907838F675F40F91EE1_12</vt:lpwstr>
  </property>
  <property fmtid="{D5CDD505-2E9C-101B-9397-08002B2CF9AE}" pid="3" name="KSOProductBuildVer">
    <vt:lpwstr>1049-12.2.0.13266</vt:lpwstr>
  </property>
</Properties>
</file>