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3" r:id="rId1"/>
  </p:sldMasterIdLst>
  <p:notesMasterIdLst>
    <p:notesMasterId r:id="rId12"/>
  </p:notesMasterIdLst>
  <p:handoutMasterIdLst>
    <p:handoutMasterId r:id="rId13"/>
  </p:handoutMasterIdLst>
  <p:sldIdLst>
    <p:sldId id="638" r:id="rId2"/>
    <p:sldId id="679" r:id="rId3"/>
    <p:sldId id="691" r:id="rId4"/>
    <p:sldId id="717" r:id="rId5"/>
    <p:sldId id="718" r:id="rId6"/>
    <p:sldId id="699" r:id="rId7"/>
    <p:sldId id="720" r:id="rId8"/>
    <p:sldId id="719" r:id="rId9"/>
    <p:sldId id="721" r:id="rId10"/>
    <p:sldId id="716" r:id="rId11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FF0000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rgbClr val="FF0000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rgbClr val="FF0000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rgbClr val="FF0000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rgbClr val="FF0000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2B953F"/>
    <a:srgbClr val="FF9999"/>
    <a:srgbClr val="FF5050"/>
    <a:srgbClr val="B45608"/>
    <a:srgbClr val="DA9710"/>
    <a:srgbClr val="FFFFCC"/>
    <a:srgbClr val="CC0000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485" autoAdjust="0"/>
    <p:restoredTop sz="87984" autoAdjust="0"/>
  </p:normalViewPr>
  <p:slideViewPr>
    <p:cSldViewPr>
      <p:cViewPr varScale="1">
        <p:scale>
          <a:sx n="47" d="100"/>
          <a:sy n="47" d="100"/>
        </p:scale>
        <p:origin x="-1008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9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4813" cy="496888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A4CD94-4288-4C42-BB64-62D2C62E6DFA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1275" y="9429750"/>
            <a:ext cx="2944813" cy="496888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D3A39E-0B25-414A-B429-AF26FBF03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10" tIns="45505" rIns="91010" bIns="4550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10" tIns="45505" rIns="91010" bIns="4550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Verdana" pitchFamily="34" charset="0"/>
              </a:defRPr>
            </a:lvl1pPr>
          </a:lstStyle>
          <a:p>
            <a:pPr>
              <a:defRPr/>
            </a:pPr>
            <a:fld id="{198315D4-C7B1-472F-ADDB-9891512C551E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7187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10" tIns="45505" rIns="91010" bIns="455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10" tIns="45505" rIns="91010" bIns="4550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010" tIns="45505" rIns="91010" bIns="4550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Verdana" pitchFamily="34" charset="0"/>
              </a:defRPr>
            </a:lvl1pPr>
          </a:lstStyle>
          <a:p>
            <a:pPr>
              <a:defRPr/>
            </a:pPr>
            <a:fld id="{2A015EB2-7226-4B57-B728-F91B03278E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015EB2-7226-4B57-B728-F91B03278EC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015EB2-7226-4B57-B728-F91B03278EC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015EB2-7226-4B57-B728-F91B03278ECE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015EB2-7226-4B57-B728-F91B03278EC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015EB2-7226-4B57-B728-F91B03278EC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015EB2-7226-4B57-B728-F91B03278ECE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015EB2-7226-4B57-B728-F91B03278ECE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9C2F7-4909-4FBC-A9E3-7BCA9429437C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05E4E-2FD4-4A16-B0C0-21EFC1D31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AF034-8A7C-48D0-9BF5-938AF6791BE7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6440D-EC37-4D02-A77E-75BF126D2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E24AD-AC0E-452E-9A4E-893330F494A1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406BA0-4C84-4FB0-9849-EAAD88742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A51FC-425C-4CF8-B637-F31CDEAA35F7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18C1D-913F-4913-972F-04BC7A866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D2754-AA66-4B5D-857F-A1A127F22557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681B7C-824E-4021-940E-9DCBD6AF6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9DD54-589B-4EB0-B410-13979CE2D7EA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53C93-49F6-49E5-9967-C0925CAF7F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2348B-D2B2-4DAF-BC3C-9D88AC142741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38B33-A4A8-49CF-BE1F-A2FD925DF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85750-86CC-4844-8BA6-C165B359725E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4794B-E517-4056-99C5-6ECB9AB3A9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4CA19-061B-4A49-88D5-F8A9D13329D2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9AD98-0CE2-4B8F-A9A5-6114C3BA45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210E8-2D5E-40B1-B417-C6D49F5AFF6B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C2F78-B105-4CF5-94FB-2610FC56C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ADA66-FD5B-4381-898C-C44E02A19B4B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C203E-775E-4493-BEF4-AA93AEDC0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E8089248-0C04-46C3-8182-58583A223EF8}" type="datetimeFigureOut">
              <a:rPr lang="ru-RU"/>
              <a:pPr>
                <a:defRPr/>
              </a:pPr>
              <a:t>12.01.2018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D02F42D5-14CC-400E-9539-6F9DD54E5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ФОН_флаг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3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10"/>
          <p:cNvSpPr>
            <a:spLocks noChangeArrowheads="1"/>
          </p:cNvSpPr>
          <p:nvPr/>
        </p:nvSpPr>
        <p:spPr bwMode="auto">
          <a:xfrm rot="10800000" flipV="1">
            <a:off x="142875" y="481013"/>
            <a:ext cx="7858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chemeClr val="tx2"/>
                </a:solidFill>
                <a:latin typeface="Arial" charset="0"/>
              </a:rPr>
              <a:t>ИНСТИТУТ РАЗВИТИЯ ОБРАЗОВАНИЯ РЕСПУБЛИКИ БАШКОРТОСТАН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0" y="500042"/>
            <a:ext cx="7858148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0070C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-32" y="544586"/>
            <a:ext cx="7858180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2B953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3" name="Picture 8" descr="D:\Рабочий стол\2011-2012\Август 2012\Площадка\logo без фон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2900" y="71438"/>
            <a:ext cx="99853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Прямоугольник 5"/>
          <p:cNvSpPr>
            <a:spLocks noChangeArrowheads="1"/>
          </p:cNvSpPr>
          <p:nvPr/>
        </p:nvSpPr>
        <p:spPr bwMode="auto">
          <a:xfrm>
            <a:off x="684213" y="908050"/>
            <a:ext cx="8135937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3600" b="1" i="1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Институт </a:t>
            </a:r>
            <a:r>
              <a:rPr lang="ru-RU" sz="3200" dirty="0">
                <a:solidFill>
                  <a:schemeClr val="accent5">
                    <a:lumMod val="50000"/>
                  </a:schemeClr>
                </a:solidFill>
              </a:rPr>
              <a:t>развития образования Республики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Башкортостан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 и региональное отделение Академии военных наук Российской Федерации приветствуют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Вас на </a:t>
            </a:r>
            <a:r>
              <a:rPr lang="ru-RU" sz="3200" dirty="0" smtClean="0">
                <a:solidFill>
                  <a:schemeClr val="accent5">
                    <a:lumMod val="50000"/>
                  </a:schemeClr>
                </a:solidFill>
              </a:rPr>
              <a:t>круглом столе по теме: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«Великий перелом на Волге.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Вклад Башкортостана в победу советских войск под Сталинградом ( к75 –</a:t>
            </a:r>
            <a:r>
              <a:rPr lang="ru-RU" sz="3200" b="1" dirty="0" err="1" smtClean="0">
                <a:solidFill>
                  <a:schemeClr val="accent5">
                    <a:lumMod val="50000"/>
                  </a:schemeClr>
                </a:solidFill>
              </a:rPr>
              <a:t>летию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 победы в Сталинградской битве»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3400" b="1" i="1" dirty="0">
                <a:solidFill>
                  <a:srgbClr val="002060"/>
                </a:solidFill>
                <a:cs typeface="Times New Roman" pitchFamily="18" charset="0"/>
              </a:rPr>
              <a:t>	</a:t>
            </a:r>
            <a:r>
              <a:rPr lang="ru-RU" sz="3400" b="1" i="1" dirty="0" smtClean="0">
                <a:solidFill>
                  <a:srgbClr val="002060"/>
                </a:solidFill>
                <a:cs typeface="Times New Roman" pitchFamily="18" charset="0"/>
              </a:rPr>
              <a:t>	</a:t>
            </a: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Уфа 2017</a:t>
            </a:r>
            <a:r>
              <a:rPr lang="ru-RU" sz="3600" b="1" i="1" dirty="0">
                <a:solidFill>
                  <a:srgbClr val="002060"/>
                </a:solidFill>
                <a:cs typeface="Times New Roman" pitchFamily="18" charset="0"/>
              </a:rPr>
              <a:t>			</a:t>
            </a:r>
            <a:endParaRPr lang="ru-RU" sz="3600" b="1" i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endParaRPr lang="ru-RU" sz="3600" b="1" i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Прямоугольник 10"/>
          <p:cNvSpPr>
            <a:spLocks noChangeArrowheads="1"/>
          </p:cNvSpPr>
          <p:nvPr/>
        </p:nvSpPr>
        <p:spPr bwMode="auto">
          <a:xfrm rot="10800000" flipV="1">
            <a:off x="142875" y="481013"/>
            <a:ext cx="7858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chemeClr val="tx2"/>
                </a:solidFill>
                <a:latin typeface="Arial" charset="0"/>
              </a:rPr>
              <a:t>ИНСТИТУТ РАЗВИТИЯ ОБРАЗОВАНИЯ РЕСПУБЛИКИ БАШКОРТОСТАН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0" y="500042"/>
            <a:ext cx="7858148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0070C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-32" y="544586"/>
            <a:ext cx="7858180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2B953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493" name="Picture 8" descr="D:\Рабочий стол\2011-2012\Август 2012\Площадка\logo без фон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2900" y="71438"/>
            <a:ext cx="99853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4" name="Прямоугольник 5"/>
          <p:cNvSpPr>
            <a:spLocks noChangeArrowheads="1"/>
          </p:cNvSpPr>
          <p:nvPr/>
        </p:nvSpPr>
        <p:spPr bwMode="auto">
          <a:xfrm>
            <a:off x="755650" y="836613"/>
            <a:ext cx="79200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/>
            <a:endParaRPr lang="ru-RU" sz="2400" b="1">
              <a:solidFill>
                <a:schemeClr val="tx1"/>
              </a:solidFill>
              <a:cs typeface="Times New Roman" pitchFamily="18" charset="0"/>
            </a:endParaRPr>
          </a:p>
          <a:p>
            <a:pPr marL="381000" indent="-381000"/>
            <a:r>
              <a:rPr lang="ru-RU" sz="3600" b="1" i="1">
                <a:solidFill>
                  <a:srgbClr val="002060"/>
                </a:solidFill>
                <a:cs typeface="Times New Roman" pitchFamily="18" charset="0"/>
              </a:rPr>
              <a:t>			</a:t>
            </a:r>
            <a:r>
              <a:rPr lang="en-US" sz="28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ru-RU" sz="3600" b="1" i="1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250825" y="1052513"/>
            <a:ext cx="835342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3600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ru-RU" sz="36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Кафедра истории, обществознания и культурологии: </a:t>
            </a:r>
            <a:endParaRPr lang="en-US" sz="36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ru-RU" sz="28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en-US" sz="2800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ru-RU" sz="4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Телефон 8(347)228-44-53</a:t>
            </a:r>
            <a:endParaRPr lang="ru-RU" sz="40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en-US" sz="40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E-mail</a:t>
            </a:r>
            <a:r>
              <a:rPr lang="ru-RU" sz="4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r>
              <a:rPr lang="en-US" sz="4000" dirty="0" smtClean="0"/>
              <a:t>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</a:rPr>
              <a:t>sgdirorb@gmail.com</a:t>
            </a: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40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ru-RU" sz="3200" b="1" i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28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en-US" sz="2800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Прямоугольник 10"/>
          <p:cNvSpPr>
            <a:spLocks noChangeArrowheads="1"/>
          </p:cNvSpPr>
          <p:nvPr/>
        </p:nvSpPr>
        <p:spPr bwMode="auto">
          <a:xfrm rot="10800000" flipV="1">
            <a:off x="142875" y="481013"/>
            <a:ext cx="7858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chemeClr val="tx2"/>
                </a:solidFill>
                <a:latin typeface="Arial" charset="0"/>
              </a:rPr>
              <a:t>ИНСТИТУТ РАЗВИТИЯ ОБРАЗОВАНИЯ РЕСПУБЛИКИ БАШКОРТОСТАН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0" y="500042"/>
            <a:ext cx="7858148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0070C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-32" y="544586"/>
            <a:ext cx="7858180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2B953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349" name="Picture 8" descr="D:\Рабочий стол\2011-2012\Август 2012\Площадка\logo без фон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2900" y="71438"/>
            <a:ext cx="99853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50" name="Прямоугольник 5"/>
          <p:cNvSpPr>
            <a:spLocks noChangeArrowheads="1"/>
          </p:cNvSpPr>
          <p:nvPr/>
        </p:nvSpPr>
        <p:spPr bwMode="auto">
          <a:xfrm>
            <a:off x="755650" y="836613"/>
            <a:ext cx="792003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81000" indent="-381000"/>
            <a:endParaRPr lang="ru-RU" sz="2400" b="1">
              <a:solidFill>
                <a:schemeClr val="tx1"/>
              </a:solidFill>
              <a:cs typeface="Times New Roman" pitchFamily="18" charset="0"/>
            </a:endParaRPr>
          </a:p>
          <a:p>
            <a:pPr marL="381000" indent="-381000"/>
            <a:r>
              <a:rPr lang="ru-RU" sz="3600" b="1" i="1">
                <a:solidFill>
                  <a:srgbClr val="002060"/>
                </a:solidFill>
                <a:cs typeface="Times New Roman" pitchFamily="18" charset="0"/>
              </a:rPr>
              <a:t>			</a:t>
            </a:r>
            <a:r>
              <a:rPr lang="en-US" sz="28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ru-RU" sz="3600" b="1" i="1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539750" y="908050"/>
            <a:ext cx="8135938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sz="3600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Выступление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доктора исторических наук, профессора,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академика Академии военных наук,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заведующего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кафедрой истории, обществознания и культурологии </a:t>
            </a:r>
          </a:p>
          <a:p>
            <a:pPr algn="ctr"/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Бикмеева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Михаила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Ахметовича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по теме:</a:t>
            </a:r>
          </a:p>
          <a:p>
            <a:pPr algn="ctr"/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Сталинградское сражение как военно-исторический  феномен</a:t>
            </a:r>
          </a:p>
          <a:p>
            <a:pPr algn="ctr"/>
            <a:endParaRPr lang="ru-RU" sz="36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Прямоугольник 10"/>
          <p:cNvSpPr>
            <a:spLocks noChangeArrowheads="1"/>
          </p:cNvSpPr>
          <p:nvPr/>
        </p:nvSpPr>
        <p:spPr bwMode="auto">
          <a:xfrm rot="10800000" flipV="1">
            <a:off x="142875" y="481013"/>
            <a:ext cx="7858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chemeClr val="tx2"/>
                </a:solidFill>
                <a:latin typeface="Arial" charset="0"/>
              </a:rPr>
              <a:t>ИНСТИТУТ РАЗВИТИЯ ОБРАЗОВАНИЯ РЕСПУБЛИКИ БАШКОРТОСТАН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0" y="500042"/>
            <a:ext cx="7858148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0070C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-32" y="544586"/>
            <a:ext cx="7858180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2B953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397" name="Picture 8" descr="D:\Рабочий стол\2011-2012\Август 2012\Площадка\logo без фон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2900" y="71438"/>
            <a:ext cx="99853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8" name="Прямоугольник 5"/>
          <p:cNvSpPr>
            <a:spLocks noChangeArrowheads="1"/>
          </p:cNvSpPr>
          <p:nvPr/>
        </p:nvSpPr>
        <p:spPr bwMode="auto">
          <a:xfrm>
            <a:off x="899592" y="908720"/>
            <a:ext cx="79200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/>
            <a:endParaRPr lang="ru-RU" sz="2400" b="1">
              <a:solidFill>
                <a:schemeClr val="tx1"/>
              </a:solidFill>
              <a:cs typeface="Times New Roman" pitchFamily="18" charset="0"/>
            </a:endParaRPr>
          </a:p>
          <a:p>
            <a:pPr marL="381000" indent="-381000"/>
            <a:r>
              <a:rPr lang="ru-RU" sz="3600" b="1" i="1">
                <a:solidFill>
                  <a:srgbClr val="002060"/>
                </a:solidFill>
                <a:cs typeface="Times New Roman" pitchFamily="18" charset="0"/>
              </a:rPr>
              <a:t>			</a:t>
            </a:r>
            <a:r>
              <a:rPr lang="en-US" sz="28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ru-RU" sz="3600" b="1" i="1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428596" y="908050"/>
            <a:ext cx="87154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</a:t>
            </a:r>
          </a:p>
          <a:p>
            <a:pPr algn="ctr"/>
            <a:endParaRPr lang="ru-RU" sz="3200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ru-RU" sz="2800" b="1" i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915816" y="3068960"/>
            <a:ext cx="864096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899592" y="1052736"/>
            <a:ext cx="70567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Великий перелом на Волге</a:t>
            </a:r>
          </a:p>
          <a:p>
            <a:pPr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Сталинградское сражение </a:t>
            </a:r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 военно-исторический  </a:t>
            </a:r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феномен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95536" y="2132856"/>
            <a:ext cx="25202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/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/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/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Сталинградское сражение </a:t>
            </a: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915816" y="3789040"/>
            <a:ext cx="1008112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3995936" y="1700808"/>
            <a:ext cx="49685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>
              <a:buFontTx/>
              <a:buChar char="-"/>
            </a:pPr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/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/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оборонительная операция </a:t>
            </a:r>
          </a:p>
          <a:p>
            <a:pPr lvl="0"/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17.07. 1942 г. по 18.11.1942 г.</a:t>
            </a:r>
          </a:p>
          <a:p>
            <a:pPr lvl="0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/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наступательная операция</a:t>
            </a:r>
          </a:p>
          <a:p>
            <a:pPr lvl="0"/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19.11.1942 г. по 02.02.1943 г.</a:t>
            </a: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ctr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Прямоугольник 10"/>
          <p:cNvSpPr>
            <a:spLocks noChangeArrowheads="1"/>
          </p:cNvSpPr>
          <p:nvPr/>
        </p:nvSpPr>
        <p:spPr bwMode="auto">
          <a:xfrm rot="10800000" flipV="1">
            <a:off x="142875" y="481013"/>
            <a:ext cx="7858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chemeClr val="tx2"/>
                </a:solidFill>
                <a:latin typeface="Arial" charset="0"/>
              </a:rPr>
              <a:t>ИНСТИТУТ РАЗВИТИЯ ОБРАЗОВАНИЯ РЕСПУБЛИКИ БАШКОРТОСТАН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0" y="500042"/>
            <a:ext cx="7858148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0070C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-32" y="544586"/>
            <a:ext cx="7858180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2B953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397" name="Picture 8" descr="D:\Рабочий стол\2011-2012\Август 2012\Площадка\logo без фон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2900" y="71438"/>
            <a:ext cx="99853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8" name="Прямоугольник 5"/>
          <p:cNvSpPr>
            <a:spLocks noChangeArrowheads="1"/>
          </p:cNvSpPr>
          <p:nvPr/>
        </p:nvSpPr>
        <p:spPr bwMode="auto">
          <a:xfrm>
            <a:off x="899592" y="908720"/>
            <a:ext cx="79200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/>
            <a:endParaRPr lang="ru-RU" sz="2400" b="1">
              <a:solidFill>
                <a:schemeClr val="tx1"/>
              </a:solidFill>
              <a:cs typeface="Times New Roman" pitchFamily="18" charset="0"/>
            </a:endParaRPr>
          </a:p>
          <a:p>
            <a:pPr marL="381000" indent="-381000"/>
            <a:r>
              <a:rPr lang="ru-RU" sz="3600" b="1" i="1">
                <a:solidFill>
                  <a:srgbClr val="002060"/>
                </a:solidFill>
                <a:cs typeface="Times New Roman" pitchFamily="18" charset="0"/>
              </a:rPr>
              <a:t>			</a:t>
            </a:r>
            <a:r>
              <a:rPr lang="en-US" sz="28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ru-RU" sz="3600" b="1" i="1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428596" y="908050"/>
            <a:ext cx="87154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</a:t>
            </a:r>
          </a:p>
          <a:p>
            <a:pPr algn="ctr"/>
            <a:endParaRPr lang="ru-RU" sz="3200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ru-RU" sz="2800" b="1" i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2627784" y="2852936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95536" y="2132856"/>
            <a:ext cx="21602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Общая цель</a:t>
            </a:r>
          </a:p>
          <a:p>
            <a:pPr marL="457200" lvl="0" indent="-457200"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Советских</a:t>
            </a:r>
          </a:p>
          <a:p>
            <a:pPr marL="457200" lvl="0" indent="-457200" algn="ctr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Войск</a:t>
            </a:r>
            <a:endParaRPr lang="ru-RU" sz="28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995936" y="1700808"/>
            <a:ext cx="496855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>
              <a:buFontTx/>
              <a:buChar char="-"/>
            </a:pPr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just"/>
            <a:r>
              <a:rPr lang="ru-RU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Оборонять Сталинград и разгромить крупные стратегические группировки немецко-фашистских войск</a:t>
            </a:r>
          </a:p>
          <a:p>
            <a:pPr lvl="0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ctr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Прямоугольник 10"/>
          <p:cNvSpPr>
            <a:spLocks noChangeArrowheads="1"/>
          </p:cNvSpPr>
          <p:nvPr/>
        </p:nvSpPr>
        <p:spPr bwMode="auto">
          <a:xfrm rot="10800000" flipV="1">
            <a:off x="142875" y="481013"/>
            <a:ext cx="7858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chemeClr val="tx2"/>
                </a:solidFill>
                <a:latin typeface="Arial" charset="0"/>
              </a:rPr>
              <a:t>ИНСТИТУТ РАЗВИТИЯ ОБРАЗОВАНИЯ РЕСПУБЛИКИ БАШКОРТОСТАН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0" y="500042"/>
            <a:ext cx="7858148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0070C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-32" y="544586"/>
            <a:ext cx="7858180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2B953F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397" name="Picture 8" descr="D:\Рабочий стол\2011-2012\Август 2012\Площадка\logo без фон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62900" y="71438"/>
            <a:ext cx="99853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8" name="Прямоугольник 5"/>
          <p:cNvSpPr>
            <a:spLocks noChangeArrowheads="1"/>
          </p:cNvSpPr>
          <p:nvPr/>
        </p:nvSpPr>
        <p:spPr bwMode="auto">
          <a:xfrm>
            <a:off x="899592" y="908720"/>
            <a:ext cx="79200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/>
            <a:endParaRPr lang="ru-RU" sz="2400" b="1">
              <a:solidFill>
                <a:schemeClr val="tx1"/>
              </a:solidFill>
              <a:cs typeface="Times New Roman" pitchFamily="18" charset="0"/>
            </a:endParaRPr>
          </a:p>
          <a:p>
            <a:pPr marL="381000" indent="-381000"/>
            <a:r>
              <a:rPr lang="ru-RU" sz="3600" b="1" i="1">
                <a:solidFill>
                  <a:srgbClr val="002060"/>
                </a:solidFill>
                <a:cs typeface="Times New Roman" pitchFamily="18" charset="0"/>
              </a:rPr>
              <a:t>			</a:t>
            </a:r>
            <a:r>
              <a:rPr lang="en-US" sz="28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ru-RU" sz="3600" b="1" i="1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428596" y="908050"/>
            <a:ext cx="87154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</a:t>
            </a:r>
          </a:p>
          <a:p>
            <a:pPr algn="ctr"/>
            <a:endParaRPr lang="ru-RU" sz="3200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ru-RU" sz="2800" b="1" i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V="1">
            <a:off x="2627784" y="2564904"/>
            <a:ext cx="72008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0" y="2132856"/>
            <a:ext cx="28438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/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сражении </a:t>
            </a: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/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разное время</a:t>
            </a:r>
          </a:p>
          <a:p>
            <a:pPr marL="457200" lvl="0" indent="-457200" algn="ctr"/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участвовали</a:t>
            </a: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lvl="0" indent="-457200" algn="ctr">
              <a:buFont typeface="+mj-lt"/>
              <a:buAutoNum type="arabicPeriod"/>
            </a:pPr>
            <a:endParaRPr lang="ru-RU" sz="24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2627784" y="2996952"/>
            <a:ext cx="648072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3563888" y="764704"/>
            <a:ext cx="5400600" cy="68018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</a:t>
            </a:r>
            <a:r>
              <a:rPr lang="ru-RU" sz="1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 стороны советского Союза войска: Сталинградского, Юго-Восточного, Юго-Западного, Донского, Левого крыла, Воронежского,  фронтов,  Волжская флотилия, Сталинградский корпусной р-н ПВО.</a:t>
            </a:r>
          </a:p>
          <a:p>
            <a:pPr lvl="0" algn="just"/>
            <a:r>
              <a:rPr lang="ru-RU" sz="1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Ставка ВГК на Сталинградское направление выделило 62-го, 63-го и 64-го армии. В составе Сталинградского фронта были 21-я, </a:t>
            </a:r>
          </a:p>
          <a:p>
            <a:pPr lvl="0" algn="just"/>
            <a:r>
              <a:rPr lang="ru-RU" sz="1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28-я, 38-я и 57-я армии, 8-я воздушная армия , 1-я  и 4 - я танковые армии.</a:t>
            </a:r>
            <a:endParaRPr lang="ru-RU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just"/>
            <a:r>
              <a:rPr lang="ru-RU" sz="1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Со стороны немцев: из состава группы армии «Б», 6-я полевая армия (В ее составе было 13 дивизий, 270 тыс. человек, 3 тыс. орудий и минометов, 500 танков, 4-я танковая армия, 4-й воздушный флот с 1200 самолетов). 8-я итальянская армия, 3-я и 4-я румынская армия.</a:t>
            </a:r>
          </a:p>
          <a:p>
            <a:pPr lvl="0" algn="just"/>
            <a:r>
              <a:rPr lang="ru-RU" sz="1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	В начале противник превосходил силы Советского союза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в людях – в 1,7 раза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артиллерии и танках – в 1,3 раза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8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самолетах – в 2 раза</a:t>
            </a:r>
          </a:p>
          <a:p>
            <a:pPr lvl="0"/>
            <a:endParaRPr lang="ru-RU" sz="18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>
            <a:off x="0" y="500042"/>
            <a:ext cx="7858148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0070C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398" name="Прямоугольник 5"/>
          <p:cNvSpPr>
            <a:spLocks noChangeArrowheads="1"/>
          </p:cNvSpPr>
          <p:nvPr/>
        </p:nvSpPr>
        <p:spPr bwMode="auto">
          <a:xfrm>
            <a:off x="899592" y="908720"/>
            <a:ext cx="79200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/>
            <a:endParaRPr lang="ru-RU" sz="2400" b="1">
              <a:solidFill>
                <a:schemeClr val="tx1"/>
              </a:solidFill>
              <a:cs typeface="Times New Roman" pitchFamily="18" charset="0"/>
            </a:endParaRPr>
          </a:p>
          <a:p>
            <a:pPr marL="381000" indent="-381000"/>
            <a:r>
              <a:rPr lang="ru-RU" sz="3600" b="1" i="1">
                <a:solidFill>
                  <a:srgbClr val="002060"/>
                </a:solidFill>
                <a:cs typeface="Times New Roman" pitchFamily="18" charset="0"/>
              </a:rPr>
              <a:t>			</a:t>
            </a:r>
            <a:r>
              <a:rPr lang="en-US" sz="28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ru-RU" sz="3600" b="1" i="1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428596" y="908050"/>
            <a:ext cx="87154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</a:t>
            </a:r>
          </a:p>
          <a:p>
            <a:pPr algn="ctr"/>
            <a:endParaRPr lang="ru-RU" sz="3200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ru-RU" sz="2800" b="1" i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0"/>
            <a:ext cx="849694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Участие в операциях Сталинградского сражения воинских соединений  сформированных Башкирской АССР</a:t>
            </a:r>
          </a:p>
          <a:p>
            <a:pPr lvl="0" algn="ctr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lvl="0" algn="ctr"/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0" y="620687"/>
          <a:ext cx="9144001" cy="6545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7257"/>
                <a:gridCol w="2882278"/>
                <a:gridCol w="2793937"/>
                <a:gridCol w="2720529"/>
              </a:tblGrid>
              <a:tr h="5988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№ П/П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Наименование соединения</a:t>
                      </a:r>
                    </a:p>
                    <a:p>
                      <a:pPr algn="ctr"/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Период формирования </a:t>
                      </a:r>
                      <a:r>
                        <a:rPr lang="ru-RU" sz="1600" dirty="0" smtClean="0"/>
                        <a:t>в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Республике </a:t>
                      </a:r>
                      <a:endParaRPr lang="ru-RU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Участие в </a:t>
                      </a:r>
                      <a:r>
                        <a:rPr lang="ru-RU" sz="1600" dirty="0" smtClean="0"/>
                        <a:t>сражении</a:t>
                      </a:r>
                      <a:endParaRPr lang="ru-RU" sz="1600" dirty="0" smtClean="0"/>
                    </a:p>
                    <a:p>
                      <a:pPr algn="ctr"/>
                      <a:endParaRPr lang="ru-RU" sz="1600" dirty="0" smtClean="0"/>
                    </a:p>
                  </a:txBody>
                  <a:tcPr/>
                </a:tc>
              </a:tr>
              <a:tr h="1131231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600" b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219 – я стрелковая дивизия </a:t>
                      </a:r>
                      <a:endParaRPr lang="ru-RU" sz="1600" b="0" dirty="0" smtClean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22.12.41 г. -</a:t>
                      </a:r>
                      <a:r>
                        <a:rPr lang="ru-RU" sz="1600" b="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01.01.1942 г.</a:t>
                      </a:r>
                      <a:endParaRPr lang="ru-RU" sz="1600" b="0" dirty="0" smtClean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Сначала и до конца участвовала в Сталинградском сражении</a:t>
                      </a:r>
                      <a:r>
                        <a:rPr lang="ru-RU" sz="1600" b="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составе 6-й армии</a:t>
                      </a:r>
                      <a:endParaRPr lang="ru-RU" sz="1600" b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31231"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600" b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214-я стрелковая дивизия </a:t>
                      </a:r>
                      <a:endParaRPr lang="ru-RU" sz="1600" b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22.11.41 г.  -</a:t>
                      </a:r>
                      <a:r>
                        <a:rPr lang="ru-RU" sz="1600" b="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26.04.1942 г.</a:t>
                      </a:r>
                      <a:endParaRPr lang="ru-RU" sz="1600" b="0" dirty="0" smtClean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b="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Сначала и до конца участвовала в Сталинградском сражении</a:t>
                      </a:r>
                      <a:r>
                        <a:rPr lang="ru-RU" sz="1600" b="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 составе 62-й и 65-й армий</a:t>
                      </a:r>
                      <a:endParaRPr lang="ru-RU" sz="1600" b="0" dirty="0" smtClean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266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300-я </a:t>
                      </a:r>
                      <a:r>
                        <a:rPr lang="ru-RU" sz="1600" b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стрелковая дивизия 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1.08 - 11.10.1942г.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Доукомплектования 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 октября 1942 и до конца сражения в составе Сталинградского фронта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266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 – я стрелковая бригада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01.01. – 01.05.1942г.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Сначала и до конца сражения в составе 62-й армии</a:t>
                      </a:r>
                      <a:r>
                        <a:rPr lang="ru-RU" sz="160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962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112-я кавалерийская  дивизия </a:t>
                      </a:r>
                    </a:p>
                    <a:p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01.12.1941г.</a:t>
                      </a:r>
                      <a:r>
                        <a:rPr lang="ru-RU" sz="160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- 11.04.1942г.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составе</a:t>
                      </a:r>
                      <a:r>
                        <a:rPr lang="ru-RU" sz="160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5-й танковой армии  </a:t>
                      </a:r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19.11.42 г. – 02.02.1943 г.</a:t>
                      </a:r>
                    </a:p>
                  </a:txBody>
                  <a:tcPr/>
                </a:tc>
              </a:tr>
              <a:tr h="96962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err="1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Бронедивизион</a:t>
                      </a:r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№ 25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r>
                        <a:rPr lang="ru-RU" sz="160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1942г. 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Сначала и  до конца сражения </a:t>
                      </a:r>
                      <a:r>
                        <a:rPr lang="ru-RU" sz="160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составе</a:t>
                      </a:r>
                      <a:r>
                        <a:rPr lang="ru-RU" sz="1600" baseline="0" dirty="0" smtClean="0">
                          <a:solidFill>
                            <a:schemeClr val="tx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62-й армии</a:t>
                      </a:r>
                      <a:endParaRPr lang="ru-RU" sz="1600" dirty="0">
                        <a:solidFill>
                          <a:schemeClr val="tx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8" name="Прямоугольник 5"/>
          <p:cNvSpPr>
            <a:spLocks noChangeArrowheads="1"/>
          </p:cNvSpPr>
          <p:nvPr/>
        </p:nvSpPr>
        <p:spPr bwMode="auto">
          <a:xfrm>
            <a:off x="899592" y="908720"/>
            <a:ext cx="79200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/>
            <a:endParaRPr lang="ru-RU" sz="2400" b="1">
              <a:solidFill>
                <a:schemeClr val="tx1"/>
              </a:solidFill>
              <a:cs typeface="Times New Roman" pitchFamily="18" charset="0"/>
            </a:endParaRPr>
          </a:p>
          <a:p>
            <a:pPr marL="381000" indent="-381000"/>
            <a:r>
              <a:rPr lang="ru-RU" sz="3600" b="1" i="1">
                <a:solidFill>
                  <a:srgbClr val="002060"/>
                </a:solidFill>
                <a:cs typeface="Times New Roman" pitchFamily="18" charset="0"/>
              </a:rPr>
              <a:t>			</a:t>
            </a:r>
            <a:r>
              <a:rPr lang="en-US" sz="28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ru-RU" sz="3600" b="1" i="1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428596" y="908050"/>
            <a:ext cx="87154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</a:t>
            </a:r>
          </a:p>
          <a:p>
            <a:pPr algn="ctr"/>
            <a:endParaRPr lang="ru-RU" sz="3200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ru-RU" sz="2800" b="1" i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260648"/>
            <a:ext cx="828092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Высказывания видных военачальников о мужестве и героизме личного состава соединений сформированных Башкирской АССР </a:t>
            </a:r>
          </a:p>
          <a:p>
            <a:pPr algn="ctr"/>
            <a:endParaRPr lang="ru-RU" sz="2400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algn="just">
              <a:buAutoNum type="arabicPeriod"/>
            </a:pPr>
            <a:r>
              <a:rPr lang="ru-RU" sz="2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Маршал Советского Союза Н.И. Крылов в своих мемуарах «Сталинградский рубеж» писал: «Сталинград в ходе битвы с левого  берега Волги » переправлялись свежие стрелковые бригады: 124-я отдельная С.Ф. Горохова… </a:t>
            </a:r>
            <a:r>
              <a:rPr lang="ru-RU" sz="2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</a:t>
            </a:r>
            <a:r>
              <a:rPr lang="ru-RU" sz="2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ти свежие части прямо от переправы направлялись через разрушенной бомбежками и еще горящий город к Тракторному заводу, за </a:t>
            </a:r>
            <a:r>
              <a:rPr lang="ru-RU" sz="2400" b="1" i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Мечетку</a:t>
            </a:r>
            <a:r>
              <a:rPr lang="ru-RU" sz="2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».  </a:t>
            </a:r>
          </a:p>
          <a:p>
            <a:pPr marL="457200" indent="-457200" algn="just"/>
            <a:r>
              <a:rPr lang="ru-RU" sz="2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Отмечая успешные боевые действия бригады маршал писал: «В ходе последнего наступления обреченной уже армией Паулюса Северная </a:t>
            </a:r>
            <a:r>
              <a:rPr lang="ru-RU" sz="2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</a:t>
            </a:r>
            <a:r>
              <a:rPr lang="ru-RU" sz="24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руппа Горохова отбила за день пять атак пехоты и танков противника , нигде не дав ему вклиниться в ее позиции».</a:t>
            </a:r>
          </a:p>
          <a:p>
            <a:pPr marL="457200" indent="-457200" algn="just">
              <a:buAutoNum type="arabicPeriod"/>
            </a:pPr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algn="just">
              <a:buAutoNum type="arabicPeriod"/>
            </a:pPr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>
            <a:off x="0" y="500042"/>
            <a:ext cx="7858148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0070C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398" name="Прямоугольник 5"/>
          <p:cNvSpPr>
            <a:spLocks noChangeArrowheads="1"/>
          </p:cNvSpPr>
          <p:nvPr/>
        </p:nvSpPr>
        <p:spPr bwMode="auto">
          <a:xfrm>
            <a:off x="899592" y="908720"/>
            <a:ext cx="79200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/>
            <a:endParaRPr lang="ru-RU" sz="2400" b="1">
              <a:solidFill>
                <a:schemeClr val="tx1"/>
              </a:solidFill>
              <a:cs typeface="Times New Roman" pitchFamily="18" charset="0"/>
            </a:endParaRPr>
          </a:p>
          <a:p>
            <a:pPr marL="381000" indent="-381000"/>
            <a:r>
              <a:rPr lang="ru-RU" sz="3600" b="1" i="1">
                <a:solidFill>
                  <a:srgbClr val="002060"/>
                </a:solidFill>
                <a:cs typeface="Times New Roman" pitchFamily="18" charset="0"/>
              </a:rPr>
              <a:t>			</a:t>
            </a:r>
            <a:r>
              <a:rPr lang="en-US" sz="28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ru-RU" sz="3600" b="1" i="1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428596" y="908050"/>
            <a:ext cx="87154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</a:t>
            </a:r>
          </a:p>
          <a:p>
            <a:pPr algn="ctr"/>
            <a:endParaRPr lang="ru-RU" sz="3200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ru-RU" sz="2800" b="1" i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332656"/>
            <a:ext cx="8280920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Высказывания видных военачальников о мужестве и героизме личного состава соединений сформированных Башкирской АССР </a:t>
            </a:r>
          </a:p>
          <a:p>
            <a:pPr marL="457200" indent="-457200" algn="just">
              <a:buAutoNum type="arabicPeriod"/>
            </a:pPr>
            <a:r>
              <a:rPr lang="ru-RU" sz="2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Маршал Советского Союза В.И. </a:t>
            </a:r>
            <a:r>
              <a:rPr lang="ru-RU" sz="2200" b="1" i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Шуйков</a:t>
            </a:r>
            <a:r>
              <a:rPr lang="ru-RU" sz="2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писал: «Противник с помощью авиации разбил  переправы через Дон, и отходящая 214 стрелковая дивизия и другие части остались без переправы, </a:t>
            </a:r>
            <a:r>
              <a:rPr lang="ru-RU" sz="2200" b="1" i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фарсировали</a:t>
            </a:r>
            <a:r>
              <a:rPr lang="ru-RU" sz="2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реку на подручных средствах под огнем противника, при этом проявили организованность и мужество».</a:t>
            </a:r>
          </a:p>
          <a:p>
            <a:pPr marL="457200" indent="-457200" algn="just">
              <a:buAutoNum type="arabicPeriod"/>
            </a:pPr>
            <a:r>
              <a:rPr lang="ru-RU" sz="2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Генерал армии П.И. Батов, уже после войны, тепло отзываясь о боевых действиях дивизии в этот период, подчеркивал, что 214-я дивизия недолго воевала в составе армии, но внесла свой вклад в ее боевую историю. П.И. Батов отмечал, что дивизия в предыдущих боях имела большие потери. Командир дивизии подчистил все тылы. Каждый, кто мог держать оружие в руках шел в атаку. В начале наступление дивизии было неудачно, но  последующем она наступала хорошо, особенно удачно действовала ее артиллерия.</a:t>
            </a:r>
          </a:p>
          <a:p>
            <a:pPr marL="457200" indent="-457200" algn="just">
              <a:buAutoNum type="arabicPeriod"/>
            </a:pPr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 algn="just">
              <a:buAutoNum type="arabicPeriod"/>
            </a:pPr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/>
          <p:nvPr/>
        </p:nvCxnSpPr>
        <p:spPr>
          <a:xfrm>
            <a:off x="0" y="500042"/>
            <a:ext cx="7858148" cy="1588"/>
          </a:xfrm>
          <a:prstGeom prst="line">
            <a:avLst/>
          </a:prstGeom>
          <a:ln w="19050">
            <a:gradFill flip="none" rotWithShape="1">
              <a:gsLst>
                <a:gs pos="50000">
                  <a:srgbClr val="0070C0"/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398" name="Прямоугольник 5"/>
          <p:cNvSpPr>
            <a:spLocks noChangeArrowheads="1"/>
          </p:cNvSpPr>
          <p:nvPr/>
        </p:nvSpPr>
        <p:spPr bwMode="auto">
          <a:xfrm>
            <a:off x="899592" y="908720"/>
            <a:ext cx="79200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81000" indent="-381000"/>
            <a:endParaRPr lang="ru-RU" sz="2400" b="1">
              <a:solidFill>
                <a:schemeClr val="tx1"/>
              </a:solidFill>
              <a:cs typeface="Times New Roman" pitchFamily="18" charset="0"/>
            </a:endParaRPr>
          </a:p>
          <a:p>
            <a:pPr marL="381000" indent="-381000"/>
            <a:r>
              <a:rPr lang="ru-RU" sz="3600" b="1" i="1">
                <a:solidFill>
                  <a:srgbClr val="002060"/>
                </a:solidFill>
                <a:cs typeface="Times New Roman" pitchFamily="18" charset="0"/>
              </a:rPr>
              <a:t>			</a:t>
            </a:r>
            <a:r>
              <a:rPr lang="en-US" sz="28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  <a:endParaRPr lang="ru-RU" sz="3600" b="1" i="1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59399" name="Rectangle 7"/>
          <p:cNvSpPr>
            <a:spLocks noChangeArrowheads="1"/>
          </p:cNvSpPr>
          <p:nvPr/>
        </p:nvSpPr>
        <p:spPr bwMode="auto">
          <a:xfrm>
            <a:off x="428596" y="908050"/>
            <a:ext cx="87154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</a:t>
            </a:r>
          </a:p>
          <a:p>
            <a:pPr algn="ctr"/>
            <a:endParaRPr lang="ru-RU" sz="3200" b="1" i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endParaRPr lang="ru-RU" sz="2800" b="1" i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332656"/>
            <a:ext cx="849694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Высказывания видных военачальников о мужестве и героизме личного состава соединений сформированных Башкирской АССР </a:t>
            </a:r>
          </a:p>
          <a:p>
            <a:pPr marL="457200" indent="-457200" algn="just"/>
            <a:r>
              <a:rPr lang="ru-RU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  </a:t>
            </a:r>
            <a:r>
              <a:rPr lang="ru-RU" b="1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Генерал – лейтенант  Г.А. Белов писал: «Ранним туманным утром 19 ноября по степям Дона на плацдарме 5-й танковой армии раздался гром орудий. Наступил день, которого вместе с воинами ожидал весь советский народ. Началось контрнаступление советских войск под Сталинградом… к исходу дня подвижные соединения вышли на оперативный простор по тылам противника».</a:t>
            </a:r>
          </a:p>
          <a:p>
            <a:pPr marL="457200" indent="-457200" algn="just">
              <a:buAutoNum type="arabicPeriod"/>
            </a:pPr>
            <a:endParaRPr lang="ru-RU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3847</TotalTime>
  <Words>672</Words>
  <Application>Microsoft Office PowerPoint</Application>
  <PresentationFormat>Экран (4:3)</PresentationFormat>
  <Paragraphs>150</Paragraphs>
  <Slides>10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Специальное оформление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Ахметьянова Элиза Рашитовна</dc:creator>
  <cp:lastModifiedBy>1</cp:lastModifiedBy>
  <cp:revision>327</cp:revision>
  <cp:lastPrinted>2011-09-23T09:38:03Z</cp:lastPrinted>
  <dcterms:created xsi:type="dcterms:W3CDTF">2015-08-07T12:32:13Z</dcterms:created>
  <dcterms:modified xsi:type="dcterms:W3CDTF">2018-01-12T07:33:42Z</dcterms:modified>
</cp:coreProperties>
</file>