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</p:sldMasterIdLst>
  <p:sldIdLst>
    <p:sldId id="260" r:id="rId7"/>
    <p:sldId id="259" r:id="rId8"/>
    <p:sldId id="313" r:id="rId9"/>
    <p:sldId id="315" r:id="rId10"/>
    <p:sldId id="316" r:id="rId11"/>
    <p:sldId id="318" r:id="rId12"/>
    <p:sldId id="261" r:id="rId13"/>
    <p:sldId id="262" r:id="rId14"/>
    <p:sldId id="274" r:id="rId15"/>
    <p:sldId id="263" r:id="rId16"/>
    <p:sldId id="271" r:id="rId17"/>
    <p:sldId id="288" r:id="rId18"/>
    <p:sldId id="289" r:id="rId19"/>
    <p:sldId id="292" r:id="rId20"/>
    <p:sldId id="296" r:id="rId21"/>
    <p:sldId id="291" r:id="rId22"/>
    <p:sldId id="319" r:id="rId23"/>
    <p:sldId id="320" r:id="rId24"/>
    <p:sldId id="323" r:id="rId25"/>
    <p:sldId id="324" r:id="rId26"/>
    <p:sldId id="328" r:id="rId27"/>
    <p:sldId id="322" r:id="rId28"/>
    <p:sldId id="327" r:id="rId29"/>
    <p:sldId id="329" r:id="rId30"/>
    <p:sldId id="330" r:id="rId31"/>
    <p:sldId id="326" r:id="rId32"/>
    <p:sldId id="331" r:id="rId33"/>
    <p:sldId id="325" r:id="rId34"/>
    <p:sldId id="321" r:id="rId35"/>
    <p:sldId id="332" r:id="rId36"/>
    <p:sldId id="334" r:id="rId37"/>
    <p:sldId id="333" r:id="rId38"/>
    <p:sldId id="335" r:id="rId3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59" autoAdjust="0"/>
    <p:restoredTop sz="94660"/>
  </p:normalViewPr>
  <p:slideViewPr>
    <p:cSldViewPr snapToGrid="0">
      <p:cViewPr>
        <p:scale>
          <a:sx n="121" d="100"/>
          <a:sy n="121" d="100"/>
        </p:scale>
        <p:origin x="-192" y="2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theme" Target="theme/theme1.xml"/><Relationship Id="rId7" Type="http://schemas.openxmlformats.org/officeDocument/2006/relationships/slide" Target="slides/slid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tableStyles" Target="tableStyles.xml"/><Relationship Id="rId8" Type="http://schemas.openxmlformats.org/officeDocument/2006/relationships/slide" Target="slides/slide2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017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080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8729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7277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499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21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1304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3404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3067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1673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250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4543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7034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8550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7443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7415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1502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23066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9321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2649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33686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698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88142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7136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40253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93687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85620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43320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98223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10174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41127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71266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899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4280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2003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17125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18820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54946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7638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62660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11353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10166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74533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699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897451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54923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57379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86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52929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24812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57594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15735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00451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10621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444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08518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41545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93247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99510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18099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33655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0154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350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130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804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D8A91-4243-484E-A927-48D8D250F56A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8F55A-8B7C-42E5-A759-FCAA5CF348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6226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D8A91-4243-484E-A927-48D8D250F56A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8F55A-8B7C-42E5-A759-FCAA5CF348D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209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58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278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831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187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D8A91-4243-484E-A927-48D8D250F56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68F55A-8B7C-42E5-A759-FCAA5CF348D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306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67113" y="464791"/>
            <a:ext cx="9681882" cy="501675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nstantia" panose="02030602050306030303" pitchFamily="18" charset="0"/>
              </a:rPr>
              <a:t>Вредные привычки и их влияние на здоровье</a:t>
            </a:r>
            <a:endParaRPr lang="ru-RU" sz="80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Constantia" panose="020306020503060303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30365" y="5762296"/>
            <a:ext cx="65732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Материал подготовила учитель МОУ гимназии №4 г. Лыткарино </a:t>
            </a:r>
          </a:p>
          <a:p>
            <a:pPr algn="ctr"/>
            <a:r>
              <a:rPr lang="ru-RU" dirty="0" smtClean="0"/>
              <a:t>Дегтяренко Виктория Ивановна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607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71024" y="640621"/>
            <a:ext cx="9681882" cy="501675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nstantia" panose="02030602050306030303" pitchFamily="18" charset="0"/>
              </a:rPr>
              <a:t>НЕГАТИВНОЕ ВЛИЯНИЕ </a:t>
            </a:r>
            <a:br>
              <a:rPr lang="ru-RU" sz="8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nstantia" panose="02030602050306030303" pitchFamily="18" charset="0"/>
              </a:rPr>
            </a:br>
            <a:r>
              <a:rPr lang="ru-RU" sz="8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nstantia" panose="02030602050306030303" pitchFamily="18" charset="0"/>
              </a:rPr>
              <a:t>НА ОРГАНИЗМ ЧЕЛОВЕКА</a:t>
            </a:r>
            <a:endParaRPr lang="ru-RU" sz="80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751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0809" y="366320"/>
            <a:ext cx="7964146" cy="6073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0426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52973" y="1425746"/>
            <a:ext cx="9681882" cy="378565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nstantia" panose="02030602050306030303" pitchFamily="18" charset="0"/>
              </a:rPr>
              <a:t>ТОКСИКОМАНИЯИ</a:t>
            </a:r>
          </a:p>
          <a:p>
            <a:pPr algn="ctr"/>
            <a:r>
              <a:rPr lang="ru-RU" sz="8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nstantia" panose="02030602050306030303" pitchFamily="18" charset="0"/>
              </a:rPr>
              <a:t>НАРКОМАНИЯ</a:t>
            </a:r>
            <a:endParaRPr lang="ru-RU" sz="80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787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808894" y="314448"/>
            <a:ext cx="10304585" cy="1830875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dirty="0" smtClean="0"/>
              <a:t>	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Наркомания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тяжелое заболевание, вызывающее зависимость от наркотиков и приобретенное пристрастие к ним.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Наркотик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химическое вещество синтетического или растительного происхождения.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3146" y="2265363"/>
            <a:ext cx="6732187" cy="3772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46425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1078523" y="647212"/>
            <a:ext cx="10152185" cy="1643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indent="311150" algn="just" eaLnBrk="1" hangingPunct="1">
              <a:lnSpc>
                <a:spcPct val="90000"/>
              </a:lnSpc>
              <a:spcBef>
                <a:spcPts val="1000"/>
              </a:spcBef>
              <a:defRPr/>
            </a:pPr>
            <a:r>
              <a:rPr lang="ru-RU" alt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Наркоман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раб наркотика; ради него он пойдёт на любую низость и преступление, что рано или поздно приведёт его к смерти.  Даже одного приёма достаточно, чтобы стать 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«зависимым».</a:t>
            </a: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8522" y="2290739"/>
            <a:ext cx="99573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8" indent="363538" algn="just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жизни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активного наркомана составляет 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года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3803340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71024" y="640621"/>
            <a:ext cx="9681882" cy="501675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nstantia" panose="02030602050306030303" pitchFamily="18" charset="0"/>
              </a:rPr>
              <a:t>НЕГАТИВНОЕ ВЛИЯНИЕ </a:t>
            </a:r>
            <a:br>
              <a:rPr lang="ru-RU" sz="8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nstantia" panose="02030602050306030303" pitchFamily="18" charset="0"/>
              </a:rPr>
            </a:br>
            <a:r>
              <a:rPr lang="ru-RU" sz="8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nstantia" panose="02030602050306030303" pitchFamily="18" charset="0"/>
              </a:rPr>
              <a:t>НА ОРГАНИЗМ ЧЕЛОВЕКА</a:t>
            </a:r>
            <a:endParaRPr lang="ru-RU" sz="80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71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797172" y="1253267"/>
            <a:ext cx="5779476" cy="4486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311150" algn="just">
              <a:lnSpc>
                <a:spcPct val="90000"/>
              </a:lnSpc>
              <a:spcBef>
                <a:spcPts val="1000"/>
              </a:spcBef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первую очередь наркотики влияют на психику, это приводит к духовной деградации и полному физическому истощению организма. </a:t>
            </a:r>
          </a:p>
          <a:p>
            <a:pPr indent="311150" algn="just">
              <a:lnSpc>
                <a:spcPct val="90000"/>
              </a:lnSpc>
              <a:spcBef>
                <a:spcPts val="1000"/>
              </a:spcBef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употреблении наркотиков начинает разлагаться печень, изменяют свою работу почки и вслед за ними начинают разрушаться все органы в организме, делая употребляющего наркотики инвалидом на всю жизнь. 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1729" y="1442544"/>
            <a:ext cx="4860116" cy="3720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64490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223" y="387501"/>
            <a:ext cx="8128164" cy="6088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230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90544" y="2414242"/>
            <a:ext cx="9681882" cy="132343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nstantia" panose="02030602050306030303" pitchFamily="18" charset="0"/>
              </a:rPr>
              <a:t>ИГРОМАНИЯ</a:t>
            </a:r>
            <a:endParaRPr lang="ru-RU" sz="80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872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802740" y="1174504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Игромания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(игровая зависимость,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лудомания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гемблинг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– это болезненное состояние характеризующееся психологической неконтролируемой зависимостью от игры, эмоциональными расстройствами и как следствие депрессивным состоянием. Некоторым игровые автоматы или лотереи кажутся развлечением и безобидным средством для снятия стресса. Однако в последнее время люди стали массово "подсаживаться" на игру. Именно "подсаживаться", поскольку научно доказано, что пристрастие к игре -это психологическая зависимость, называемая -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игромания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Кроме азартных игр, к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игромании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могут привести и компьютерные игры, которые доступны в огромном количестве людям всех возрастов, в том числе и детям. Возрастных ограничений для заболевания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игромания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нет, так как ей может быть подвержен любой человек, в зависимости от предпосылок к возникновению данного заболевания.</a:t>
            </a:r>
          </a:p>
        </p:txBody>
      </p:sp>
    </p:spTree>
    <p:extLst>
      <p:ext uri="{BB962C8B-B14F-4D97-AF65-F5344CB8AC3E}">
        <p14:creationId xmlns:p14="http://schemas.microsoft.com/office/powerpoint/2010/main" val="123304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91640" y="582459"/>
            <a:ext cx="834233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Привы́чка</a:t>
            </a:r>
            <a:r>
              <a:rPr lang="ru-RU" sz="3200" dirty="0"/>
              <a:t> — сложившийся способ поведения, осуществление которого </a:t>
            </a:r>
            <a:r>
              <a:rPr lang="ru-RU" sz="3200" dirty="0" smtClean="0"/>
              <a:t>приобретает </a:t>
            </a:r>
            <a:r>
              <a:rPr lang="ru-RU" sz="3200" dirty="0"/>
              <a:t>для </a:t>
            </a:r>
            <a:r>
              <a:rPr lang="ru-RU" sz="3200" dirty="0" smtClean="0"/>
              <a:t>человека </a:t>
            </a:r>
            <a:r>
              <a:rPr lang="ru-RU" sz="3200" dirty="0"/>
              <a:t>характер </a:t>
            </a:r>
            <a:r>
              <a:rPr lang="ru-RU" sz="3200" dirty="0" smtClean="0"/>
              <a:t>потребности</a:t>
            </a:r>
            <a:r>
              <a:rPr lang="ru-RU" sz="3200" dirty="0"/>
              <a:t>. </a:t>
            </a:r>
            <a:endParaRPr lang="ru-RU" sz="3200" dirty="0" smtClean="0"/>
          </a:p>
          <a:p>
            <a:pPr algn="ctr"/>
            <a:endParaRPr lang="ru-RU" sz="3200" dirty="0"/>
          </a:p>
          <a:p>
            <a:pPr algn="ctr"/>
            <a:r>
              <a:rPr lang="ru-RU" sz="3200" b="1" dirty="0" smtClean="0"/>
              <a:t>Привычка </a:t>
            </a:r>
            <a:r>
              <a:rPr lang="ru-RU" sz="3200" b="1" dirty="0"/>
              <a:t>формируется </a:t>
            </a:r>
            <a:r>
              <a:rPr lang="ru-RU" sz="3200" dirty="0"/>
              <a:t>в процессе неоднократного выполнения действия</a:t>
            </a:r>
          </a:p>
          <a:p>
            <a:pPr algn="ctr"/>
            <a:endParaRPr lang="ru-RU" sz="3200" dirty="0" smtClean="0"/>
          </a:p>
          <a:p>
            <a:pPr algn="ctr"/>
            <a:r>
              <a:rPr lang="ru-RU" sz="3200" b="1" dirty="0" smtClean="0"/>
              <a:t>Привычки</a:t>
            </a:r>
            <a:r>
              <a:rPr lang="ru-RU" sz="3200" b="1" dirty="0"/>
              <a:t> </a:t>
            </a:r>
            <a:r>
              <a:rPr lang="ru-RU" sz="3200" dirty="0"/>
              <a:t>могут складываться стихийно, быть продуктом </a:t>
            </a:r>
            <a:r>
              <a:rPr lang="ru-RU" sz="3200" dirty="0" smtClean="0"/>
              <a:t>направленного воспитания</a:t>
            </a:r>
            <a:r>
              <a:rPr lang="ru-RU" sz="3200" dirty="0"/>
              <a:t>, перерастать в устойчивые черты </a:t>
            </a:r>
            <a:r>
              <a:rPr lang="ru-RU" sz="3200" dirty="0" smtClean="0"/>
              <a:t>характера.</a:t>
            </a:r>
          </a:p>
        </p:txBody>
      </p:sp>
    </p:spTree>
    <p:extLst>
      <p:ext uri="{BB962C8B-B14F-4D97-AF65-F5344CB8AC3E}">
        <p14:creationId xmlns:p14="http://schemas.microsoft.com/office/powerpoint/2010/main" val="300474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71024" y="640621"/>
            <a:ext cx="9681882" cy="501675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Constantia" panose="02030602050306030303" pitchFamily="18" charset="0"/>
              </a:rPr>
              <a:t>НЕГАТИВНОЕ ВЛИЯНИЕ </a:t>
            </a:r>
            <a:br>
              <a:rPr lang="ru-RU" sz="80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Constantia" panose="02030602050306030303" pitchFamily="18" charset="0"/>
              </a:rPr>
            </a:br>
            <a:r>
              <a:rPr lang="ru-RU" sz="80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Constantia" panose="02030602050306030303" pitchFamily="18" charset="0"/>
              </a:rPr>
              <a:t>НА ОРГАНИЗМ ЧЕЛОВЕКА</a:t>
            </a:r>
            <a:endParaRPr lang="ru-RU" sz="8000" b="1" dirty="0">
              <a:ln w="13462">
                <a:solidFill>
                  <a:prstClr val="white"/>
                </a:solidFill>
                <a:prstDash val="solid"/>
              </a:ln>
              <a:solidFill>
                <a:prstClr val="black">
                  <a:lumMod val="85000"/>
                  <a:lumOff val="15000"/>
                </a:prstClr>
              </a:solidFill>
              <a:effectLst>
                <a:outerShdw dist="38100" dir="2700000" algn="bl" rotWithShape="0">
                  <a:srgbClr val="4472C4"/>
                </a:outerShdw>
              </a:effectLst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6259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380" y="1008994"/>
            <a:ext cx="9159291" cy="4789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653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90544" y="1980691"/>
            <a:ext cx="9681882" cy="255454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nstantia" panose="02030602050306030303" pitchFamily="18" charset="0"/>
              </a:rPr>
              <a:t>ТЕЛЕФОННАЯ ЗАВИСОМОСТЬ</a:t>
            </a:r>
            <a:endParaRPr lang="ru-RU" sz="80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9289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Номофобия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Умный помощник незаменим, но вместе с небывалыми возможностями мы носим в кармане список "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побочек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": нарушения общения и внимания, депрессию и тревожность, проблемы со сном и работоспособностью, даже плохую осанку. От гаджета трудно сбежать ещё и потому, что это жутко удобный инструмент общения, позволяющий дружбе и любви мгновенно преодолевать расстояния. Впервые в истории люди могут всегда поддерживать связь и никогда не теряться. Именно потерей связи с близкими большинство оправдывает свой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cтрах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остаться без телефона. Так что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номофобия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это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монофобия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(боязнь остаться одному) под прикрытием.</a:t>
            </a:r>
          </a:p>
        </p:txBody>
      </p:sp>
    </p:spTree>
    <p:extLst>
      <p:ext uri="{BB962C8B-B14F-4D97-AF65-F5344CB8AC3E}">
        <p14:creationId xmlns:p14="http://schemas.microsoft.com/office/powerpoint/2010/main" val="345183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71024" y="640621"/>
            <a:ext cx="9681882" cy="501675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Constantia" panose="02030602050306030303" pitchFamily="18" charset="0"/>
              </a:rPr>
              <a:t>НЕГАТИВНОЕ ВЛИЯНИЕ </a:t>
            </a:r>
            <a:br>
              <a:rPr lang="ru-RU" sz="80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Constantia" panose="02030602050306030303" pitchFamily="18" charset="0"/>
              </a:rPr>
            </a:br>
            <a:r>
              <a:rPr lang="ru-RU" sz="80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Constantia" panose="02030602050306030303" pitchFamily="18" charset="0"/>
              </a:rPr>
              <a:t>НА ОРГАНИЗМ ЧЕЛОВЕКА</a:t>
            </a:r>
            <a:endParaRPr lang="ru-RU" sz="8000" b="1" dirty="0">
              <a:ln w="13462">
                <a:solidFill>
                  <a:prstClr val="white"/>
                </a:solidFill>
                <a:prstDash val="solid"/>
              </a:ln>
              <a:solidFill>
                <a:prstClr val="black">
                  <a:lumMod val="85000"/>
                  <a:lumOff val="15000"/>
                </a:prstClr>
              </a:solidFill>
              <a:effectLst>
                <a:outerShdw dist="38100" dir="2700000" algn="bl" rotWithShape="0">
                  <a:srgbClr val="4472C4"/>
                </a:outerShdw>
              </a:effectLst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9677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0788" y="801688"/>
            <a:ext cx="9753600" cy="546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857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90544" y="1980691"/>
            <a:ext cx="9681882" cy="255454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Constantia" panose="02030602050306030303" pitchFamily="18" charset="0"/>
              </a:rPr>
              <a:t>ИНТЕРНЕТ ЗАВИСОМОСТЬ</a:t>
            </a:r>
            <a:endParaRPr lang="ru-RU" sz="8000" b="1" dirty="0">
              <a:ln w="13462">
                <a:solidFill>
                  <a:prstClr val="white"/>
                </a:solidFill>
                <a:prstDash val="solid"/>
              </a:ln>
              <a:solidFill>
                <a:prstClr val="black">
                  <a:lumMod val="85000"/>
                  <a:lumOff val="15000"/>
                </a:prstClr>
              </a:solidFill>
              <a:effectLst>
                <a:outerShdw dist="38100" dir="2700000" algn="bl" rotWithShape="0">
                  <a:srgbClr val="4472C4"/>
                </a:outerShdw>
              </a:effectLst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273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Интернет-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аддикция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(или зависимость)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Навязчивое 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стремление использовать Интернет и избыточное пользование им, проведение большого количества времени в Сети. 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психического расстройства, которая сопровождается множеством проблемных поведенческих реакций и заключается в потере человеком контроля над собой и неспособности вовремя выйти из сети. Желание находиться в интернете становится постоянным и неуправляемым, иногда зависимый человек проводит за компьютером недели, жертвуя на сетевой алтарь даже часы своего сна.</a:t>
            </a:r>
          </a:p>
          <a:p>
            <a:pPr marL="0" indent="0" algn="just">
              <a:buNone/>
            </a:pPr>
            <a:endParaRPr 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Больше всего зависимости подвержены подростки, и это одна из самых значительных проблем современности.</a:t>
            </a:r>
          </a:p>
        </p:txBody>
      </p:sp>
    </p:spTree>
    <p:extLst>
      <p:ext uri="{BB962C8B-B14F-4D97-AF65-F5344CB8AC3E}">
        <p14:creationId xmlns:p14="http://schemas.microsoft.com/office/powerpoint/2010/main" val="3974553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71024" y="640621"/>
            <a:ext cx="9681882" cy="501675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Constantia" panose="02030602050306030303" pitchFamily="18" charset="0"/>
              </a:rPr>
              <a:t>НЕГАТИВНОЕ ВЛИЯНИЕ </a:t>
            </a:r>
            <a:br>
              <a:rPr lang="ru-RU" sz="80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Constantia" panose="02030602050306030303" pitchFamily="18" charset="0"/>
              </a:rPr>
            </a:br>
            <a:r>
              <a:rPr lang="ru-RU" sz="80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Constantia" panose="02030602050306030303" pitchFamily="18" charset="0"/>
              </a:rPr>
              <a:t>НА ОРГАНИЗМ ЧЕЛОВЕКА</a:t>
            </a:r>
            <a:endParaRPr lang="ru-RU" sz="8000" b="1" dirty="0">
              <a:ln w="13462">
                <a:solidFill>
                  <a:prstClr val="white"/>
                </a:solidFill>
                <a:prstDash val="solid"/>
              </a:ln>
              <a:solidFill>
                <a:prstClr val="black">
                  <a:lumMod val="85000"/>
                  <a:lumOff val="15000"/>
                </a:prstClr>
              </a:solidFill>
              <a:effectLst>
                <a:outerShdw dist="38100" dir="2700000" algn="bl" rotWithShape="0">
                  <a:srgbClr val="4472C4"/>
                </a:outerShdw>
              </a:effectLst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64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704" y="360311"/>
            <a:ext cx="8095594" cy="6066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5813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3342" y="2281531"/>
            <a:ext cx="9681882" cy="132343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nstantia" panose="02030602050306030303" pitchFamily="18" charset="0"/>
              </a:rPr>
              <a:t>АЛКОГОЛЬ</a:t>
            </a:r>
            <a:endParaRPr lang="ru-RU" sz="80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7270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90544" y="1980691"/>
            <a:ext cx="9681882" cy="132343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Constantia" panose="02030602050306030303" pitchFamily="18" charset="0"/>
              </a:rPr>
              <a:t>ШОПОГОЛИЗМ</a:t>
            </a:r>
            <a:endParaRPr lang="ru-RU" sz="8000" b="1" dirty="0">
              <a:ln w="13462">
                <a:solidFill>
                  <a:prstClr val="white"/>
                </a:solidFill>
                <a:prstDash val="solid"/>
              </a:ln>
              <a:solidFill>
                <a:prstClr val="black">
                  <a:lumMod val="85000"/>
                  <a:lumOff val="15000"/>
                </a:prstClr>
              </a:solidFill>
              <a:effectLst>
                <a:outerShdw dist="38100" dir="2700000" algn="bl" rotWithShape="0">
                  <a:srgbClr val="4472C4"/>
                </a:outerShdw>
              </a:effectLst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4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ОНИОМАНИЯ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Ониомания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широко распространенная форма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аддиктивного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то есть зависимого, поведения. С греческого термин дословно переводится как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onios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«для продажи» и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mania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«безумие». В народе же понятие известно почти каждому человеку под названием «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шопоголизм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Такая 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вредная привычка как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шопоголизм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праву считается одной из форм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аддиктивного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поведения. Это реально существующее психическое расстройство со всеми вытекающими негативными последствиями, вылечить которое под силу только профессионалу. Наибольшее число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шопоголиков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проживает в Америке. Здесь их насчитывается примерно 15 миллионов. За последние 10 лет в России число 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ониоманов</a:t>
            </a: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увеличилось на 30%. В настоящее время расстройством страдает до 7% россиян. Особая роль в формировании расстройства принадлежит рекламе. Она является одним из способов манипуляции человеческим сознанием. </a:t>
            </a:r>
          </a:p>
        </p:txBody>
      </p:sp>
    </p:spTree>
    <p:extLst>
      <p:ext uri="{BB962C8B-B14F-4D97-AF65-F5344CB8AC3E}">
        <p14:creationId xmlns:p14="http://schemas.microsoft.com/office/powerpoint/2010/main" val="235434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71024" y="640621"/>
            <a:ext cx="9681882" cy="501675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Constantia" panose="02030602050306030303" pitchFamily="18" charset="0"/>
              </a:rPr>
              <a:t>НЕГАТИВНОЕ ВЛИЯНИЕ </a:t>
            </a:r>
            <a:br>
              <a:rPr lang="ru-RU" sz="80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Constantia" panose="02030602050306030303" pitchFamily="18" charset="0"/>
              </a:rPr>
            </a:br>
            <a:r>
              <a:rPr lang="ru-RU" sz="8000" b="1" dirty="0" smtClean="0">
                <a:ln w="13462">
                  <a:solidFill>
                    <a:prstClr val="white"/>
                  </a:solidFill>
                  <a:prstDash val="solid"/>
                </a:ln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dist="38100" dir="2700000" algn="bl" rotWithShape="0">
                    <a:srgbClr val="4472C4"/>
                  </a:outerShdw>
                </a:effectLst>
                <a:latin typeface="Constantia" panose="02030602050306030303" pitchFamily="18" charset="0"/>
              </a:rPr>
              <a:t>НА ОРГАНИЗМ ЧЕЛОВЕКА</a:t>
            </a:r>
            <a:endParaRPr lang="ru-RU" sz="8000" b="1" dirty="0">
              <a:ln w="13462">
                <a:solidFill>
                  <a:prstClr val="white"/>
                </a:solidFill>
                <a:prstDash val="solid"/>
              </a:ln>
              <a:solidFill>
                <a:prstClr val="black">
                  <a:lumMod val="85000"/>
                  <a:lumOff val="15000"/>
                </a:prstClr>
              </a:solidFill>
              <a:effectLst>
                <a:outerShdw dist="38100" dir="2700000" algn="bl" rotWithShape="0">
                  <a:srgbClr val="4472C4"/>
                </a:outerShdw>
              </a:effectLst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966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236" y="1411013"/>
            <a:ext cx="10095187" cy="3785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2328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692646" y="581855"/>
            <a:ext cx="4859069" cy="1433557"/>
          </a:xfrm>
        </p:spPr>
        <p:txBody>
          <a:bodyPr>
            <a:normAutofit fontScale="92500"/>
          </a:bodyPr>
          <a:lstStyle/>
          <a:p>
            <a:pPr algn="ctr" eaLnBrk="1" hangingPunct="1">
              <a:buFont typeface="Arial" charset="0"/>
              <a:buNone/>
              <a:defRPr/>
            </a:pPr>
            <a:r>
              <a:rPr lang="ru-RU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Алкоголь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наркотический яд, действующий на клетки головного мозга, парализуя их.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991" y="1928832"/>
            <a:ext cx="3044879" cy="405983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4024" y="581855"/>
            <a:ext cx="2923701" cy="33848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Rectangle 3"/>
          <p:cNvSpPr txBox="1">
            <a:spLocks noRot="1" noChangeArrowheads="1"/>
          </p:cNvSpPr>
          <p:nvPr/>
        </p:nvSpPr>
        <p:spPr>
          <a:xfrm>
            <a:off x="4142803" y="4154689"/>
            <a:ext cx="7761412" cy="20885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  <a:buNone/>
              <a:defRPr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 грамм водки губят 7,5 тысяч активно работающих клеток головного мозга.</a:t>
            </a:r>
          </a:p>
          <a:p>
            <a:pPr algn="ctr">
              <a:lnSpc>
                <a:spcPct val="110000"/>
              </a:lnSpc>
              <a:buNone/>
              <a:defRPr/>
            </a:pP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Алкоголь называют «похитителем рассудка».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«алкоголь» означает «одурманивающий». </a:t>
            </a:r>
          </a:p>
        </p:txBody>
      </p:sp>
    </p:spTree>
    <p:extLst>
      <p:ext uri="{BB962C8B-B14F-4D97-AF65-F5344CB8AC3E}">
        <p14:creationId xmlns:p14="http://schemas.microsoft.com/office/powerpoint/2010/main" val="13607450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71024" y="640621"/>
            <a:ext cx="9681882" cy="501675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nstantia" panose="02030602050306030303" pitchFamily="18" charset="0"/>
              </a:rPr>
              <a:t>НЕГАТИВНОЕ ВЛИЯНИЕ </a:t>
            </a:r>
            <a:br>
              <a:rPr lang="ru-RU" sz="8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nstantia" panose="02030602050306030303" pitchFamily="18" charset="0"/>
              </a:rPr>
            </a:br>
            <a:r>
              <a:rPr lang="ru-RU" sz="8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nstantia" panose="02030602050306030303" pitchFamily="18" charset="0"/>
              </a:rPr>
              <a:t>НА ОРГАНИЗМ ЧЕЛОВЕКА</a:t>
            </a:r>
            <a:endParaRPr lang="ru-RU" sz="80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17738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9124" y="565727"/>
            <a:ext cx="9552043" cy="5367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48730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3342" y="2281531"/>
            <a:ext cx="9681882" cy="132343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Constantia" panose="02030602050306030303" pitchFamily="18" charset="0"/>
              </a:rPr>
              <a:t>КУРЕНИЕ</a:t>
            </a:r>
            <a:endParaRPr lang="ru-RU" sz="80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30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93862" y="581469"/>
            <a:ext cx="5418033" cy="42493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79388" algn="just">
              <a:lnSpc>
                <a:spcPct val="110000"/>
              </a:lnSpc>
              <a:spcAft>
                <a:spcPts val="482"/>
              </a:spcAft>
            </a:pPr>
            <a:r>
              <a:rPr lang="ru-RU" sz="2800" b="1" kern="1400" dirty="0">
                <a:solidFill>
                  <a:srgbClr val="000000"/>
                </a:solidFill>
                <a:latin typeface="Times New Roman" panose="02020603050405020304" pitchFamily="18" charset="0"/>
              </a:rPr>
              <a:t>Курение</a:t>
            </a:r>
            <a:r>
              <a:rPr lang="ru-RU" sz="2800" kern="1400" dirty="0">
                <a:solidFill>
                  <a:srgbClr val="000000"/>
                </a:solidFill>
                <a:latin typeface="Times New Roman" panose="02020603050405020304" pitchFamily="18" charset="0"/>
              </a:rPr>
              <a:t> это вредная привычка, заключающаяся во вдыхании дыма тлеющего табака. Одна из форм токсикомании</a:t>
            </a:r>
            <a:r>
              <a:rPr lang="ru-RU" sz="2800" kern="1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r>
              <a:rPr lang="ru-RU" sz="2800" kern="14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ru-RU" sz="2800" kern="14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indent="179388" algn="just">
              <a:lnSpc>
                <a:spcPct val="110000"/>
              </a:lnSpc>
              <a:spcAft>
                <a:spcPts val="482"/>
              </a:spcAft>
            </a:pPr>
            <a:endParaRPr lang="ru-RU" sz="1400" kern="140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indent="179388" algn="just">
              <a:lnSpc>
                <a:spcPct val="110000"/>
              </a:lnSpc>
              <a:spcAft>
                <a:spcPts val="482"/>
              </a:spcAft>
            </a:pPr>
            <a:r>
              <a:rPr lang="ru-RU" sz="2800" kern="1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Активным </a:t>
            </a:r>
            <a:r>
              <a:rPr lang="ru-RU" sz="2800" kern="1400" dirty="0">
                <a:solidFill>
                  <a:srgbClr val="000000"/>
                </a:solidFill>
                <a:latin typeface="Times New Roman" panose="02020603050405020304" pitchFamily="18" charset="0"/>
              </a:rPr>
              <a:t>началом табачного дыма является </a:t>
            </a:r>
            <a:r>
              <a:rPr lang="ru-RU" sz="2800" b="1" kern="1400" dirty="0">
                <a:solidFill>
                  <a:srgbClr val="000000"/>
                </a:solidFill>
                <a:latin typeface="Times New Roman" panose="02020603050405020304" pitchFamily="18" charset="0"/>
              </a:rPr>
              <a:t>никотин</a:t>
            </a:r>
            <a:r>
              <a:rPr lang="ru-RU" sz="2800" kern="1400" dirty="0">
                <a:solidFill>
                  <a:srgbClr val="000000"/>
                </a:solidFill>
                <a:latin typeface="Times New Roman" panose="02020603050405020304" pitchFamily="18" charset="0"/>
              </a:rPr>
              <a:t>, который мгновенно попадает в кровоток через альвеолы легких</a:t>
            </a:r>
            <a:r>
              <a:rPr lang="ru-RU" sz="2800" kern="1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endParaRPr lang="ru-RU" sz="2800" kern="1400" dirty="0">
              <a:ln>
                <a:noFill/>
              </a:ln>
              <a:solidFill>
                <a:srgbClr val="000000"/>
              </a:solidFill>
              <a:effectLst/>
              <a:latin typeface="Century Schoolbook" panose="020406040505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89518" y="5069047"/>
            <a:ext cx="928073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79388" algn="just">
              <a:defRPr/>
            </a:pPr>
            <a:r>
              <a:rPr lang="ru-RU" sz="2800" b="1" kern="1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Никотин </a:t>
            </a:r>
            <a:r>
              <a:rPr lang="ru-RU" sz="2800" b="1" kern="1400" dirty="0">
                <a:solidFill>
                  <a:srgbClr val="000000"/>
                </a:solidFill>
                <a:latin typeface="Times New Roman" panose="02020603050405020304" pitchFamily="18" charset="0"/>
              </a:rPr>
              <a:t>– яд</a:t>
            </a:r>
            <a:r>
              <a:rPr lang="ru-RU" sz="2800" kern="1400" dirty="0">
                <a:solidFill>
                  <a:srgbClr val="000000"/>
                </a:solidFill>
                <a:latin typeface="Times New Roman" panose="02020603050405020304" pitchFamily="18" charset="0"/>
              </a:rPr>
              <a:t>, </a:t>
            </a:r>
            <a:r>
              <a:rPr lang="ru-RU" sz="2800" kern="1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воздействующий </a:t>
            </a:r>
            <a:r>
              <a:rPr lang="ru-RU" sz="2800" kern="1400" dirty="0">
                <a:solidFill>
                  <a:srgbClr val="000000"/>
                </a:solidFill>
                <a:latin typeface="Times New Roman" panose="02020603050405020304" pitchFamily="18" charset="0"/>
              </a:rPr>
              <a:t>на нервную систему и </a:t>
            </a:r>
            <a:r>
              <a:rPr lang="ru-RU" sz="2800" kern="1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угнетающий </a:t>
            </a:r>
            <a:r>
              <a:rPr lang="ru-RU" sz="2800" kern="1400" dirty="0">
                <a:solidFill>
                  <a:srgbClr val="000000"/>
                </a:solidFill>
                <a:latin typeface="Times New Roman" panose="02020603050405020304" pitchFamily="18" charset="0"/>
              </a:rPr>
              <a:t>её, </a:t>
            </a:r>
            <a:r>
              <a:rPr lang="ru-RU" sz="2800" kern="1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вызывающий </a:t>
            </a:r>
            <a:r>
              <a:rPr lang="ru-RU" sz="2800" kern="1400" dirty="0">
                <a:solidFill>
                  <a:srgbClr val="000000"/>
                </a:solidFill>
                <a:latin typeface="Times New Roman" panose="02020603050405020304" pitchFamily="18" charset="0"/>
              </a:rPr>
              <a:t>сужение сосудов, </a:t>
            </a:r>
            <a:r>
              <a:rPr lang="ru-RU" sz="2800" kern="1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канцероген</a:t>
            </a:r>
            <a:r>
              <a:rPr lang="ru-RU" sz="2800" kern="1400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1895" y="801304"/>
            <a:ext cx="47625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976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1311" y="384561"/>
            <a:ext cx="105284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курении в организм человека попадают следующие вещества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7937" y="907781"/>
            <a:ext cx="7150425" cy="5541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275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1070</TotalTime>
  <Words>675</Words>
  <Application>Microsoft Office PowerPoint</Application>
  <PresentationFormat>Произвольный</PresentationFormat>
  <Paragraphs>46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33</vt:i4>
      </vt:variant>
    </vt:vector>
  </HeadingPairs>
  <TitlesOfParts>
    <vt:vector size="39" baseType="lpstr">
      <vt:lpstr>Тема Office</vt:lpstr>
      <vt:lpstr>1_Тема Office</vt:lpstr>
      <vt:lpstr>2_Тема Office</vt:lpstr>
      <vt:lpstr>3_Тема Office</vt:lpstr>
      <vt:lpstr>4_Тема Office</vt:lpstr>
      <vt:lpstr>5_Тема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Номофобия</vt:lpstr>
      <vt:lpstr>Презентация PowerPoint</vt:lpstr>
      <vt:lpstr>Презентация PowerPoint</vt:lpstr>
      <vt:lpstr>Презентация PowerPoint</vt:lpstr>
      <vt:lpstr>Интернет-аддикция (или зависимость)</vt:lpstr>
      <vt:lpstr>Презентация PowerPoint</vt:lpstr>
      <vt:lpstr>Презентация PowerPoint</vt:lpstr>
      <vt:lpstr>Презентация PowerPoint</vt:lpstr>
      <vt:lpstr>ОНИОМАНИЯ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beriger</dc:creator>
  <cp:lastModifiedBy>Виктория Дегтяренко</cp:lastModifiedBy>
  <cp:revision>60</cp:revision>
  <dcterms:created xsi:type="dcterms:W3CDTF">2015-11-14T18:09:33Z</dcterms:created>
  <dcterms:modified xsi:type="dcterms:W3CDTF">2024-01-07T13:17:37Z</dcterms:modified>
</cp:coreProperties>
</file>