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7" r:id="rId2"/>
    <p:sldId id="273" r:id="rId3"/>
    <p:sldId id="257" r:id="rId4"/>
    <p:sldId id="286" r:id="rId5"/>
    <p:sldId id="259" r:id="rId6"/>
    <p:sldId id="291" r:id="rId7"/>
    <p:sldId id="260" r:id="rId8"/>
    <p:sldId id="261" r:id="rId9"/>
    <p:sldId id="262" r:id="rId10"/>
    <p:sldId id="263" r:id="rId11"/>
    <p:sldId id="264" r:id="rId12"/>
    <p:sldId id="277" r:id="rId13"/>
    <p:sldId id="278" r:id="rId14"/>
    <p:sldId id="284" r:id="rId15"/>
    <p:sldId id="271" r:id="rId16"/>
    <p:sldId id="268" r:id="rId17"/>
    <p:sldId id="269" r:id="rId18"/>
    <p:sldId id="272" r:id="rId19"/>
    <p:sldId id="270" r:id="rId20"/>
    <p:sldId id="287" r:id="rId21"/>
    <p:sldId id="288" r:id="rId22"/>
    <p:sldId id="285" r:id="rId23"/>
    <p:sldId id="289" r:id="rId24"/>
    <p:sldId id="290" r:id="rId25"/>
    <p:sldId id="283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6" d="100"/>
          <a:sy n="56" d="100"/>
        </p:scale>
        <p:origin x="48" y="91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10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3116F-8927-405E-8705-473A231CB75C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F684B-7676-4D88-92A2-8B8F921ED3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03051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3116F-8927-405E-8705-473A231CB75C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F684B-7676-4D88-92A2-8B8F921ED3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54880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3116F-8927-405E-8705-473A231CB75C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F684B-7676-4D88-92A2-8B8F921ED3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0537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3116F-8927-405E-8705-473A231CB75C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F684B-7676-4D88-92A2-8B8F921ED3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88861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3116F-8927-405E-8705-473A231CB75C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F684B-7676-4D88-92A2-8B8F921ED3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70219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3116F-8927-405E-8705-473A231CB75C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F684B-7676-4D88-92A2-8B8F921ED3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27879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3116F-8927-405E-8705-473A231CB75C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F684B-7676-4D88-92A2-8B8F921ED3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15612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3116F-8927-405E-8705-473A231CB75C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F684B-7676-4D88-92A2-8B8F921ED3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81288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3116F-8927-405E-8705-473A231CB75C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F684B-7676-4D88-92A2-8B8F921ED3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95871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3116F-8927-405E-8705-473A231CB75C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F684B-7676-4D88-92A2-8B8F921ED3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92789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3116F-8927-405E-8705-473A231CB75C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F684B-7676-4D88-92A2-8B8F921ED3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51869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73116F-8927-405E-8705-473A231CB75C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DF684B-7676-4D88-92A2-8B8F921ED3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1836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5" Type="http://schemas.openxmlformats.org/officeDocument/2006/relationships/image" Target="../media/image25.png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5" Type="http://schemas.openxmlformats.org/officeDocument/2006/relationships/image" Target="../media/image25.png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5" Type="http://schemas.openxmlformats.org/officeDocument/2006/relationships/image" Target="../media/image25.png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3011" y="-171400"/>
            <a:ext cx="9267011" cy="70294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-1" y="1556792"/>
            <a:ext cx="9144001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rgbClr val="C00000"/>
                </a:solidFill>
                <a:latin typeface="Arial Black" panose="020B0A04020102020204" pitchFamily="34" charset="0"/>
              </a:rPr>
              <a:t>План-конспект индивидуального занятия </a:t>
            </a:r>
          </a:p>
          <a:p>
            <a:pPr algn="ctr"/>
            <a:r>
              <a:rPr lang="ru-RU" sz="4400" dirty="0">
                <a:solidFill>
                  <a:srgbClr val="C00000"/>
                </a:solidFill>
                <a:latin typeface="Arial Black" panose="020B0A04020102020204" pitchFamily="34" charset="0"/>
              </a:rPr>
              <a:t>«Автоматизация звука [Ж]»</a:t>
            </a:r>
          </a:p>
          <a:p>
            <a:pPr algn="ctr"/>
            <a:endParaRPr lang="ru-RU" sz="4400" dirty="0">
              <a:solidFill>
                <a:srgbClr val="C00000"/>
              </a:solidFill>
              <a:latin typeface="Arial Black" panose="020B0A04020102020204" pitchFamily="34" charset="0"/>
            </a:endParaRPr>
          </a:p>
          <a:p>
            <a:r>
              <a:rPr lang="ru-RU" sz="2800" dirty="0">
                <a:solidFill>
                  <a:srgbClr val="C00000"/>
                </a:solidFill>
                <a:latin typeface="Arial Black" panose="020B0A04020102020204" pitchFamily="34" charset="0"/>
              </a:rPr>
              <a:t>Возраст: 6 лет</a:t>
            </a:r>
          </a:p>
          <a:p>
            <a:r>
              <a:rPr lang="ru-RU" sz="2800" dirty="0">
                <a:solidFill>
                  <a:srgbClr val="C00000"/>
                </a:solidFill>
                <a:latin typeface="Arial Black" panose="020B0A04020102020204" pitchFamily="34" charset="0"/>
              </a:rPr>
              <a:t>Д/з: НПОЗ; </a:t>
            </a:r>
            <a:r>
              <a:rPr lang="ru-RU" sz="2800" dirty="0" err="1">
                <a:solidFill>
                  <a:srgbClr val="C00000"/>
                </a:solidFill>
                <a:latin typeface="Arial Black" panose="020B0A04020102020204" pitchFamily="34" charset="0"/>
              </a:rPr>
              <a:t>сигматизм</a:t>
            </a:r>
            <a:r>
              <a:rPr lang="ru-RU" sz="2800" dirty="0">
                <a:solidFill>
                  <a:srgbClr val="C00000"/>
                </a:solidFill>
                <a:latin typeface="Arial Black" panose="020B0A04020102020204" pitchFamily="34" charset="0"/>
              </a:rPr>
              <a:t> шипящих звуков</a:t>
            </a:r>
            <a:endParaRPr lang="ru-RU" sz="4000" dirty="0">
              <a:solidFill>
                <a:srgbClr val="C00000"/>
              </a:solidFill>
              <a:latin typeface="Arial Black" panose="020B0A04020102020204" pitchFamily="34" charset="0"/>
            </a:endParaRPr>
          </a:p>
          <a:p>
            <a:pPr algn="ctr"/>
            <a:r>
              <a:rPr lang="ru-RU" sz="4000" dirty="0">
                <a:solidFill>
                  <a:srgbClr val="C00000"/>
                </a:solidFill>
                <a:latin typeface="Arial Black" panose="020B0A04020102020204" pitchFamily="34" charset="0"/>
              </a:rPr>
              <a:t>                              Подготовила:</a:t>
            </a:r>
          </a:p>
          <a:p>
            <a:pPr algn="r"/>
            <a:r>
              <a:rPr lang="ru-RU" sz="3600" dirty="0">
                <a:solidFill>
                  <a:srgbClr val="C00000"/>
                </a:solidFill>
                <a:latin typeface="Arial Black" panose="020B0A04020102020204" pitchFamily="34" charset="0"/>
              </a:rPr>
              <a:t>Шарипова С.Р.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-1044624" y="364502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76155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20" t="24959" r="12521" b="16572"/>
          <a:stretch/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56592" y="779529"/>
            <a:ext cx="4846218" cy="557458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404664"/>
            <a:ext cx="4925187" cy="56654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2625034"/>
            <a:ext cx="3557035" cy="409164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2405" y="2766356"/>
            <a:ext cx="3557035" cy="409164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3808" y="692694"/>
            <a:ext cx="4997195" cy="574825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9" t="35047" r="2499" b="36952"/>
          <a:stretch/>
        </p:blipFill>
        <p:spPr>
          <a:xfrm>
            <a:off x="-1" y="3429000"/>
            <a:ext cx="9143999" cy="269500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4" t="35047" r="2743" b="36952"/>
          <a:stretch/>
        </p:blipFill>
        <p:spPr>
          <a:xfrm flipH="1">
            <a:off x="-1" y="3994208"/>
            <a:ext cx="9143999" cy="269500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048" r="23676" b="39051"/>
          <a:stretch/>
        </p:blipFill>
        <p:spPr>
          <a:xfrm flipH="1">
            <a:off x="-4" y="4365104"/>
            <a:ext cx="7346197" cy="2492896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687134" y="5531480"/>
            <a:ext cx="7284366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3200" b="1" cap="none" spc="0" dirty="0">
                <a:ln w="18000">
                  <a:solidFill>
                    <a:srgbClr val="FFC000"/>
                  </a:solidFill>
                  <a:prstDash val="solid"/>
                  <a:miter lim="800000"/>
                </a:ln>
                <a:solidFill>
                  <a:srgbClr val="FF33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Пчёлка собирает нектар. Называй слог</a:t>
            </a:r>
            <a:r>
              <a:rPr lang="ru-RU" sz="3200" b="1" dirty="0">
                <a:ln w="18000">
                  <a:solidFill>
                    <a:srgbClr val="FFC000"/>
                  </a:solidFill>
                  <a:prstDash val="solid"/>
                  <a:miter lim="800000"/>
                </a:ln>
                <a:solidFill>
                  <a:srgbClr val="FF33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, </a:t>
            </a:r>
          </a:p>
          <a:p>
            <a:r>
              <a:rPr lang="ru-RU" sz="3200" b="1" dirty="0">
                <a:ln w="18000">
                  <a:solidFill>
                    <a:srgbClr val="FFC000"/>
                  </a:solidFill>
                  <a:prstDash val="solid"/>
                  <a:miter lim="800000"/>
                </a:ln>
                <a:solidFill>
                  <a:srgbClr val="FF33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на который </a:t>
            </a:r>
            <a:r>
              <a:rPr lang="ru-RU" sz="3200" b="1" cap="none" spc="0" dirty="0">
                <a:ln w="18000">
                  <a:solidFill>
                    <a:srgbClr val="FFC000"/>
                  </a:solidFill>
                  <a:prstDash val="solid"/>
                  <a:miter lim="800000"/>
                </a:ln>
                <a:solidFill>
                  <a:srgbClr val="FF33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садится пчёлка.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030" y="4189312"/>
            <a:ext cx="1422240" cy="1422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7215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132 0.09375 L -0.01025 -0.09491 C -0.00452 -0.13773 0.01614 -0.18102 0.04514 -0.21504 C 0.07795 -0.25347 0.11146 -0.27315 0.14323 -0.27569 L 0.24531 -0.22754 " pathEditMode="relative" rAng="0" ptsTypes="FffFF">
                                      <p:cBhvr>
                                        <p:cTn id="6" dur="2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23" y="-184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1" presetClass="path" presetSubtype="0" accel="50000" decel="5000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25816 -0.22361 L 0.24843 -0.42778 C 0.24132 -0.45717 0.22239 -0.48356 0.19878 -0.5 C 0.1717 -0.51898 0.14652 -0.5243 0.12361 -0.51551 L 0.04392 -0.4294 " pathEditMode="relative" rAng="0" ptsTypes="FffFF">
                                      <p:cBhvr>
                                        <p:cTn id="10" dur="2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712" y="-150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8" presetClass="path" presetSubtype="0" accel="50000" decel="5000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5538 -0.44259 L 0.19757 -0.69166 C 0.23559 -0.73935 0.3 -0.67569 0.36701 -0.6912 C 0.44218 -0.71041 0.50086 -0.73634 0.54965 -0.71041 L 0.73246 -0.51134 " pathEditMode="relative" rAng="0" ptsTypes="FffFF">
                                      <p:cBhvr>
                                        <p:cTn id="14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854" y="-148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1" presetClass="path" presetSubtype="0" accel="50000" decel="5000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73437 -0.45787 L 0.65972 -0.65185 C 0.64409 -0.69583 0.61875 -0.72037 0.59114 -0.72291 C 0.55972 -0.72569 0.53368 -0.70717 0.51371 -0.66528 L 0.45538 -0.45995 " pathEditMode="relative" rAng="0" ptsTypes="FffFF">
                                      <p:cBhvr>
                                        <p:cTn id="18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58" y="-134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8" presetClass="path" presetSubtype="0" accel="50000" decel="5000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40677 -0.44653 L 0.49965 -0.42176 C 0.52621 -0.44282 0.59045 -0.4875 0.61944 -0.47407 C 0.65121 -0.4581 0.67274 -0.42801 0.68177 -0.38819 L 0.70816 -0.21412 " pathEditMode="relative" rAng="0" ptsTypes="FffFF">
                                      <p:cBhvr>
                                        <p:cTn id="22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69" y="95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-1" r="307" b="1429"/>
          <a:stretch/>
        </p:blipFill>
        <p:spPr>
          <a:xfrm flipV="1"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632" y="404664"/>
            <a:ext cx="8426012" cy="504056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11729" flipH="1">
            <a:off x="104615" y="970569"/>
            <a:ext cx="1427001" cy="144639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731407" y="1412776"/>
            <a:ext cx="11878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 algn="ctr"/>
            <a:r>
              <a:rPr lang="ru-RU" sz="5400" b="1" spc="50" dirty="0">
                <a:ln w="12700" cmpd="sng">
                  <a:solidFill>
                    <a:srgbClr val="C00000"/>
                  </a:solidFill>
                  <a:prstDash val="solid"/>
                </a:ln>
                <a:solidFill>
                  <a:srgbClr val="FFC000"/>
                </a:solidFill>
                <a:effectLst>
                  <a:glow rad="53100">
                    <a:srgbClr val="2D2D8A">
                      <a:satMod val="180000"/>
                      <a:alpha val="30000"/>
                    </a:srgbClr>
                  </a:glow>
                  <a:innerShdw blurRad="114300">
                    <a:prstClr val="black"/>
                  </a:innerShdw>
                </a:effectLst>
              </a:rPr>
              <a:t>АЖ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748879" y="4005064"/>
            <a:ext cx="11528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 algn="ctr"/>
            <a:r>
              <a:rPr lang="ru-RU" sz="5400" b="1" spc="50" dirty="0">
                <a:ln w="12700" cmpd="sng">
                  <a:solidFill>
                    <a:srgbClr val="C00000"/>
                  </a:solidFill>
                  <a:prstDash val="solid"/>
                </a:ln>
                <a:solidFill>
                  <a:srgbClr val="FFC000"/>
                </a:solidFill>
                <a:effectLst>
                  <a:glow rad="53100">
                    <a:srgbClr val="2D2D8A">
                      <a:satMod val="180000"/>
                      <a:alpha val="30000"/>
                    </a:srgbClr>
                  </a:glow>
                  <a:innerShdw blurRad="114300">
                    <a:prstClr val="black"/>
                  </a:innerShdw>
                </a:effectLst>
              </a:rPr>
              <a:t>УЖ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3915328" y="2727630"/>
            <a:ext cx="122661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 algn="ctr"/>
            <a:r>
              <a:rPr lang="ru-RU" sz="5400" b="1" spc="50" dirty="0">
                <a:ln w="12700" cmpd="sng">
                  <a:solidFill>
                    <a:srgbClr val="C00000"/>
                  </a:solidFill>
                  <a:prstDash val="solid"/>
                </a:ln>
                <a:solidFill>
                  <a:srgbClr val="FFC000"/>
                </a:solidFill>
                <a:effectLst>
                  <a:glow rad="53100">
                    <a:srgbClr val="2D2D8A">
                      <a:satMod val="180000"/>
                      <a:alpha val="30000"/>
                    </a:srgbClr>
                  </a:glow>
                  <a:innerShdw blurRad="114300">
                    <a:prstClr val="black"/>
                  </a:innerShdw>
                </a:effectLst>
              </a:rPr>
              <a:t>ИЖ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6103409" y="4037856"/>
            <a:ext cx="12287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 algn="ctr"/>
            <a:r>
              <a:rPr lang="ru-RU" sz="5400" b="1" spc="50" dirty="0">
                <a:ln w="12700" cmpd="sng">
                  <a:solidFill>
                    <a:srgbClr val="C00000"/>
                  </a:solidFill>
                  <a:prstDash val="solid"/>
                </a:ln>
                <a:solidFill>
                  <a:srgbClr val="FFC000"/>
                </a:solidFill>
                <a:effectLst>
                  <a:glow rad="53100">
                    <a:srgbClr val="2D2D8A">
                      <a:satMod val="180000"/>
                      <a:alpha val="30000"/>
                    </a:srgbClr>
                  </a:glow>
                  <a:innerShdw blurRad="114300">
                    <a:prstClr val="black"/>
                  </a:innerShdw>
                </a:effectLst>
              </a:rPr>
              <a:t>ОЖ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6141367" y="1556792"/>
            <a:ext cx="11528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 algn="ctr"/>
            <a:r>
              <a:rPr lang="ru-RU" sz="5400" b="1" spc="50" dirty="0">
                <a:ln w="12700" cmpd="sng">
                  <a:solidFill>
                    <a:srgbClr val="C00000"/>
                  </a:solidFill>
                  <a:prstDash val="solid"/>
                </a:ln>
                <a:solidFill>
                  <a:srgbClr val="FFC000"/>
                </a:solidFill>
                <a:effectLst>
                  <a:glow rad="53100">
                    <a:srgbClr val="2D2D8A">
                      <a:satMod val="180000"/>
                      <a:alpha val="30000"/>
                    </a:srgbClr>
                  </a:glow>
                  <a:innerShdw blurRad="114300">
                    <a:prstClr val="black"/>
                  </a:innerShdw>
                </a:effectLst>
              </a:rPr>
              <a:t>УЖ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5081285" y="3461792"/>
            <a:ext cx="11128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 algn="ctr"/>
            <a:r>
              <a:rPr lang="ru-RU" sz="5400" b="1" spc="50" dirty="0">
                <a:ln w="12700" cmpd="sng">
                  <a:solidFill>
                    <a:srgbClr val="C00000"/>
                  </a:solidFill>
                  <a:prstDash val="solid"/>
                </a:ln>
                <a:solidFill>
                  <a:srgbClr val="FFC000"/>
                </a:solidFill>
                <a:effectLst>
                  <a:glow rad="53100">
                    <a:srgbClr val="2D2D8A">
                      <a:satMod val="180000"/>
                      <a:alpha val="30000"/>
                    </a:srgbClr>
                  </a:glow>
                  <a:innerShdw blurRad="114300">
                    <a:prstClr val="black"/>
                  </a:innerShdw>
                </a:effectLst>
              </a:rPr>
              <a:t>ЕЖ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3914239" y="1556792"/>
            <a:ext cx="12287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 algn="ctr"/>
            <a:r>
              <a:rPr lang="ru-RU" sz="5400" b="1" spc="50" dirty="0">
                <a:ln w="12700" cmpd="sng">
                  <a:solidFill>
                    <a:srgbClr val="C00000"/>
                  </a:solidFill>
                  <a:prstDash val="solid"/>
                </a:ln>
                <a:solidFill>
                  <a:srgbClr val="FFC000"/>
                </a:solidFill>
                <a:effectLst>
                  <a:glow rad="53100">
                    <a:srgbClr val="2D2D8A">
                      <a:satMod val="180000"/>
                      <a:alpha val="30000"/>
                    </a:srgbClr>
                  </a:glow>
                  <a:innerShdw blurRad="114300">
                    <a:prstClr val="black"/>
                  </a:innerShdw>
                </a:effectLst>
              </a:rPr>
              <a:t>ОЖ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2792131" y="3429000"/>
            <a:ext cx="12266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 algn="ctr"/>
            <a:r>
              <a:rPr lang="ru-RU" sz="5400" b="1" spc="50" dirty="0">
                <a:ln w="12700" cmpd="sng">
                  <a:solidFill>
                    <a:srgbClr val="C00000"/>
                  </a:solidFill>
                  <a:prstDash val="solid"/>
                </a:ln>
                <a:solidFill>
                  <a:srgbClr val="FFC000"/>
                </a:solidFill>
                <a:effectLst>
                  <a:glow rad="53100">
                    <a:srgbClr val="2D2D8A">
                      <a:satMod val="180000"/>
                      <a:alpha val="30000"/>
                    </a:srgbClr>
                  </a:glow>
                  <a:innerShdw blurRad="114300">
                    <a:prstClr val="black"/>
                  </a:innerShdw>
                </a:effectLst>
              </a:rPr>
              <a:t>ИЖ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241148" y="27293"/>
            <a:ext cx="47688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solidFill>
                  <a:srgbClr val="C00000"/>
                </a:solidFill>
                <a:latin typeface="a_Albionic" pitchFamily="34" charset="-52"/>
              </a:rPr>
              <a:t>Читаем слоги со звуком </a:t>
            </a:r>
            <a:r>
              <a:rPr lang="en-US" sz="2800" dirty="0">
                <a:solidFill>
                  <a:srgbClr val="C00000"/>
                </a:solidFill>
              </a:rPr>
              <a:t>[</a:t>
            </a:r>
            <a:r>
              <a:rPr lang="ru-RU" sz="2800" dirty="0">
                <a:solidFill>
                  <a:srgbClr val="C00000"/>
                </a:solidFill>
                <a:latin typeface="a_Albionic" pitchFamily="34" charset="-52"/>
              </a:rPr>
              <a:t>Ж</a:t>
            </a:r>
            <a:r>
              <a:rPr lang="en-US" sz="2800" dirty="0">
                <a:solidFill>
                  <a:srgbClr val="C00000"/>
                </a:solidFill>
              </a:rPr>
              <a:t>]</a:t>
            </a:r>
            <a:r>
              <a:rPr lang="ru-RU" dirty="0">
                <a:solidFill>
                  <a:srgbClr val="C0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83087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63" presetClass="path" presetSubtype="0" accel="50000" decel="5000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2.77778E-7 -3.98844E-6 L 0.16649 0.10613 " pathEditMode="relative" rAng="0" ptsTypes="AA">
                                      <p:cBhvr>
                                        <p:cTn id="10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16" y="52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6649 0.10613 L 0.16649 0.4837 " pathEditMode="relative" rAng="0" ptsTypes="AA">
                                      <p:cBhvr>
                                        <p:cTn id="1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8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63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16649 0.4837 L 0.38698 0.25295 " pathEditMode="relative" rAng="0" ptsTypes="AA">
                                      <p:cBhvr>
                                        <p:cTn id="26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24" y="-115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8698 0.25295 L 0.64687 0.4837 " pathEditMode="relative" rAng="0" ptsTypes="AA">
                                      <p:cBhvr>
                                        <p:cTn id="34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986" y="115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4687 0.4837 L 0.64687 0.10613 " pathEditMode="relative" rAng="0" ptsTypes="AA">
                                      <p:cBhvr>
                                        <p:cTn id="42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88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1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750"/>
                            </p:stCondLst>
                            <p:childTnLst>
                              <p:par>
                                <p:cTn id="49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4687 0.10613 L 0.51302 0.38937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01" y="141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1302 0.38937 L 0.41059 0.09573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22" y="-146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63" presetClass="path" presetSubtype="0" accel="50000" decel="5000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41059 0.09573 L 0.28455 0.37873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02" y="141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250"/>
                            </p:stCondLst>
                            <p:childTnLst>
                              <p:par>
                                <p:cTn id="68" presetID="6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837 0.38983 C 0.2691 0.39769 0.2434 0.39445 0.23368 0.4044 C 0.22396 0.4155 0.21892 0.42844 0.21441 0.44139 C 0.20937 0.45457 0.21441 0.46544 0.21892 0.47746 C 0.22396 0.48856 0.23125 0.50058 0.24844 0.51052 C 0.26267 0.52047 0.28715 0.52856 0.31372 0.53457 C 0.33802 0.54058 0.36701 0.54451 0.39618 0.54659 C 0.42517 0.54844 0.44566 0.58197 0.47257 0.58012 C 0.50156 0.57804 0.53663 0.53943 0.55851 0.53156 C 0.58038 0.5244 0.59983 0.51561 0.60937 0.50451 C 0.6217 0.49457 0.62622 0.48047 0.62622 0.4696 C 0.62882 0.4585 0.62622 0.44555 0.61389 0.43445 C 0.60226 0.42451 0.58038 0.41642 0.55139 0.41249 C 0.52187 0.40948 0.49288 0.41341 0.47361 0.42058 C 0.45677 0.42752 0.44444 0.43862 0.44201 0.45156 C 0.44201 0.46451 0.44444 0.47654 0.45677 0.48648 C 0.46892 0.49642 0.46632 0.4985 0.51476 0.51145 C 0.55851 0.52555 0.60226 0.52139 0.62882 0.52255 C 0.65538 0.52255 0.67726 0.51862 0.70365 0.51445 C 0.73316 0.5096 0.77431 0.54174 0.79149 0.53365 C 0.80833 0.52555 0.79844 0.47445 0.80799 0.4585 C 0.81528 0.44255 0.81528 0.43445 0.81528 0.42243 C 0.81528 0.41041 0.83437 0.30682 0.83437 0.2948 " pathEditMode="relative" rAng="0" ptsTypes="fffffffffffffffffffffff">
                                      <p:cBhvr>
                                        <p:cTn id="69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51" y="48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640960" cy="936104"/>
          </a:xfrm>
        </p:spPr>
        <p:txBody>
          <a:bodyPr>
            <a:noAutofit/>
          </a:bodyPr>
          <a:lstStyle/>
          <a:p>
            <a:r>
              <a:rPr lang="ru-RU" sz="3600" dirty="0">
                <a:latin typeface="Arial Black" panose="020B0A04020102020204" pitchFamily="34" charset="0"/>
              </a:rPr>
              <a:t>Назови предметы со звуком [ж] 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641" y="975950"/>
            <a:ext cx="2062649" cy="1851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9616" y="2677198"/>
            <a:ext cx="1002664" cy="36853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3670512"/>
            <a:ext cx="1628828" cy="2403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296" y="1196061"/>
            <a:ext cx="1871663" cy="1481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867" y="3753863"/>
            <a:ext cx="2176463" cy="2236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9406" y="2981319"/>
            <a:ext cx="2018794" cy="189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1371799"/>
            <a:ext cx="1664211" cy="16642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4330" y="1051252"/>
            <a:ext cx="1968800" cy="200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7957" y="2677198"/>
            <a:ext cx="1452745" cy="1347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4330" y="4246862"/>
            <a:ext cx="2017713" cy="190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25546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640960" cy="936104"/>
          </a:xfrm>
        </p:spPr>
        <p:txBody>
          <a:bodyPr>
            <a:noAutofit/>
          </a:bodyPr>
          <a:lstStyle/>
          <a:p>
            <a:r>
              <a:rPr lang="ru-RU" sz="3600" dirty="0">
                <a:latin typeface="Arial Black" panose="020B0A04020102020204" pitchFamily="34" charset="0"/>
              </a:rPr>
              <a:t>Назови предметы со звуком [ж] в начале слова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641" y="975950"/>
            <a:ext cx="2062649" cy="1851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9616" y="2677198"/>
            <a:ext cx="1002664" cy="36853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3670512"/>
            <a:ext cx="1628828" cy="2403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296" y="1196061"/>
            <a:ext cx="1871663" cy="1481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867" y="3753863"/>
            <a:ext cx="2176463" cy="2236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9406" y="2981319"/>
            <a:ext cx="2018794" cy="189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1371799"/>
            <a:ext cx="1664211" cy="16642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4330" y="1051252"/>
            <a:ext cx="1968800" cy="200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7957" y="2677198"/>
            <a:ext cx="1452745" cy="1347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4330" y="4246862"/>
            <a:ext cx="2017713" cy="190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220446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640960" cy="936104"/>
          </a:xfrm>
        </p:spPr>
        <p:txBody>
          <a:bodyPr>
            <a:noAutofit/>
          </a:bodyPr>
          <a:lstStyle/>
          <a:p>
            <a:r>
              <a:rPr lang="ru-RU" sz="3600" dirty="0">
                <a:latin typeface="Arial Black" panose="020B0A04020102020204" pitchFamily="34" charset="0"/>
              </a:rPr>
              <a:t>Назови предметы со звуком [ж] в середине слова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641" y="975950"/>
            <a:ext cx="2062649" cy="1851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9616" y="2677198"/>
            <a:ext cx="1002664" cy="36853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3670512"/>
            <a:ext cx="1628828" cy="2403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296" y="1196061"/>
            <a:ext cx="1871663" cy="1481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867" y="3753863"/>
            <a:ext cx="2176463" cy="2236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9406" y="3114546"/>
            <a:ext cx="2018794" cy="189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1371799"/>
            <a:ext cx="1664211" cy="16642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786" y="1148134"/>
            <a:ext cx="1968800" cy="200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7957" y="2712425"/>
            <a:ext cx="1452745" cy="1347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4330" y="4246862"/>
            <a:ext cx="2017713" cy="190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699048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3011" y="-171400"/>
            <a:ext cx="9267011" cy="70294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2448" y="2060848"/>
            <a:ext cx="856895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>
                <a:solidFill>
                  <a:srgbClr val="FF3300"/>
                </a:solidFill>
                <a:latin typeface="Arial Black" panose="020B0A04020102020204" pitchFamily="34" charset="0"/>
              </a:rPr>
              <a:t>Отгадай загадки</a:t>
            </a:r>
          </a:p>
          <a:p>
            <a:endParaRPr lang="ru-RU" sz="3200" dirty="0">
              <a:solidFill>
                <a:srgbClr val="FF3300"/>
              </a:solidFill>
              <a:latin typeface="a_Albionic" pitchFamily="34" charset="-52"/>
            </a:endParaRPr>
          </a:p>
          <a:p>
            <a:r>
              <a:rPr lang="ru-RU" sz="2800" dirty="0">
                <a:solidFill>
                  <a:srgbClr val="FF3300"/>
                </a:solidFill>
                <a:latin typeface="Arial Black" panose="020B0A04020102020204" pitchFamily="34" charset="0"/>
              </a:rPr>
              <a:t>Нет ушей, не видно ножек.</a:t>
            </a:r>
          </a:p>
          <a:p>
            <a:r>
              <a:rPr lang="ru-RU" sz="2800" dirty="0">
                <a:solidFill>
                  <a:srgbClr val="FF3300"/>
                </a:solidFill>
                <a:latin typeface="Arial Black" panose="020B0A04020102020204" pitchFamily="34" charset="0"/>
              </a:rPr>
              <a:t>Шар в колючках – это …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970" y="2655258"/>
            <a:ext cx="2772308" cy="2935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41273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3011" y="-171400"/>
            <a:ext cx="9267011" cy="70294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2448" y="2060848"/>
            <a:ext cx="856895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rgbClr val="FF3300"/>
              </a:solidFill>
              <a:latin typeface="Arial Black" panose="020B0A04020102020204" pitchFamily="34" charset="0"/>
            </a:endParaRPr>
          </a:p>
          <a:p>
            <a:r>
              <a:rPr lang="ru-RU" sz="2800" dirty="0">
                <a:solidFill>
                  <a:srgbClr val="FF3300"/>
                </a:solidFill>
                <a:latin typeface="Arial Black" panose="020B0A04020102020204" pitchFamily="34" charset="0"/>
              </a:rPr>
              <a:t>Тёплым днем, весною, в мае</a:t>
            </a:r>
          </a:p>
          <a:p>
            <a:r>
              <a:rPr lang="ru-RU" sz="2800" dirty="0">
                <a:solidFill>
                  <a:srgbClr val="FF3300"/>
                </a:solidFill>
                <a:latin typeface="Arial Black" panose="020B0A04020102020204" pitchFamily="34" charset="0"/>
              </a:rPr>
              <a:t>Каждый про меня узнает.</a:t>
            </a:r>
          </a:p>
          <a:p>
            <a:r>
              <a:rPr lang="ru-RU" sz="2800" dirty="0">
                <a:solidFill>
                  <a:srgbClr val="FF3300"/>
                </a:solidFill>
                <a:latin typeface="Arial Black" panose="020B0A04020102020204" pitchFamily="34" charset="0"/>
              </a:rPr>
              <a:t>Я не муха, не паук.</a:t>
            </a:r>
          </a:p>
          <a:p>
            <a:r>
              <a:rPr lang="ru-RU" sz="2800" dirty="0">
                <a:solidFill>
                  <a:srgbClr val="FF3300"/>
                </a:solidFill>
                <a:latin typeface="Arial Black" panose="020B0A04020102020204" pitchFamily="34" charset="0"/>
              </a:rPr>
              <a:t>Я жужжу! Я майский …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2316623"/>
            <a:ext cx="2160240" cy="3187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80472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3011" y="-171400"/>
            <a:ext cx="9267011" cy="70294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23528" y="2060848"/>
            <a:ext cx="846787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rgbClr val="FF3300"/>
              </a:solidFill>
              <a:latin typeface="Arial Black" panose="020B0A04020102020204" pitchFamily="34" charset="0"/>
            </a:endParaRPr>
          </a:p>
          <a:p>
            <a:r>
              <a:rPr lang="ru-RU" sz="2800" dirty="0">
                <a:solidFill>
                  <a:srgbClr val="FF3300"/>
                </a:solidFill>
                <a:latin typeface="Arial Black" panose="020B0A04020102020204" pitchFamily="34" charset="0"/>
              </a:rPr>
              <a:t>Самый рослый из зверей </a:t>
            </a:r>
          </a:p>
          <a:p>
            <a:r>
              <a:rPr lang="ru-RU" sz="2800" dirty="0">
                <a:solidFill>
                  <a:srgbClr val="FF3300"/>
                </a:solidFill>
                <a:latin typeface="Arial Black" panose="020B0A04020102020204" pitchFamily="34" charset="0"/>
              </a:rPr>
              <a:t>Африканский длинношей. </a:t>
            </a:r>
          </a:p>
          <a:p>
            <a:r>
              <a:rPr lang="ru-RU" sz="2800" dirty="0">
                <a:solidFill>
                  <a:srgbClr val="FF3300"/>
                </a:solidFill>
                <a:latin typeface="Arial Black" panose="020B0A04020102020204" pitchFamily="34" charset="0"/>
              </a:rPr>
              <a:t>Ходит гордо, словно граф, </a:t>
            </a:r>
          </a:p>
          <a:p>
            <a:r>
              <a:rPr lang="ru-RU" sz="2800" dirty="0">
                <a:solidFill>
                  <a:srgbClr val="FF3300"/>
                </a:solidFill>
                <a:latin typeface="Arial Black" panose="020B0A04020102020204" pitchFamily="34" charset="0"/>
              </a:rPr>
              <a:t>Называется ...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334636"/>
            <a:ext cx="2189567" cy="44994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28251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3011" y="-171400"/>
            <a:ext cx="9267011" cy="70294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2448" y="2060848"/>
            <a:ext cx="856895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rgbClr val="FF3300"/>
              </a:solidFill>
              <a:latin typeface="Arial Black" panose="020B0A04020102020204" pitchFamily="34" charset="0"/>
            </a:endParaRPr>
          </a:p>
          <a:p>
            <a:r>
              <a:rPr lang="ru-RU" sz="2800" dirty="0">
                <a:solidFill>
                  <a:srgbClr val="FF3300"/>
                </a:solidFill>
                <a:latin typeface="Arial Black" panose="020B0A04020102020204" pitchFamily="34" charset="0"/>
              </a:rPr>
              <a:t>С неба падают зимою </a:t>
            </a:r>
          </a:p>
          <a:p>
            <a:r>
              <a:rPr lang="ru-RU" sz="2800" dirty="0">
                <a:solidFill>
                  <a:srgbClr val="FF3300"/>
                </a:solidFill>
                <a:latin typeface="Arial Black" panose="020B0A04020102020204" pitchFamily="34" charset="0"/>
              </a:rPr>
              <a:t>И кружатся над землею </a:t>
            </a:r>
          </a:p>
          <a:p>
            <a:r>
              <a:rPr lang="ru-RU" sz="2800" dirty="0">
                <a:solidFill>
                  <a:srgbClr val="FF3300"/>
                </a:solidFill>
                <a:latin typeface="Arial Black" panose="020B0A04020102020204" pitchFamily="34" charset="0"/>
              </a:rPr>
              <a:t>Легкие пушинки, </a:t>
            </a:r>
          </a:p>
          <a:p>
            <a:r>
              <a:rPr lang="ru-RU" sz="2800" dirty="0">
                <a:solidFill>
                  <a:srgbClr val="FF3300"/>
                </a:solidFill>
                <a:latin typeface="Arial Black" panose="020B0A04020102020204" pitchFamily="34" charset="0"/>
              </a:rPr>
              <a:t>Белые ...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489007" y="2800027"/>
            <a:ext cx="3271253" cy="2512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47661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3011" y="-171400"/>
            <a:ext cx="9267011" cy="70294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2448" y="2060848"/>
            <a:ext cx="856895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FF3300"/>
                </a:solidFill>
                <a:latin typeface="Arial Black" panose="020B0A04020102020204" pitchFamily="34" charset="0"/>
              </a:rPr>
              <a:t>Два берёзовых коня </a:t>
            </a:r>
          </a:p>
          <a:p>
            <a:r>
              <a:rPr lang="ru-RU" sz="2800" dirty="0">
                <a:solidFill>
                  <a:srgbClr val="FF3300"/>
                </a:solidFill>
                <a:latin typeface="Arial Black" panose="020B0A04020102020204" pitchFamily="34" charset="0"/>
              </a:rPr>
              <a:t>По снегам несут меня </a:t>
            </a:r>
          </a:p>
          <a:p>
            <a:r>
              <a:rPr lang="ru-RU" sz="2800" dirty="0">
                <a:solidFill>
                  <a:srgbClr val="FF3300"/>
                </a:solidFill>
                <a:latin typeface="Arial Black" panose="020B0A04020102020204" pitchFamily="34" charset="0"/>
              </a:rPr>
              <a:t>Кони эти рыжи, </a:t>
            </a:r>
          </a:p>
          <a:p>
            <a:r>
              <a:rPr lang="ru-RU" sz="2800" dirty="0">
                <a:solidFill>
                  <a:srgbClr val="FF3300"/>
                </a:solidFill>
                <a:latin typeface="Arial Black" panose="020B0A04020102020204" pitchFamily="34" charset="0"/>
              </a:rPr>
              <a:t>И зовут их... 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438" y="2968789"/>
            <a:ext cx="4363962" cy="2792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54886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96752"/>
          </a:xfrm>
        </p:spPr>
        <p:txBody>
          <a:bodyPr>
            <a:noAutofit/>
          </a:bodyPr>
          <a:lstStyle/>
          <a:p>
            <a:pPr algn="just"/>
            <a:r>
              <a:rPr lang="ru-RU" sz="2800" u="sng" dirty="0">
                <a:latin typeface="Arial Black" panose="020B0A04020102020204" pitchFamily="34" charset="0"/>
              </a:rPr>
              <a:t>Цель:</a:t>
            </a:r>
            <a:r>
              <a:rPr lang="ru-RU" sz="2800" dirty="0">
                <a:latin typeface="Arial Black" panose="020B0A04020102020204" pitchFamily="34" charset="0"/>
              </a:rPr>
              <a:t> автоматизация звука [ж] в слогах, словах, предложениях.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268760"/>
            <a:ext cx="9144000" cy="558924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300" u="sng" dirty="0">
                <a:latin typeface="Arial Black" panose="020B0A04020102020204" pitchFamily="34" charset="0"/>
              </a:rPr>
              <a:t>Задачи:</a:t>
            </a:r>
          </a:p>
          <a:p>
            <a:pPr marL="0" indent="0">
              <a:buNone/>
            </a:pPr>
            <a:r>
              <a:rPr lang="ru-RU" sz="2300" u="sng" dirty="0">
                <a:latin typeface="Arial Black" panose="020B0A04020102020204" pitchFamily="34" charset="0"/>
              </a:rPr>
              <a:t>Коррекционно-образовательные</a:t>
            </a:r>
            <a:r>
              <a:rPr lang="ru-RU" sz="2300" dirty="0">
                <a:latin typeface="Arial Black" panose="020B0A04020102020204" pitchFamily="34" charset="0"/>
              </a:rPr>
              <a:t>: закрепить умение характеризовать звук, выработать умения правильно употреблять его в самостоятельных высказываниях, формировать навыки фонематического анализа, формировать грамматический строй речи.</a:t>
            </a:r>
          </a:p>
          <a:p>
            <a:pPr marL="0" indent="0">
              <a:buNone/>
            </a:pPr>
            <a:r>
              <a:rPr lang="ru-RU" sz="2300" u="sng" dirty="0">
                <a:latin typeface="Arial Black" panose="020B0A04020102020204" pitchFamily="34" charset="0"/>
              </a:rPr>
              <a:t>Коррекционно-развивающие:</a:t>
            </a:r>
            <a:r>
              <a:rPr lang="ru-RU" sz="2300" dirty="0">
                <a:latin typeface="Arial Black" panose="020B0A04020102020204" pitchFamily="34" charset="0"/>
              </a:rPr>
              <a:t> развивать фонематический слух, произвольное внимание, память и логическое мышление.</a:t>
            </a:r>
          </a:p>
          <a:p>
            <a:pPr marL="0" indent="0">
              <a:buNone/>
            </a:pPr>
            <a:r>
              <a:rPr lang="ru-RU" sz="2300" u="sng" dirty="0">
                <a:latin typeface="Arial Black" panose="020B0A04020102020204" pitchFamily="34" charset="0"/>
              </a:rPr>
              <a:t>Коррекционно-воспитательные:</a:t>
            </a:r>
            <a:r>
              <a:rPr lang="ru-RU" sz="2300" dirty="0">
                <a:latin typeface="Arial Black" panose="020B0A04020102020204" pitchFamily="34" charset="0"/>
              </a:rPr>
              <a:t> способствовать воспитанию целеустремленности и  самостоятельности при выполнении заданий, тренировать усидчивость.</a:t>
            </a:r>
          </a:p>
          <a:p>
            <a:pPr marL="0" indent="0">
              <a:buNone/>
            </a:pPr>
            <a:r>
              <a:rPr lang="ru-RU" sz="2300" u="sng" dirty="0">
                <a:latin typeface="Arial Black" panose="020B0A04020102020204" pitchFamily="34" charset="0"/>
              </a:rPr>
              <a:t>Оборудование:</a:t>
            </a:r>
            <a:r>
              <a:rPr lang="ru-RU" sz="2300" dirty="0">
                <a:latin typeface="Arial Black" panose="020B0A04020102020204" pitchFamily="34" charset="0"/>
              </a:rPr>
              <a:t> предметные картинки со звуком [ж].</a:t>
            </a:r>
          </a:p>
          <a:p>
            <a:pPr marL="0" indent="0">
              <a:buNone/>
            </a:pPr>
            <a:endParaRPr lang="ru-RU" sz="2400" dirty="0"/>
          </a:p>
          <a:p>
            <a:pPr marL="0" indent="0">
              <a:buNone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7168438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Arial Black" panose="020B0A04020102020204" pitchFamily="34" charset="0"/>
              </a:rPr>
              <a:t>Подбери слова в рифму и повтори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2457534"/>
            <a:ext cx="8363272" cy="366862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err="1">
                <a:latin typeface="Arial Black" panose="020B0A04020102020204" pitchFamily="34" charset="0"/>
              </a:rPr>
              <a:t>Жа</a:t>
            </a:r>
            <a:r>
              <a:rPr lang="ru-RU" sz="2800" dirty="0">
                <a:latin typeface="Arial Black" panose="020B0A04020102020204" pitchFamily="34" charset="0"/>
              </a:rPr>
              <a:t>, </a:t>
            </a:r>
            <a:r>
              <a:rPr lang="ru-RU" sz="2800" dirty="0" err="1">
                <a:latin typeface="Arial Black" panose="020B0A04020102020204" pitchFamily="34" charset="0"/>
              </a:rPr>
              <a:t>жа</a:t>
            </a:r>
            <a:r>
              <a:rPr lang="ru-RU" sz="2800" dirty="0">
                <a:latin typeface="Arial Black" panose="020B0A04020102020204" pitchFamily="34" charset="0"/>
              </a:rPr>
              <a:t>, </a:t>
            </a:r>
            <a:r>
              <a:rPr lang="ru-RU" sz="2800" dirty="0" err="1">
                <a:latin typeface="Arial Black" panose="020B0A04020102020204" pitchFamily="34" charset="0"/>
              </a:rPr>
              <a:t>жа</a:t>
            </a:r>
            <a:r>
              <a:rPr lang="ru-RU" sz="2800" dirty="0">
                <a:latin typeface="Arial Black" panose="020B0A04020102020204" pitchFamily="34" charset="0"/>
              </a:rPr>
              <a:t> - мы увидели … </a:t>
            </a:r>
          </a:p>
          <a:p>
            <a:pPr marL="0" indent="0">
              <a:buNone/>
            </a:pPr>
            <a:r>
              <a:rPr lang="ru-RU" sz="2800" dirty="0" err="1">
                <a:latin typeface="Arial Black" panose="020B0A04020102020204" pitchFamily="34" charset="0"/>
              </a:rPr>
              <a:t>Жа</a:t>
            </a:r>
            <a:r>
              <a:rPr lang="ru-RU" sz="2800" dirty="0">
                <a:latin typeface="Arial Black" panose="020B0A04020102020204" pitchFamily="34" charset="0"/>
              </a:rPr>
              <a:t>, </a:t>
            </a:r>
            <a:r>
              <a:rPr lang="ru-RU" sz="2800" dirty="0" err="1">
                <a:latin typeface="Arial Black" panose="020B0A04020102020204" pitchFamily="34" charset="0"/>
              </a:rPr>
              <a:t>жа</a:t>
            </a:r>
            <a:r>
              <a:rPr lang="ru-RU" sz="2800" dirty="0">
                <a:latin typeface="Arial Black" panose="020B0A04020102020204" pitchFamily="34" charset="0"/>
              </a:rPr>
              <a:t>, </a:t>
            </a:r>
            <a:r>
              <a:rPr lang="ru-RU" sz="2800" dirty="0" err="1">
                <a:latin typeface="Arial Black" panose="020B0A04020102020204" pitchFamily="34" charset="0"/>
              </a:rPr>
              <a:t>жа</a:t>
            </a:r>
            <a:r>
              <a:rPr lang="ru-RU" sz="2800" dirty="0">
                <a:latin typeface="Arial Black" panose="020B0A04020102020204" pitchFamily="34" charset="0"/>
              </a:rPr>
              <a:t> - есть иголки у …</a:t>
            </a:r>
          </a:p>
          <a:p>
            <a:pPr marL="0" indent="0">
              <a:buNone/>
            </a:pPr>
            <a:r>
              <a:rPr lang="ru-RU" sz="2800" dirty="0" err="1">
                <a:latin typeface="Arial Black" panose="020B0A04020102020204" pitchFamily="34" charset="0"/>
              </a:rPr>
              <a:t>Жу</a:t>
            </a:r>
            <a:r>
              <a:rPr lang="ru-RU" sz="2800" dirty="0">
                <a:latin typeface="Arial Black" panose="020B0A04020102020204" pitchFamily="34" charset="0"/>
              </a:rPr>
              <a:t>, </a:t>
            </a:r>
            <a:r>
              <a:rPr lang="ru-RU" sz="2800" dirty="0" err="1">
                <a:latin typeface="Arial Black" panose="020B0A04020102020204" pitchFamily="34" charset="0"/>
              </a:rPr>
              <a:t>жу</a:t>
            </a:r>
            <a:r>
              <a:rPr lang="ru-RU" sz="2800" dirty="0">
                <a:latin typeface="Arial Black" panose="020B0A04020102020204" pitchFamily="34" charset="0"/>
              </a:rPr>
              <a:t>, </a:t>
            </a:r>
            <a:r>
              <a:rPr lang="ru-RU" sz="2800" dirty="0" err="1">
                <a:latin typeface="Arial Black" panose="020B0A04020102020204" pitchFamily="34" charset="0"/>
              </a:rPr>
              <a:t>жу</a:t>
            </a:r>
            <a:r>
              <a:rPr lang="ru-RU" sz="2800" dirty="0">
                <a:latin typeface="Arial Black" panose="020B0A04020102020204" pitchFamily="34" charset="0"/>
              </a:rPr>
              <a:t> - молоко дадим …</a:t>
            </a:r>
          </a:p>
          <a:p>
            <a:pPr marL="0" indent="0">
              <a:buNone/>
            </a:pPr>
            <a:r>
              <a:rPr lang="ru-RU" sz="2800" dirty="0" err="1">
                <a:latin typeface="Arial Black" panose="020B0A04020102020204" pitchFamily="34" charset="0"/>
              </a:rPr>
              <a:t>Жу</a:t>
            </a:r>
            <a:r>
              <a:rPr lang="ru-RU" sz="2800" dirty="0">
                <a:latin typeface="Arial Black" panose="020B0A04020102020204" pitchFamily="34" charset="0"/>
              </a:rPr>
              <a:t>, </a:t>
            </a:r>
            <a:r>
              <a:rPr lang="ru-RU" sz="2800" dirty="0" err="1">
                <a:latin typeface="Arial Black" panose="020B0A04020102020204" pitchFamily="34" charset="0"/>
              </a:rPr>
              <a:t>жу</a:t>
            </a:r>
            <a:r>
              <a:rPr lang="ru-RU" sz="2800" dirty="0">
                <a:latin typeface="Arial Black" panose="020B0A04020102020204" pitchFamily="34" charset="0"/>
              </a:rPr>
              <a:t>, </a:t>
            </a:r>
            <a:r>
              <a:rPr lang="ru-RU" sz="2800" dirty="0" err="1">
                <a:latin typeface="Arial Black" panose="020B0A04020102020204" pitchFamily="34" charset="0"/>
              </a:rPr>
              <a:t>жу</a:t>
            </a:r>
            <a:r>
              <a:rPr lang="ru-RU" sz="2800" dirty="0">
                <a:latin typeface="Arial Black" panose="020B0A04020102020204" pitchFamily="34" charset="0"/>
              </a:rPr>
              <a:t> - вяжу кофточку …</a:t>
            </a:r>
          </a:p>
          <a:p>
            <a:pPr marL="0" indent="0">
              <a:buNone/>
            </a:pPr>
            <a:endParaRPr lang="ru-RU" sz="2800" dirty="0">
              <a:latin typeface="Arial Black" panose="020B0A0402010202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6166" y="2204864"/>
            <a:ext cx="2176463" cy="2243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1628174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Arial Black" panose="020B0A04020102020204" pitchFamily="34" charset="0"/>
              </a:rPr>
              <a:t>Подбери слова в рифму и повтори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628800"/>
            <a:ext cx="8363272" cy="496855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800" dirty="0" err="1">
                <a:latin typeface="Arial Black" panose="020B0A04020102020204" pitchFamily="34" charset="0"/>
              </a:rPr>
              <a:t>Жа-жа-жа</a:t>
            </a:r>
            <a:r>
              <a:rPr lang="ru-RU" sz="2800" dirty="0">
                <a:latin typeface="Arial Black" panose="020B0A04020102020204" pitchFamily="34" charset="0"/>
              </a:rPr>
              <a:t>, </a:t>
            </a:r>
            <a:r>
              <a:rPr lang="ru-RU" sz="2800" dirty="0" err="1">
                <a:latin typeface="Arial Black" panose="020B0A04020102020204" pitchFamily="34" charset="0"/>
              </a:rPr>
              <a:t>жа-жа-жа</a:t>
            </a:r>
            <a:r>
              <a:rPr lang="ru-RU" sz="2800" dirty="0">
                <a:latin typeface="Arial Black" panose="020B0A04020102020204" pitchFamily="34" charset="0"/>
              </a:rPr>
              <a:t>,</a:t>
            </a:r>
          </a:p>
          <a:p>
            <a:pPr marL="0" indent="0">
              <a:buNone/>
            </a:pPr>
            <a:r>
              <a:rPr lang="ru-RU" sz="2800" dirty="0">
                <a:latin typeface="Arial Black" panose="020B0A04020102020204" pitchFamily="34" charset="0"/>
              </a:rPr>
              <a:t>тут ежата у …</a:t>
            </a:r>
          </a:p>
          <a:p>
            <a:pPr marL="0" indent="0">
              <a:buNone/>
            </a:pPr>
            <a:r>
              <a:rPr lang="ru-RU" sz="2800" dirty="0">
                <a:latin typeface="Arial Black" panose="020B0A04020102020204" pitchFamily="34" charset="0"/>
              </a:rPr>
              <a:t>     </a:t>
            </a:r>
            <a:r>
              <a:rPr lang="ru-RU" sz="2800" dirty="0" err="1">
                <a:latin typeface="Arial Black" panose="020B0A04020102020204" pitchFamily="34" charset="0"/>
              </a:rPr>
              <a:t>Жу-жу-жу</a:t>
            </a:r>
            <a:r>
              <a:rPr lang="ru-RU" sz="2800" dirty="0">
                <a:latin typeface="Arial Black" panose="020B0A04020102020204" pitchFamily="34" charset="0"/>
              </a:rPr>
              <a:t>, </a:t>
            </a:r>
            <a:r>
              <a:rPr lang="ru-RU" sz="2800" dirty="0" err="1">
                <a:latin typeface="Arial Black" panose="020B0A04020102020204" pitchFamily="34" charset="0"/>
              </a:rPr>
              <a:t>жу-жу-жу</a:t>
            </a:r>
            <a:r>
              <a:rPr lang="ru-RU" sz="2800" dirty="0">
                <a:latin typeface="Arial Black" panose="020B0A04020102020204" pitchFamily="34" charset="0"/>
              </a:rPr>
              <a:t>,</a:t>
            </a:r>
          </a:p>
          <a:p>
            <a:pPr marL="0" indent="0">
              <a:buNone/>
            </a:pPr>
            <a:r>
              <a:rPr lang="ru-RU" sz="2800" dirty="0">
                <a:latin typeface="Arial Black" panose="020B0A04020102020204" pitchFamily="34" charset="0"/>
              </a:rPr>
              <a:t>     как-то уж пришел к … </a:t>
            </a:r>
          </a:p>
          <a:p>
            <a:pPr marL="0" indent="0">
              <a:buNone/>
            </a:pPr>
            <a:r>
              <a:rPr lang="ru-RU" sz="2800" dirty="0" err="1">
                <a:latin typeface="Arial Black" panose="020B0A04020102020204" pitchFamily="34" charset="0"/>
              </a:rPr>
              <a:t>Жи-жи-жи</a:t>
            </a:r>
            <a:r>
              <a:rPr lang="ru-RU" sz="2800" dirty="0">
                <a:latin typeface="Arial Black" panose="020B0A04020102020204" pitchFamily="34" charset="0"/>
              </a:rPr>
              <a:t>, </a:t>
            </a:r>
            <a:r>
              <a:rPr lang="ru-RU" sz="2800" dirty="0" err="1">
                <a:latin typeface="Arial Black" panose="020B0A04020102020204" pitchFamily="34" charset="0"/>
              </a:rPr>
              <a:t>жи-жи-жи</a:t>
            </a:r>
            <a:r>
              <a:rPr lang="ru-RU" sz="2800" dirty="0">
                <a:latin typeface="Arial Black" panose="020B0A04020102020204" pitchFamily="34" charset="0"/>
              </a:rPr>
              <a:t>,</a:t>
            </a:r>
          </a:p>
          <a:p>
            <a:pPr marL="0" indent="0">
              <a:buNone/>
            </a:pPr>
            <a:r>
              <a:rPr lang="ru-RU" sz="2800" dirty="0">
                <a:latin typeface="Arial Black" panose="020B0A04020102020204" pitchFamily="34" charset="0"/>
              </a:rPr>
              <a:t>мне </a:t>
            </a:r>
            <a:r>
              <a:rPr lang="ru-RU" sz="2800" dirty="0" err="1">
                <a:latin typeface="Arial Black" panose="020B0A04020102020204" pitchFamily="34" charset="0"/>
              </a:rPr>
              <a:t>ежаток</a:t>
            </a:r>
            <a:r>
              <a:rPr lang="ru-RU" sz="2800" dirty="0">
                <a:latin typeface="Arial Black" panose="020B0A04020102020204" pitchFamily="34" charset="0"/>
              </a:rPr>
              <a:t> покажи.</a:t>
            </a:r>
          </a:p>
          <a:p>
            <a:pPr marL="0" indent="0">
              <a:buNone/>
            </a:pPr>
            <a:r>
              <a:rPr lang="ru-RU" sz="2800" dirty="0">
                <a:latin typeface="Arial Black" panose="020B0A04020102020204" pitchFamily="34" charset="0"/>
              </a:rPr>
              <a:t>     </a:t>
            </a:r>
            <a:r>
              <a:rPr lang="ru-RU" sz="2800" dirty="0" err="1">
                <a:latin typeface="Arial Black" panose="020B0A04020102020204" pitchFamily="34" charset="0"/>
              </a:rPr>
              <a:t>Жу-жу-жу</a:t>
            </a:r>
            <a:r>
              <a:rPr lang="ru-RU" sz="2800" dirty="0">
                <a:latin typeface="Arial Black" panose="020B0A04020102020204" pitchFamily="34" charset="0"/>
              </a:rPr>
              <a:t>, </a:t>
            </a:r>
            <a:r>
              <a:rPr lang="ru-RU" sz="2800" dirty="0" err="1">
                <a:latin typeface="Arial Black" panose="020B0A04020102020204" pitchFamily="34" charset="0"/>
              </a:rPr>
              <a:t>жу-жу-жу</a:t>
            </a:r>
            <a:r>
              <a:rPr lang="ru-RU" sz="2800" dirty="0">
                <a:latin typeface="Arial Black" panose="020B0A04020102020204" pitchFamily="34" charset="0"/>
              </a:rPr>
              <a:t>,</a:t>
            </a:r>
          </a:p>
          <a:p>
            <a:pPr marL="0" indent="0">
              <a:buNone/>
            </a:pPr>
            <a:r>
              <a:rPr lang="ru-RU" sz="2800" dirty="0">
                <a:latin typeface="Arial Black" panose="020B0A04020102020204" pitchFamily="34" charset="0"/>
              </a:rPr>
              <a:t>     я с ужами не дружу.</a:t>
            </a:r>
          </a:p>
          <a:p>
            <a:pPr marL="0" indent="0">
              <a:buNone/>
            </a:pPr>
            <a:r>
              <a:rPr lang="ru-RU" sz="2800" dirty="0" err="1">
                <a:latin typeface="Arial Black" panose="020B0A04020102020204" pitchFamily="34" charset="0"/>
              </a:rPr>
              <a:t>Жа-жа-жа</a:t>
            </a:r>
            <a:r>
              <a:rPr lang="ru-RU" sz="2800" dirty="0">
                <a:latin typeface="Arial Black" panose="020B0A04020102020204" pitchFamily="34" charset="0"/>
              </a:rPr>
              <a:t>, </a:t>
            </a:r>
            <a:r>
              <a:rPr lang="ru-RU" sz="2800" dirty="0" err="1">
                <a:latin typeface="Arial Black" panose="020B0A04020102020204" pitchFamily="34" charset="0"/>
              </a:rPr>
              <a:t>жа-жа-жа</a:t>
            </a:r>
            <a:r>
              <a:rPr lang="ru-RU" sz="2800" dirty="0">
                <a:latin typeface="Arial Black" panose="020B0A04020102020204" pitchFamily="34" charset="0"/>
              </a:rPr>
              <a:t>,</a:t>
            </a:r>
          </a:p>
          <a:p>
            <a:pPr marL="0" indent="0">
              <a:buNone/>
            </a:pPr>
            <a:r>
              <a:rPr lang="ru-RU" sz="2800" dirty="0">
                <a:latin typeface="Arial Black" panose="020B0A04020102020204" pitchFamily="34" charset="0"/>
              </a:rPr>
              <a:t>уж уходит от …</a:t>
            </a:r>
          </a:p>
          <a:p>
            <a:pPr marL="0" indent="0">
              <a:buNone/>
            </a:pPr>
            <a:endParaRPr lang="ru-RU" sz="2800" dirty="0">
              <a:latin typeface="Arial Black" panose="020B0A0402010202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276872"/>
            <a:ext cx="2944847" cy="3035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3995049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0960" cy="1143000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Arial Black" panose="020B0A04020102020204" pitchFamily="34" charset="0"/>
              </a:rPr>
              <a:t>Из чего сделаны предметы?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628800"/>
            <a:ext cx="8363272" cy="4968552"/>
          </a:xfrm>
        </p:spPr>
        <p:txBody>
          <a:bodyPr>
            <a:normAutofit/>
          </a:bodyPr>
          <a:lstStyle/>
          <a:p>
            <a:pPr marL="0" indent="0">
              <a:buNone/>
            </a:pPr>
            <a:br>
              <a:rPr lang="ru-RU" sz="2800" dirty="0"/>
            </a:br>
            <a:br>
              <a:rPr lang="ru-RU" sz="2800" dirty="0"/>
            </a:br>
            <a:endParaRPr lang="ru-RU" sz="2800" dirty="0">
              <a:latin typeface="Arial Black" panose="020B0A04020102020204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71" b="58059"/>
          <a:stretch/>
        </p:blipFill>
        <p:spPr bwMode="auto">
          <a:xfrm>
            <a:off x="251520" y="2317531"/>
            <a:ext cx="8640960" cy="34514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3665824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435280" cy="1872208"/>
          </a:xfrm>
        </p:spPr>
        <p:txBody>
          <a:bodyPr>
            <a:normAutofit/>
          </a:bodyPr>
          <a:lstStyle/>
          <a:p>
            <a:r>
              <a:rPr lang="ru-RU" dirty="0">
                <a:latin typeface="Arial Black" panose="020B0A04020102020204" pitchFamily="34" charset="0"/>
              </a:rPr>
              <a:t>Раздели слова на слоги хлопками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755576" y="2564904"/>
            <a:ext cx="7931224" cy="3240359"/>
          </a:xfrm>
        </p:spPr>
        <p:txBody>
          <a:bodyPr numCol="2">
            <a:normAutofit lnSpcReduction="10000"/>
          </a:bodyPr>
          <a:lstStyle/>
          <a:p>
            <a:r>
              <a:rPr lang="ru-RU" sz="3600" dirty="0">
                <a:latin typeface="Arial Black" panose="020B0A04020102020204" pitchFamily="34" charset="0"/>
              </a:rPr>
              <a:t>ёжик</a:t>
            </a:r>
          </a:p>
          <a:p>
            <a:r>
              <a:rPr lang="ru-RU" sz="3600" dirty="0">
                <a:latin typeface="Arial Black" panose="020B0A04020102020204" pitchFamily="34" charset="0"/>
              </a:rPr>
              <a:t>ёжики</a:t>
            </a:r>
          </a:p>
          <a:p>
            <a:r>
              <a:rPr lang="ru-RU" sz="3600" dirty="0">
                <a:latin typeface="Arial Black" panose="020B0A04020102020204" pitchFamily="34" charset="0"/>
              </a:rPr>
              <a:t>морж</a:t>
            </a:r>
          </a:p>
          <a:p>
            <a:r>
              <a:rPr lang="ru-RU" sz="3600" dirty="0">
                <a:latin typeface="Arial Black" panose="020B0A04020102020204" pitchFamily="34" charset="0"/>
              </a:rPr>
              <a:t>жаба</a:t>
            </a:r>
          </a:p>
          <a:p>
            <a:pPr marL="0" indent="0">
              <a:buNone/>
            </a:pPr>
            <a:endParaRPr lang="ru-RU" sz="3600" dirty="0">
              <a:latin typeface="Arial Black" panose="020B0A04020102020204" pitchFamily="34" charset="0"/>
            </a:endParaRPr>
          </a:p>
          <a:p>
            <a:r>
              <a:rPr lang="ru-RU" sz="3600" dirty="0">
                <a:latin typeface="Arial Black" panose="020B0A04020102020204" pitchFamily="34" charset="0"/>
              </a:rPr>
              <a:t>жеребенок</a:t>
            </a:r>
          </a:p>
          <a:p>
            <a:r>
              <a:rPr lang="ru-RU" sz="3600" dirty="0">
                <a:latin typeface="Arial Black" panose="020B0A04020102020204" pitchFamily="34" charset="0"/>
              </a:rPr>
              <a:t>жираф</a:t>
            </a:r>
          </a:p>
          <a:p>
            <a:r>
              <a:rPr lang="ru-RU" sz="3600" dirty="0">
                <a:latin typeface="Arial Black" panose="020B0A04020102020204" pitchFamily="34" charset="0"/>
              </a:rPr>
              <a:t>медвежонок</a:t>
            </a:r>
          </a:p>
          <a:p>
            <a:r>
              <a:rPr lang="ru-RU" sz="3600" dirty="0">
                <a:latin typeface="Arial Black" panose="020B0A04020102020204" pitchFamily="34" charset="0"/>
              </a:rPr>
              <a:t>жук</a:t>
            </a:r>
            <a:br>
              <a:rPr lang="ru-RU" sz="3600" dirty="0">
                <a:latin typeface="Arial Black" panose="020B0A04020102020204" pitchFamily="34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916734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836712"/>
            <a:ext cx="8435280" cy="5688632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>
                <a:latin typeface="Arial Black" panose="020B0A04020102020204" pitchFamily="34" charset="0"/>
              </a:rPr>
              <a:t>     Игра «Кто где живет?»</a:t>
            </a:r>
            <a:br>
              <a:rPr lang="ru-RU" dirty="0">
                <a:latin typeface="Arial Black" panose="020B0A04020102020204" pitchFamily="34" charset="0"/>
              </a:rPr>
            </a:br>
            <a:br>
              <a:rPr lang="ru-RU" dirty="0">
                <a:latin typeface="Arial Black" panose="020B0A04020102020204" pitchFamily="34" charset="0"/>
              </a:rPr>
            </a:br>
            <a:r>
              <a:rPr lang="ru-RU" sz="3600" dirty="0">
                <a:latin typeface="Arial Black" panose="020B0A04020102020204" pitchFamily="34" charset="0"/>
              </a:rPr>
              <a:t>Сколько этажей </a:t>
            </a:r>
            <a:br>
              <a:rPr lang="ru-RU" sz="3600" dirty="0">
                <a:latin typeface="Arial Black" panose="020B0A04020102020204" pitchFamily="34" charset="0"/>
              </a:rPr>
            </a:br>
            <a:r>
              <a:rPr lang="ru-RU" sz="3600" dirty="0">
                <a:latin typeface="Arial Black" panose="020B0A04020102020204" pitchFamily="34" charset="0"/>
              </a:rPr>
              <a:t>в доме?</a:t>
            </a:r>
            <a:br>
              <a:rPr lang="ru-RU" sz="3600" dirty="0">
                <a:latin typeface="Arial Black" panose="020B0A04020102020204" pitchFamily="34" charset="0"/>
              </a:rPr>
            </a:br>
            <a:r>
              <a:rPr lang="ru-RU" sz="3600" dirty="0">
                <a:latin typeface="Arial Black" panose="020B0A04020102020204" pitchFamily="34" charset="0"/>
              </a:rPr>
              <a:t>Какой это дом?</a:t>
            </a:r>
            <a:br>
              <a:rPr lang="ru-RU" sz="3600" dirty="0">
                <a:latin typeface="Arial Black" panose="020B0A04020102020204" pitchFamily="34" charset="0"/>
              </a:rPr>
            </a:br>
            <a:r>
              <a:rPr lang="ru-RU" sz="3600" dirty="0">
                <a:latin typeface="Arial Black" panose="020B0A04020102020204" pitchFamily="34" charset="0"/>
              </a:rPr>
              <a:t>На каком этаже </a:t>
            </a:r>
            <a:br>
              <a:rPr lang="ru-RU" sz="3600" dirty="0">
                <a:latin typeface="Arial Black" panose="020B0A04020102020204" pitchFamily="34" charset="0"/>
              </a:rPr>
            </a:br>
            <a:r>
              <a:rPr lang="ru-RU" sz="3600" dirty="0">
                <a:latin typeface="Arial Black" panose="020B0A04020102020204" pitchFamily="34" charset="0"/>
              </a:rPr>
              <a:t>живут ёжики, морж,</a:t>
            </a:r>
            <a:br>
              <a:rPr lang="ru-RU" sz="3600" dirty="0">
                <a:latin typeface="Arial Black" panose="020B0A04020102020204" pitchFamily="34" charset="0"/>
              </a:rPr>
            </a:br>
            <a:r>
              <a:rPr lang="ru-RU" sz="3600" dirty="0">
                <a:latin typeface="Arial Black" panose="020B0A04020102020204" pitchFamily="34" charset="0"/>
              </a:rPr>
              <a:t>жаба, жеребенок?</a:t>
            </a:r>
            <a:br>
              <a:rPr lang="ru-RU" sz="3600" dirty="0">
                <a:latin typeface="Arial Black" panose="020B0A04020102020204" pitchFamily="34" charset="0"/>
              </a:rPr>
            </a:br>
            <a:r>
              <a:rPr lang="ru-RU" sz="3600" dirty="0">
                <a:latin typeface="Arial Black" panose="020B0A04020102020204" pitchFamily="34" charset="0"/>
              </a:rPr>
              <a:t>Почему?</a:t>
            </a:r>
            <a:br>
              <a:rPr lang="ru-RU" sz="3600" dirty="0">
                <a:latin typeface="Arial Black" panose="020B0A04020102020204" pitchFamily="34" charset="0"/>
              </a:rPr>
            </a:br>
            <a:r>
              <a:rPr lang="ru-RU" sz="3600" dirty="0">
                <a:latin typeface="Arial Black" panose="020B0A04020102020204" pitchFamily="34" charset="0"/>
              </a:rPr>
              <a:t>Рассели остальных: </a:t>
            </a:r>
            <a:br>
              <a:rPr lang="ru-RU" sz="3600" dirty="0">
                <a:latin typeface="Arial Black" panose="020B0A04020102020204" pitchFamily="34" charset="0"/>
              </a:rPr>
            </a:br>
            <a:r>
              <a:rPr lang="ru-RU" sz="3600" dirty="0">
                <a:latin typeface="Arial Black" panose="020B0A04020102020204" pitchFamily="34" charset="0"/>
              </a:rPr>
              <a:t>жирафа, </a:t>
            </a:r>
            <a:br>
              <a:rPr lang="ru-RU" sz="3600" dirty="0">
                <a:latin typeface="Arial Black" panose="020B0A04020102020204" pitchFamily="34" charset="0"/>
              </a:rPr>
            </a:br>
            <a:r>
              <a:rPr lang="ru-RU" sz="3600" dirty="0">
                <a:latin typeface="Arial Black" panose="020B0A04020102020204" pitchFamily="34" charset="0"/>
              </a:rPr>
              <a:t>медвежонка, </a:t>
            </a:r>
            <a:br>
              <a:rPr lang="ru-RU" sz="3600" dirty="0">
                <a:latin typeface="Arial Black" panose="020B0A04020102020204" pitchFamily="34" charset="0"/>
              </a:rPr>
            </a:br>
            <a:r>
              <a:rPr lang="ru-RU" sz="3600" dirty="0">
                <a:latin typeface="Arial Black" panose="020B0A04020102020204" pitchFamily="34" charset="0"/>
              </a:rPr>
              <a:t>ёжика и жука.</a:t>
            </a:r>
            <a:br>
              <a:rPr lang="ru-RU" sz="4000" dirty="0">
                <a:latin typeface="Arial Black" panose="020B0A04020102020204" pitchFamily="34" charset="0"/>
              </a:rPr>
            </a:br>
            <a:endParaRPr lang="ru-RU" sz="4000" dirty="0"/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15" t="17507" r="14775" b="6315"/>
          <a:stretch/>
        </p:blipFill>
        <p:spPr bwMode="auto">
          <a:xfrm>
            <a:off x="5148064" y="980728"/>
            <a:ext cx="3696516" cy="5447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6940756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72082" cy="6957392"/>
          </a:xfrm>
          <a:prstGeom prst="rect">
            <a:avLst/>
          </a:prstGeom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1556792"/>
            <a:ext cx="8229600" cy="1921904"/>
          </a:xfrm>
        </p:spPr>
        <p:txBody>
          <a:bodyPr>
            <a:normAutofit/>
          </a:bodyPr>
          <a:lstStyle/>
          <a:p>
            <a:r>
              <a:rPr lang="ru-RU" sz="6600" dirty="0">
                <a:solidFill>
                  <a:srgbClr val="FF0000"/>
                </a:solidFill>
                <a:latin typeface="Arial Black" panose="020B0A04020102020204" pitchFamily="34" charset="0"/>
              </a:rPr>
              <a:t>МОЛОДЕЦ!!!</a:t>
            </a: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8560" y="2564904"/>
            <a:ext cx="4078577" cy="40785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2564904"/>
            <a:ext cx="4077072" cy="407707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619" t="38345" r="38000" b="37524"/>
          <a:stretch/>
        </p:blipFill>
        <p:spPr>
          <a:xfrm>
            <a:off x="3189390" y="3478696"/>
            <a:ext cx="2793302" cy="2764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7476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3011" y="-171400"/>
            <a:ext cx="9267011" cy="70294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-123010" y="5963997"/>
            <a:ext cx="92670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4000" dirty="0">
              <a:solidFill>
                <a:srgbClr val="C00000"/>
              </a:solidFill>
              <a:latin typeface="a_Albionic" pitchFamily="34" charset="-52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860032" y="1484783"/>
            <a:ext cx="4032448" cy="3816425"/>
          </a:xfrm>
        </p:spPr>
        <p:txBody>
          <a:bodyPr>
            <a:normAutofit/>
          </a:bodyPr>
          <a:lstStyle/>
          <a:p>
            <a:pPr algn="ctr"/>
            <a:r>
              <a:rPr lang="ru-RU" sz="4800" dirty="0">
                <a:solidFill>
                  <a:srgbClr val="0070C0"/>
                </a:solidFill>
                <a:latin typeface="Arial Black" panose="020B0A04020102020204" pitchFamily="34" charset="0"/>
              </a:rPr>
              <a:t>согласный</a:t>
            </a:r>
            <a:br>
              <a:rPr lang="ru-RU" sz="4800" dirty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ru-RU" sz="4800" dirty="0">
                <a:solidFill>
                  <a:srgbClr val="0070C0"/>
                </a:solidFill>
                <a:latin typeface="Arial Black" panose="020B0A04020102020204" pitchFamily="34" charset="0"/>
              </a:rPr>
              <a:t>звонкий</a:t>
            </a:r>
            <a:br>
              <a:rPr lang="ru-RU" sz="4800" dirty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ru-RU" sz="4800" dirty="0">
                <a:solidFill>
                  <a:srgbClr val="0070C0"/>
                </a:solidFill>
                <a:latin typeface="Arial Black" panose="020B0A04020102020204" pitchFamily="34" charset="0"/>
              </a:rPr>
              <a:t>твердый</a:t>
            </a:r>
            <a:br>
              <a:rPr lang="ru-RU" sz="3600" dirty="0"/>
            </a:br>
            <a:endParaRPr lang="ru-RU" sz="3600" dirty="0"/>
          </a:p>
        </p:txBody>
      </p:sp>
      <p:sp>
        <p:nvSpPr>
          <p:cNvPr id="9" name="Текст 8"/>
          <p:cNvSpPr>
            <a:spLocks noGrp="1"/>
          </p:cNvSpPr>
          <p:nvPr>
            <p:ph type="body" sz="half" idx="2"/>
          </p:nvPr>
        </p:nvSpPr>
        <p:spPr>
          <a:xfrm>
            <a:off x="827584" y="2780928"/>
            <a:ext cx="3240360" cy="3399093"/>
          </a:xfrm>
        </p:spPr>
        <p:txBody>
          <a:bodyPr>
            <a:normAutofit/>
          </a:bodyPr>
          <a:lstStyle/>
          <a:p>
            <a:endParaRPr lang="ru-RU" sz="2400" dirty="0">
              <a:latin typeface="Arial Black" panose="020B0A04020102020204" pitchFamily="34" charset="0"/>
            </a:endParaRPr>
          </a:p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28800"/>
            <a:ext cx="4464496" cy="44973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0000" dirty="0">
                <a:solidFill>
                  <a:srgbClr val="0070C0"/>
                </a:solidFill>
                <a:latin typeface="Arial Black" panose="020B0A04020102020204" pitchFamily="34" charset="0"/>
              </a:rPr>
              <a:t>Ж</a:t>
            </a:r>
          </a:p>
        </p:txBody>
      </p:sp>
    </p:spTree>
    <p:extLst>
      <p:ext uri="{BB962C8B-B14F-4D97-AF65-F5344CB8AC3E}">
        <p14:creationId xmlns:p14="http://schemas.microsoft.com/office/powerpoint/2010/main" val="997210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2000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3011" y="-171400"/>
            <a:ext cx="9267011" cy="70294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-123010" y="5963997"/>
            <a:ext cx="92670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4000" dirty="0">
              <a:solidFill>
                <a:srgbClr val="C00000"/>
              </a:solidFill>
              <a:latin typeface="a_Albionic" pitchFamily="34" charset="-52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1124744"/>
            <a:ext cx="8075240" cy="1440160"/>
          </a:xfrm>
        </p:spPr>
        <p:txBody>
          <a:bodyPr/>
          <a:lstStyle/>
          <a:p>
            <a:pPr algn="ctr"/>
            <a:r>
              <a:rPr lang="ru-RU" sz="3600" dirty="0">
                <a:latin typeface="Arial Black" panose="020B0A04020102020204" pitchFamily="34" charset="0"/>
              </a:rPr>
              <a:t>Артикуляционная гимнастика </a:t>
            </a:r>
            <a:br>
              <a:rPr lang="ru-RU" sz="3600" dirty="0">
                <a:latin typeface="Arial Black" panose="020B0A04020102020204" pitchFamily="34" charset="0"/>
              </a:rPr>
            </a:br>
            <a:r>
              <a:rPr lang="ru-RU" sz="3600" dirty="0">
                <a:latin typeface="Arial Black" panose="020B0A04020102020204" pitchFamily="34" charset="0"/>
              </a:rPr>
              <a:t>«Окошко»</a:t>
            </a:r>
            <a:endParaRPr lang="ru-RU" sz="3600" dirty="0"/>
          </a:p>
        </p:txBody>
      </p:sp>
      <p:sp>
        <p:nvSpPr>
          <p:cNvPr id="9" name="Текст 8"/>
          <p:cNvSpPr>
            <a:spLocks noGrp="1"/>
          </p:cNvSpPr>
          <p:nvPr>
            <p:ph type="body" sz="half" idx="2"/>
          </p:nvPr>
        </p:nvSpPr>
        <p:spPr>
          <a:xfrm>
            <a:off x="251520" y="2564904"/>
            <a:ext cx="4464496" cy="3615117"/>
          </a:xfrm>
        </p:spPr>
        <p:txBody>
          <a:bodyPr>
            <a:normAutofit/>
          </a:bodyPr>
          <a:lstStyle/>
          <a:p>
            <a:endParaRPr lang="ru-RU" sz="2400" dirty="0">
              <a:latin typeface="Arial Black" panose="020B0A04020102020204" pitchFamily="34" charset="0"/>
            </a:endParaRPr>
          </a:p>
          <a:p>
            <a:r>
              <a:rPr lang="ru-RU" sz="2400" dirty="0">
                <a:latin typeface="Arial Black" panose="020B0A04020102020204" pitchFamily="34" charset="0"/>
              </a:rPr>
              <a:t>Рот открою я немножко, </a:t>
            </a:r>
          </a:p>
          <a:p>
            <a:r>
              <a:rPr lang="ru-RU" sz="2400" dirty="0">
                <a:latin typeface="Arial Black" panose="020B0A04020102020204" pitchFamily="34" charset="0"/>
              </a:rPr>
              <a:t>Губы сделаю «окошком». </a:t>
            </a:r>
          </a:p>
          <a:p>
            <a:r>
              <a:rPr lang="ru-RU" sz="2400" dirty="0">
                <a:latin typeface="Arial Black" panose="020B0A04020102020204" pitchFamily="34" charset="0"/>
              </a:rPr>
              <a:t>Зубки рядышком стоят </a:t>
            </a:r>
          </a:p>
          <a:p>
            <a:r>
              <a:rPr lang="ru-RU" sz="2400" dirty="0">
                <a:latin typeface="Arial Black" panose="020B0A04020102020204" pitchFamily="34" charset="0"/>
              </a:rPr>
              <a:t>И в окошечко глядят.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611675"/>
            <a:ext cx="3371230" cy="3339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55575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2000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3011" y="-171400"/>
            <a:ext cx="9267011" cy="70294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-123010" y="5963997"/>
            <a:ext cx="92670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4000" dirty="0">
              <a:solidFill>
                <a:srgbClr val="C00000"/>
              </a:solidFill>
              <a:latin typeface="a_Albionic" pitchFamily="34" charset="-52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1124744"/>
            <a:ext cx="8075240" cy="864096"/>
          </a:xfrm>
        </p:spPr>
        <p:txBody>
          <a:bodyPr/>
          <a:lstStyle/>
          <a:p>
            <a:pPr algn="ctr"/>
            <a:r>
              <a:rPr lang="ru-RU" sz="3600" dirty="0">
                <a:latin typeface="Arial Black" panose="020B0A04020102020204" pitchFamily="34" charset="0"/>
              </a:rPr>
              <a:t>«Вкусное варенье»</a:t>
            </a:r>
            <a:endParaRPr lang="ru-RU" sz="3600" dirty="0"/>
          </a:p>
        </p:txBody>
      </p:sp>
      <p:sp>
        <p:nvSpPr>
          <p:cNvPr id="9" name="Текст 8"/>
          <p:cNvSpPr>
            <a:spLocks noGrp="1"/>
          </p:cNvSpPr>
          <p:nvPr>
            <p:ph type="body" sz="half" idx="2"/>
          </p:nvPr>
        </p:nvSpPr>
        <p:spPr>
          <a:xfrm>
            <a:off x="755576" y="1988840"/>
            <a:ext cx="3754918" cy="3672409"/>
          </a:xfrm>
        </p:spPr>
        <p:txBody>
          <a:bodyPr>
            <a:normAutofit lnSpcReduction="10000"/>
          </a:bodyPr>
          <a:lstStyle/>
          <a:p>
            <a:endParaRPr lang="ru-RU" sz="2400" dirty="0">
              <a:latin typeface="Arial Black" panose="020B0A04020102020204" pitchFamily="34" charset="0"/>
            </a:endParaRPr>
          </a:p>
          <a:p>
            <a:r>
              <a:rPr lang="ru-RU" sz="2400" dirty="0">
                <a:latin typeface="Arial Black" panose="020B0A04020102020204" pitchFamily="34" charset="0"/>
              </a:rPr>
              <a:t>Пчёлка ЖУ по воскресеньям</a:t>
            </a:r>
          </a:p>
          <a:p>
            <a:r>
              <a:rPr lang="ru-RU" sz="2400" dirty="0">
                <a:latin typeface="Arial Black" panose="020B0A04020102020204" pitchFamily="34" charset="0"/>
              </a:rPr>
              <a:t>Ест вишнёвое варенье.</a:t>
            </a:r>
          </a:p>
          <a:p>
            <a:r>
              <a:rPr lang="ru-RU" sz="2400" dirty="0">
                <a:latin typeface="Arial Black" panose="020B0A04020102020204" pitchFamily="34" charset="0"/>
              </a:rPr>
              <a:t>Очень вкусное варенье,</a:t>
            </a:r>
          </a:p>
          <a:p>
            <a:r>
              <a:rPr lang="ru-RU" sz="2400" dirty="0">
                <a:latin typeface="Arial Black" panose="020B0A04020102020204" pitchFamily="34" charset="0"/>
              </a:rPr>
              <a:t>Жаль, не скоро воскресенье.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4514" y="2099183"/>
            <a:ext cx="3365917" cy="3573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81474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2000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3011" y="-171400"/>
            <a:ext cx="9267011" cy="70294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-123010" y="5963997"/>
            <a:ext cx="92670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4000" dirty="0">
              <a:solidFill>
                <a:srgbClr val="C00000"/>
              </a:solidFill>
              <a:latin typeface="a_Albionic" pitchFamily="34" charset="-52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1124744"/>
            <a:ext cx="8075240" cy="864096"/>
          </a:xfrm>
        </p:spPr>
        <p:txBody>
          <a:bodyPr/>
          <a:lstStyle/>
          <a:p>
            <a:pPr algn="ctr"/>
            <a:r>
              <a:rPr lang="ru-RU" sz="3600" dirty="0">
                <a:latin typeface="Arial Black" panose="020B0A04020102020204" pitchFamily="34" charset="0"/>
              </a:rPr>
              <a:t>«Чашечка»</a:t>
            </a:r>
            <a:endParaRPr lang="ru-RU" sz="36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20072" y="2480005"/>
            <a:ext cx="3361488" cy="35076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Текст 8"/>
          <p:cNvSpPr>
            <a:spLocks noGrp="1"/>
          </p:cNvSpPr>
          <p:nvPr>
            <p:ph type="body" sz="half" idx="2"/>
          </p:nvPr>
        </p:nvSpPr>
        <p:spPr>
          <a:xfrm>
            <a:off x="467544" y="2435605"/>
            <a:ext cx="3528392" cy="3528392"/>
          </a:xfrm>
        </p:spPr>
        <p:txBody>
          <a:bodyPr/>
          <a:lstStyle/>
          <a:p>
            <a:endParaRPr lang="ru-RU" sz="2400" dirty="0">
              <a:latin typeface="Arial Black" panose="020B0A04020102020204" pitchFamily="34" charset="0"/>
            </a:endParaRPr>
          </a:p>
          <a:p>
            <a:r>
              <a:rPr lang="ru-RU" sz="2400" dirty="0">
                <a:latin typeface="Arial Black" panose="020B0A04020102020204" pitchFamily="34" charset="0"/>
              </a:rPr>
              <a:t>Мы чаек горячий </a:t>
            </a:r>
            <a:br>
              <a:rPr lang="ru-RU" sz="2400" dirty="0">
                <a:latin typeface="Arial Black" panose="020B0A04020102020204" pitchFamily="34" charset="0"/>
              </a:rPr>
            </a:br>
            <a:r>
              <a:rPr lang="ru-RU" sz="2400" dirty="0">
                <a:latin typeface="Arial Black" panose="020B0A04020102020204" pitchFamily="34" charset="0"/>
              </a:rPr>
              <a:t>Будем пить на даче. </a:t>
            </a:r>
            <a:br>
              <a:rPr lang="ru-RU" sz="2400" dirty="0">
                <a:latin typeface="Arial Black" panose="020B0A04020102020204" pitchFamily="34" charset="0"/>
              </a:rPr>
            </a:br>
            <a:r>
              <a:rPr lang="ru-RU" sz="2400" dirty="0">
                <a:latin typeface="Arial Black" panose="020B0A04020102020204" pitchFamily="34" charset="0"/>
              </a:rPr>
              <a:t>Чашечку мы держим </a:t>
            </a:r>
            <a:br>
              <a:rPr lang="ru-RU" sz="2400" dirty="0">
                <a:latin typeface="Arial Black" panose="020B0A04020102020204" pitchFamily="34" charset="0"/>
              </a:rPr>
            </a:br>
            <a:r>
              <a:rPr lang="ru-RU" sz="2400" dirty="0">
                <a:latin typeface="Arial Black" panose="020B0A04020102020204" pitchFamily="34" charset="0"/>
              </a:rPr>
              <a:t>Крепче, крепче, крепче.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79821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2000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3011" y="-171400"/>
            <a:ext cx="9267011" cy="70294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-123010" y="5963997"/>
            <a:ext cx="92670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4000" dirty="0">
              <a:solidFill>
                <a:srgbClr val="C00000"/>
              </a:solidFill>
              <a:latin typeface="a_Albionic" pitchFamily="34" charset="-52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1124744"/>
            <a:ext cx="8075240" cy="936104"/>
          </a:xfrm>
        </p:spPr>
        <p:txBody>
          <a:bodyPr/>
          <a:lstStyle/>
          <a:p>
            <a:pPr algn="ctr"/>
            <a:r>
              <a:rPr lang="ru-RU" sz="3600" dirty="0">
                <a:latin typeface="Arial Black" panose="020B0A04020102020204" pitchFamily="34" charset="0"/>
              </a:rPr>
              <a:t>«Чистим зубки»</a:t>
            </a:r>
            <a:endParaRPr lang="ru-RU" sz="3600" dirty="0"/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54637" y="2451894"/>
            <a:ext cx="3332004" cy="3209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Текст 8"/>
          <p:cNvSpPr>
            <a:spLocks noGrp="1"/>
          </p:cNvSpPr>
          <p:nvPr>
            <p:ph type="body" sz="half" idx="2"/>
          </p:nvPr>
        </p:nvSpPr>
        <p:spPr>
          <a:xfrm>
            <a:off x="755576" y="2435605"/>
            <a:ext cx="3240360" cy="3528392"/>
          </a:xfrm>
        </p:spPr>
        <p:txBody>
          <a:bodyPr>
            <a:normAutofit lnSpcReduction="10000"/>
          </a:bodyPr>
          <a:lstStyle/>
          <a:p>
            <a:r>
              <a:rPr lang="ru-RU" sz="2400" dirty="0">
                <a:latin typeface="Arial Black" panose="020B0A04020102020204" pitchFamily="34" charset="0"/>
              </a:rPr>
              <a:t>Чищу зубы,</a:t>
            </a:r>
          </a:p>
          <a:p>
            <a:r>
              <a:rPr lang="ru-RU" sz="2400" dirty="0">
                <a:latin typeface="Arial Black" panose="020B0A04020102020204" pitchFamily="34" charset="0"/>
              </a:rPr>
              <a:t>Чищу зубы       </a:t>
            </a:r>
          </a:p>
          <a:p>
            <a:r>
              <a:rPr lang="ru-RU" sz="2400" dirty="0">
                <a:latin typeface="Arial Black" panose="020B0A04020102020204" pitchFamily="34" charset="0"/>
              </a:rPr>
              <a:t>И снаружи,       </a:t>
            </a:r>
          </a:p>
          <a:p>
            <a:r>
              <a:rPr lang="ru-RU" sz="2400" dirty="0">
                <a:latin typeface="Arial Black" panose="020B0A04020102020204" pitchFamily="34" charset="0"/>
              </a:rPr>
              <a:t>И внутри.        </a:t>
            </a:r>
          </a:p>
          <a:p>
            <a:r>
              <a:rPr lang="ru-RU" sz="2400" dirty="0">
                <a:latin typeface="Arial Black" panose="020B0A04020102020204" pitchFamily="34" charset="0"/>
              </a:rPr>
              <a:t>Не болели,    </a:t>
            </a:r>
          </a:p>
          <a:p>
            <a:r>
              <a:rPr lang="ru-RU" sz="2400" dirty="0">
                <a:latin typeface="Arial Black" panose="020B0A04020102020204" pitchFamily="34" charset="0"/>
              </a:rPr>
              <a:t>Не темнели,  </a:t>
            </a:r>
          </a:p>
          <a:p>
            <a:r>
              <a:rPr lang="ru-RU" sz="2400" dirty="0">
                <a:latin typeface="Arial Black" panose="020B0A04020102020204" pitchFamily="34" charset="0"/>
              </a:rPr>
              <a:t>Не желтели</a:t>
            </a:r>
          </a:p>
          <a:p>
            <a:r>
              <a:rPr lang="ru-RU" sz="2400" dirty="0">
                <a:latin typeface="Arial Black" panose="020B0A04020102020204" pitchFamily="34" charset="0"/>
              </a:rPr>
              <a:t>чтоб они.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79135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2000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3011" y="-171400"/>
            <a:ext cx="9267011" cy="70294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-123010" y="5963997"/>
            <a:ext cx="92670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4000" dirty="0">
              <a:solidFill>
                <a:srgbClr val="C00000"/>
              </a:solidFill>
              <a:latin typeface="a_Albionic" pitchFamily="34" charset="-52"/>
            </a:endParaRPr>
          </a:p>
        </p:txBody>
      </p:sp>
      <p:pic>
        <p:nvPicPr>
          <p:cNvPr id="6" name="Дорогою добра_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0" y="2317534"/>
            <a:ext cx="3491880" cy="1384920"/>
          </a:xfrm>
        </p:spPr>
        <p:txBody>
          <a:bodyPr>
            <a:noAutofit/>
          </a:bodyPr>
          <a:lstStyle/>
          <a:p>
            <a:pPr algn="ctr"/>
            <a:r>
              <a:rPr lang="ru-RU" sz="4400" dirty="0">
                <a:latin typeface="Arial Black" panose="020B0A04020102020204" pitchFamily="34" charset="0"/>
              </a:rPr>
              <a:t>Как жужжит пчела?</a:t>
            </a:r>
            <a:endParaRPr lang="ru-RU" sz="44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79912" y="1709068"/>
            <a:ext cx="5111750" cy="4049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Текст 8"/>
          <p:cNvSpPr>
            <a:spLocks noGrp="1"/>
          </p:cNvSpPr>
          <p:nvPr>
            <p:ph type="body" sz="half" idx="2"/>
          </p:nvPr>
        </p:nvSpPr>
        <p:spPr>
          <a:xfrm>
            <a:off x="0" y="4431015"/>
            <a:ext cx="3707904" cy="1886925"/>
          </a:xfrm>
        </p:spPr>
        <p:txBody>
          <a:bodyPr>
            <a:normAutofit/>
          </a:bodyPr>
          <a:lstStyle/>
          <a:p>
            <a:r>
              <a:rPr lang="ru-RU" sz="4400" dirty="0">
                <a:latin typeface="Arial Black" panose="020B0A04020102020204" pitchFamily="34" charset="0"/>
              </a:rPr>
              <a:t>Ж-ж-ж-ж-ж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3270898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2000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9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4" t="16461" r="6602" b="17400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750"/>
          <a:stretch/>
        </p:blipFill>
        <p:spPr>
          <a:xfrm>
            <a:off x="136418" y="1628800"/>
            <a:ext cx="9041051" cy="52292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37" t="32572" b="37197"/>
          <a:stretch/>
        </p:blipFill>
        <p:spPr>
          <a:xfrm>
            <a:off x="-1" y="4784721"/>
            <a:ext cx="4667741" cy="207328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95" t="32572" b="37342"/>
          <a:stretch/>
        </p:blipFill>
        <p:spPr>
          <a:xfrm flipH="1">
            <a:off x="4355975" y="4794647"/>
            <a:ext cx="4821493" cy="206335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26" t="30585" r="27864" b="30948"/>
          <a:stretch/>
        </p:blipFill>
        <p:spPr>
          <a:xfrm>
            <a:off x="7915117" y="-25639"/>
            <a:ext cx="1228883" cy="107654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26" t="30585" r="27864" b="30948"/>
          <a:stretch/>
        </p:blipFill>
        <p:spPr>
          <a:xfrm>
            <a:off x="7948586" y="1090529"/>
            <a:ext cx="1228883" cy="107654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26" t="30585" r="27864" b="30948"/>
          <a:stretch/>
        </p:blipFill>
        <p:spPr>
          <a:xfrm>
            <a:off x="7956807" y="2165897"/>
            <a:ext cx="1228883" cy="107654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26" t="30585" r="27864" b="30948"/>
          <a:stretch/>
        </p:blipFill>
        <p:spPr>
          <a:xfrm flipH="1">
            <a:off x="69643" y="126761"/>
            <a:ext cx="1228883" cy="107654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26" t="30585" r="27864" b="30948"/>
          <a:stretch/>
        </p:blipFill>
        <p:spPr>
          <a:xfrm flipH="1">
            <a:off x="80298" y="1337112"/>
            <a:ext cx="1228883" cy="107654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26" t="30585" r="27864" b="30948"/>
          <a:stretch/>
        </p:blipFill>
        <p:spPr>
          <a:xfrm flipH="1">
            <a:off x="-2" y="2373056"/>
            <a:ext cx="1228883" cy="1076542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18132" y="6179041"/>
            <a:ext cx="914400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Пока летит пчёлка, произноси звук </a:t>
            </a:r>
            <a:r>
              <a:rPr lang="en-US" sz="3600" b="1" dirty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[</a:t>
            </a:r>
            <a:r>
              <a:rPr lang="ru-RU" sz="3600" b="1" dirty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Ж</a:t>
            </a:r>
            <a:r>
              <a:rPr lang="en-US" sz="3600" b="1" dirty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]</a:t>
            </a:r>
            <a:r>
              <a:rPr lang="ru-RU" sz="3600" b="1" dirty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52567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48148E-6 L -0.21649 1.48148E-6 C -0.31354 1.48148E-6 -0.43281 0.13449 -0.43281 0.24398 L -0.43281 0.48819 " pathEditMode="relative" rAng="0" ptsTypes="FfFF">
                                      <p:cBhvr>
                                        <p:cTn id="6" dur="6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649" y="243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6000"/>
                            </p:stCondLst>
                            <p:childTnLst>
                              <p:par>
                                <p:cTn id="8" presetID="5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7.40741E-7 L 0.18889 -7.40741E-7 C 0.27361 -7.40741E-7 0.37795 0.08495 0.37795 0.15417 L 0.37795 0.30857 " pathEditMode="relative" rAng="0" ptsTypes="FfFF">
                                      <p:cBhvr>
                                        <p:cTn id="9" dur="5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889" y="15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1750"/>
                            </p:stCondLst>
                            <p:childTnLst>
                              <p:par>
                                <p:cTn id="11" presetID="5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0 L -0.19479 0 C -0.28229 0 -0.38924 0.06644 -0.38924 0.1206 L -0.38924 0.24144 " pathEditMode="relative" rAng="0" ptsTypes="FfFF">
                                      <p:cBhvr>
                                        <p:cTn id="12" dur="5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462" y="12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7500"/>
                            </p:stCondLst>
                            <p:childTnLst>
                              <p:par>
                                <p:cTn id="14" presetID="5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7 L 0.16476 3.7037E-7 C 0.23837 3.7037E-7 0.32952 0.0537 0.32952 0.09745 L 0.32952 0.19514 " pathEditMode="relative" rAng="0" ptsTypes="FfFF">
                                      <p:cBhvr>
                                        <p:cTn id="15" dur="5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76" y="97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750"/>
                            </p:stCondLst>
                            <p:childTnLst>
                              <p:par>
                                <p:cTn id="17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2.96296E-6 L -0.28768 0.11621 " pathEditMode="relative" rAng="0" ptsTypes="AA">
                                      <p:cBhvr>
                                        <p:cTn id="1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392" y="58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7750"/>
                            </p:stCondLst>
                            <p:childTnLst>
                              <p:par>
                                <p:cTn id="20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2.96296E-6 L 0.31475 0.14907 " pathEditMode="relative" rAng="0" ptsTypes="AA">
                                      <p:cBhvr>
                                        <p:cTn id="21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29" y="74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1164</TotalTime>
  <Words>537</Words>
  <Application>Microsoft Office PowerPoint</Application>
  <PresentationFormat>Экран (4:3)</PresentationFormat>
  <Paragraphs>109</Paragraphs>
  <Slides>25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0" baseType="lpstr">
      <vt:lpstr>a_Albionic</vt:lpstr>
      <vt:lpstr>Arial</vt:lpstr>
      <vt:lpstr>Arial Black</vt:lpstr>
      <vt:lpstr>Calibri</vt:lpstr>
      <vt:lpstr>Тема Office</vt:lpstr>
      <vt:lpstr>Презентация PowerPoint</vt:lpstr>
      <vt:lpstr>Цель: автоматизация звука [ж] в слогах, словах, предложениях. </vt:lpstr>
      <vt:lpstr>согласный звонкий твердый </vt:lpstr>
      <vt:lpstr>Артикуляционная гимнастика  «Окошко»</vt:lpstr>
      <vt:lpstr>«Вкусное варенье»</vt:lpstr>
      <vt:lpstr>«Чашечка»</vt:lpstr>
      <vt:lpstr>«Чистим зубки»</vt:lpstr>
      <vt:lpstr>Как жужжит пчела?</vt:lpstr>
      <vt:lpstr>Презентация PowerPoint</vt:lpstr>
      <vt:lpstr>Презентация PowerPoint</vt:lpstr>
      <vt:lpstr>Презентация PowerPoint</vt:lpstr>
      <vt:lpstr>Назови предметы со звуком [ж] </vt:lpstr>
      <vt:lpstr>Назови предметы со звуком [ж] в начале слова</vt:lpstr>
      <vt:lpstr>Назови предметы со звуком [ж] в середине слова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Подбери слова в рифму и повтори</vt:lpstr>
      <vt:lpstr>Подбери слова в рифму и повтори</vt:lpstr>
      <vt:lpstr>Из чего сделаны предметы?</vt:lpstr>
      <vt:lpstr>Раздели слова на слоги хлопками</vt:lpstr>
      <vt:lpstr>     Игра «Кто где живет?»  Сколько этажей  в доме? Какой это дом? На каком этаже  живут ёжики, морж, жаба, жеребенок? Почему? Рассели остальных:  жирафа,  медвежонка,  ёжика и жука. </vt:lpstr>
      <vt:lpstr>МОЛОДЕЦ!!!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Земфира</dc:creator>
  <cp:lastModifiedBy>светлана шарипова</cp:lastModifiedBy>
  <cp:revision>75</cp:revision>
  <dcterms:created xsi:type="dcterms:W3CDTF">2015-11-16T20:41:15Z</dcterms:created>
  <dcterms:modified xsi:type="dcterms:W3CDTF">2024-01-07T15:28:58Z</dcterms:modified>
</cp:coreProperties>
</file>