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2" r:id="rId2"/>
  </p:sldMasterIdLst>
  <p:sldIdLst>
    <p:sldId id="256" r:id="rId3"/>
    <p:sldId id="282" r:id="rId4"/>
    <p:sldId id="258" r:id="rId5"/>
    <p:sldId id="283" r:id="rId6"/>
    <p:sldId id="284" r:id="rId7"/>
    <p:sldId id="277" r:id="rId8"/>
    <p:sldId id="285" r:id="rId9"/>
    <p:sldId id="261" r:id="rId10"/>
    <p:sldId id="260" r:id="rId11"/>
    <p:sldId id="265" r:id="rId12"/>
    <p:sldId id="263" r:id="rId13"/>
    <p:sldId id="269" r:id="rId14"/>
    <p:sldId id="272" r:id="rId15"/>
    <p:sldId id="271" r:id="rId16"/>
    <p:sldId id="268" r:id="rId17"/>
    <p:sldId id="275" r:id="rId18"/>
    <p:sldId id="273" r:id="rId19"/>
    <p:sldId id="274" r:id="rId20"/>
    <p:sldId id="288" r:id="rId21"/>
    <p:sldId id="289" r:id="rId22"/>
    <p:sldId id="278" r:id="rId23"/>
    <p:sldId id="286" r:id="rId24"/>
    <p:sldId id="28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6600"/>
    <a:srgbClr val="E9F4FD"/>
    <a:srgbClr val="E3F2FD"/>
    <a:srgbClr val="CCFFCC"/>
    <a:srgbClr val="003366"/>
    <a:srgbClr val="FF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7" autoAdjust="0"/>
    <p:restoredTop sz="94660"/>
  </p:normalViewPr>
  <p:slideViewPr>
    <p:cSldViewPr>
      <p:cViewPr varScale="1">
        <p:scale>
          <a:sx n="63" d="100"/>
          <a:sy n="63" d="100"/>
        </p:scale>
        <p:origin x="15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класс</c:v>
                </c:pt>
                <c:pt idx="1">
                  <c:v>8класс</c:v>
                </c:pt>
                <c:pt idx="2">
                  <c:v>9класс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A8-4DAA-BAC9-28D3083C4A73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класс</c:v>
                </c:pt>
                <c:pt idx="1">
                  <c:v>8класс</c:v>
                </c:pt>
                <c:pt idx="2">
                  <c:v>9класс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A8-4DAA-BAC9-28D3083C4A73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класс</c:v>
                </c:pt>
                <c:pt idx="1">
                  <c:v>8класс</c:v>
                </c:pt>
                <c:pt idx="2">
                  <c:v>9класс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68</c:v>
                </c:pt>
                <c:pt idx="1">
                  <c:v>74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A8-4DAA-BAC9-28D3083C4A73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ряд4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класс</c:v>
                </c:pt>
                <c:pt idx="1">
                  <c:v>8класс</c:v>
                </c:pt>
                <c:pt idx="2">
                  <c:v>9класс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52</c:v>
                </c:pt>
                <c:pt idx="1">
                  <c:v>87</c:v>
                </c:pt>
                <c:pt idx="2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FA8-4DAA-BAC9-28D3083C4A73}"/>
            </c:ext>
          </c:extLst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ряд5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7 класс</c:v>
                </c:pt>
                <c:pt idx="1">
                  <c:v>8класс</c:v>
                </c:pt>
                <c:pt idx="2">
                  <c:v>9класс</c:v>
                </c:pt>
              </c:strCache>
            </c:strRef>
          </c:cat>
          <c:val>
            <c:numRef>
              <c:f>Лист1!$F$2:$F$5</c:f>
              <c:numCache>
                <c:formatCode>General</c:formatCode>
                <c:ptCount val="4"/>
                <c:pt idx="0">
                  <c:v>50</c:v>
                </c:pt>
                <c:pt idx="1">
                  <c:v>85</c:v>
                </c:pt>
                <c:pt idx="2">
                  <c:v>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FA8-4DAA-BAC9-28D3083C4A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8589056"/>
        <c:axId val="88590592"/>
      </c:barChart>
      <c:catAx>
        <c:axId val="88589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8590592"/>
        <c:crosses val="autoZero"/>
        <c:auto val="1"/>
        <c:lblAlgn val="ctr"/>
        <c:lblOffset val="100"/>
        <c:noMultiLvlLbl val="0"/>
      </c:catAx>
      <c:valAx>
        <c:axId val="88590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8589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70D7F-D163-4A6D-A3C4-97F6C4AA516F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97130-BF43-403C-8804-D98854CA1D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822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6BDF74-A209-4345-8BF2-C705E37FB4F0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DA5AF-AB87-44B4-BF7A-1DB00E37B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73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3E07F-0640-4DC7-83CC-DAB44BE8AAFE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E89A9-8A1D-485E-9D56-45267E953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102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36CB3-D69E-4E70-9D2C-A20683E939D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B5F1A-5660-4901-BF71-BDD66FFBC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598241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16494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1436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6718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3234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3765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84805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621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AE0AC-18FD-4286-9A6F-9B569AD72328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E483C-FACA-477E-A107-45E87BFCF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4431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42769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57373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22198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2939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5B042-B71B-4BB6-BE1E-2950C9953C3D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AFDA3-5F6D-419D-B4EF-93DFB3FAA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222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B5681-18B9-42DA-8713-3B05B64FE438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7BEE8-7DC8-480E-8FA3-F4B02E4DA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57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20D3B-7C64-490C-808A-7581C2F5ADE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C3C21-1AD9-4D90-A15D-03D446714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973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3EC39-8582-4E3F-BE0C-435E4CC66DA5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A7031-8372-4A61-B145-2461D1D61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531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E40F9-0C17-468F-8386-7B7954A88A2C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1AA35-93B6-478C-B1C9-B3044133F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62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0793F-27D7-4652-88C6-EF8457430B21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DA221-66EB-4C1F-811F-4208871750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64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AA261-5365-4E70-B254-47E66276DDD8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AD5E0-8F4A-4382-800B-BA74BC7872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35F959-BB0D-4C10-878C-ECEC1996EBA2}" type="datetimeFigureOut">
              <a:rPr lang="ru-RU"/>
              <a:pPr>
                <a:defRPr/>
              </a:pPr>
              <a:t>19.04.2019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902B2C-AD28-4E08-9A68-C186712F1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690" r:id="rId2"/>
    <p:sldLayoutId id="214748370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701" r:id="rId9"/>
    <p:sldLayoutId id="2147483696" r:id="rId10"/>
    <p:sldLayoutId id="2147483697" r:id="rId11"/>
    <p:sldLayoutId id="2147483698" r:id="rId12"/>
  </p:sldLayoutIdLst>
  <p:transition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-52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19.04.2019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shade val="50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shade val="50000"/>
                </a:prst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5691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xtLst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Кумыс</a:t>
            </a:r>
            <a:endParaRPr lang="ru-RU" sz="800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extLst/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богатырский напиток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extLst/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Санаторий </a:t>
            </a:r>
            <a:r>
              <a:rPr lang="ru-RU" sz="4000" b="1" i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Глуховская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628800"/>
            <a:ext cx="6442105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p000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32644" y="266427"/>
            <a:ext cx="8229600" cy="1143000"/>
          </a:xfrm>
          <a:prstGeom prst="rect">
            <a:avLst/>
          </a:prstGeom>
        </p:spPr>
        <p:txBody>
          <a:bodyPr lIns="0" rIns="0" bIns="0" anchor="b"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Санаторий им. С. Т. Аксакова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Санаторий Якты-Куль, Башки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989138"/>
            <a:ext cx="569595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WordArt 7"/>
          <p:cNvSpPr>
            <a:spLocks noChangeArrowheads="1" noChangeShapeType="1" noTextEdit="1"/>
          </p:cNvSpPr>
          <p:nvPr/>
        </p:nvSpPr>
        <p:spPr bwMode="auto">
          <a:xfrm>
            <a:off x="1331913" y="908050"/>
            <a:ext cx="67675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Санаторий Якты-Куль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Санаторий Янган-Тау, Башки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84313"/>
            <a:ext cx="7259637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WordArt 7"/>
          <p:cNvSpPr>
            <a:spLocks noChangeArrowheads="1" noChangeShapeType="1" noTextEdit="1"/>
          </p:cNvSpPr>
          <p:nvPr/>
        </p:nvSpPr>
        <p:spPr bwMode="auto">
          <a:xfrm>
            <a:off x="2051050" y="620713"/>
            <a:ext cx="4805363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Санаторий Янган -Тау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Санаторий Танып, Башки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989138"/>
            <a:ext cx="569595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WordArt 10"/>
          <p:cNvSpPr>
            <a:spLocks noChangeArrowheads="1" noChangeShapeType="1" noTextEdit="1"/>
          </p:cNvSpPr>
          <p:nvPr/>
        </p:nvSpPr>
        <p:spPr bwMode="auto">
          <a:xfrm>
            <a:off x="2411413" y="908050"/>
            <a:ext cx="431958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Санаторий Танып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  <a:extLst/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Санаторий Юматово</a:t>
            </a:r>
            <a:endParaRPr lang="ru-RU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Содержимое 3" descr="picture175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00808"/>
            <a:ext cx="6474941" cy="432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Технология изготовления кумыса</a:t>
            </a:r>
            <a:endParaRPr lang="ru-RU" dirty="0"/>
          </a:p>
        </p:txBody>
      </p:sp>
      <p:pic>
        <p:nvPicPr>
          <p:cNvPr id="20483" name="Picture 5" descr="Сбор кобыльего моло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141663"/>
            <a:ext cx="8783637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2771775" y="2133600"/>
            <a:ext cx="3881438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52352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chemeClr val="tx2"/>
                </a:solidFill>
                <a:latin typeface="Times New Roman" pitchFamily="18" charset="0"/>
              </a:rPr>
              <a:t>Сбор кобыльего молока</a:t>
            </a:r>
          </a:p>
          <a:p>
            <a:endParaRPr lang="ru-RU" altLang="ru-RU">
              <a:solidFill>
                <a:schemeClr val="tx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A505F004EEFD7288F855B4D767FDD8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557338"/>
            <a:ext cx="38163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755650" y="4221163"/>
            <a:ext cx="3097213" cy="1003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Бурдюк</a:t>
            </a:r>
          </a:p>
        </p:txBody>
      </p:sp>
      <p:sp>
        <p:nvSpPr>
          <p:cNvPr id="24585" name="WordArt 9"/>
          <p:cNvSpPr>
            <a:spLocks noChangeArrowheads="1" noChangeShapeType="1" noTextEdit="1"/>
          </p:cNvSpPr>
          <p:nvPr/>
        </p:nvSpPr>
        <p:spPr bwMode="auto">
          <a:xfrm>
            <a:off x="684213" y="1989138"/>
            <a:ext cx="3167062" cy="10747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chemeClr val="accent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Бишкек</a:t>
            </a:r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924300" y="2852738"/>
            <a:ext cx="2879725" cy="576262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3924300" y="4797425"/>
            <a:ext cx="2447925" cy="144463"/>
          </a:xfrm>
          <a:prstGeom prst="line">
            <a:avLst/>
          </a:prstGeom>
          <a:noFill/>
          <a:ln w="76200">
            <a:solidFill>
              <a:srgbClr val="FF66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 animBg="1"/>
      <p:bldP spid="24585" grpId="0" animBg="1"/>
      <p:bldP spid="24588" grpId="0" animBg="1"/>
      <p:bldP spid="2458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Технология изготовления кумыса</a:t>
            </a:r>
            <a:endParaRPr lang="ru-RU" dirty="0"/>
          </a:p>
        </p:txBody>
      </p:sp>
      <p:pic>
        <p:nvPicPr>
          <p:cNvPr id="4" name="Содержимое 3" descr="new2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1: Что такое кумыс?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Вопрос 2: Что вы знаете о целебных свойствах этого напитка?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Вопрос 3: Как кумыс прославил наш край?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Вопрос 4: Какие здравницы имеются в РБ, где применяется кумысолечение?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Вопрос 5: Из какого сырья делается кумыс?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Вопрос 6: Для чего пьют кумыс?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270510" algn="just">
              <a:lnSpc>
                <a:spcPct val="150000"/>
              </a:lnSpc>
              <a:spcAft>
                <a:spcPts val="1000"/>
              </a:spcAft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7: Какие торговые марки кумыса имеются в продаже?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59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Задачи исследования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362950" cy="4389438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3333CC"/>
                </a:solidFill>
                <a:latin typeface="Arial" charset="0"/>
              </a:rPr>
              <a:t>1. </a:t>
            </a:r>
            <a:r>
              <a:rPr lang="ru-RU" altLang="ru-RU" sz="2800" b="1" smtClean="0">
                <a:solidFill>
                  <a:srgbClr val="3333CC"/>
                </a:solidFill>
                <a:latin typeface="Arial" charset="0"/>
              </a:rPr>
              <a:t>Изучить историю возникновения кумыса</a:t>
            </a:r>
          </a:p>
          <a:p>
            <a:pPr eaLnBrk="1" hangingPunct="1"/>
            <a:r>
              <a:rPr lang="ru-RU" altLang="ru-RU" sz="2800" b="1" smtClean="0">
                <a:solidFill>
                  <a:srgbClr val="3333CC"/>
                </a:solidFill>
                <a:latin typeface="Arial" charset="0"/>
              </a:rPr>
              <a:t>2. Изучить состав кумыса</a:t>
            </a:r>
          </a:p>
          <a:p>
            <a:pPr eaLnBrk="1" hangingPunct="1"/>
            <a:r>
              <a:rPr lang="ru-RU" altLang="ru-RU" sz="2800" b="1" smtClean="0">
                <a:solidFill>
                  <a:srgbClr val="3333CC"/>
                </a:solidFill>
                <a:latin typeface="Arial" charset="0"/>
              </a:rPr>
              <a:t>3. Узнать, как влияет кумыс на организм человека</a:t>
            </a:r>
          </a:p>
          <a:p>
            <a:pPr eaLnBrk="1" hangingPunct="1"/>
            <a:r>
              <a:rPr lang="ru-RU" altLang="ru-RU" sz="2800" b="1" smtClean="0">
                <a:solidFill>
                  <a:srgbClr val="3333CC"/>
                </a:solidFill>
                <a:latin typeface="Arial" charset="0"/>
              </a:rPr>
              <a:t>4. Познакомиться с технологией изготовления кумыса</a:t>
            </a:r>
          </a:p>
          <a:p>
            <a:pPr eaLnBrk="1" hangingPunct="1"/>
            <a:r>
              <a:rPr lang="ru-RU" altLang="ru-RU" sz="2800" b="1" smtClean="0">
                <a:solidFill>
                  <a:srgbClr val="3333CC"/>
                </a:solidFill>
                <a:latin typeface="Arial" charset="0"/>
              </a:rPr>
              <a:t>5. Разработать рекомендации по итогам исследования</a:t>
            </a:r>
            <a:endParaRPr lang="ru-RU" altLang="ru-RU" sz="28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931224" cy="492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6448" y="362964"/>
            <a:ext cx="6707088" cy="1008112"/>
          </a:xfrm>
        </p:spPr>
        <p:txBody>
          <a:bodyPr>
            <a:normAutofit fontScale="40000" lnSpcReduction="20000"/>
          </a:bodyPr>
          <a:lstStyle/>
          <a:p>
            <a:pPr algn="ctr"/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5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исследований показали следующее:</a:t>
            </a:r>
          </a:p>
          <a:p>
            <a:endParaRPr lang="ru-RU" sz="59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39552" y="1556792"/>
          <a:ext cx="792088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410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008" y="321835"/>
            <a:ext cx="7984619" cy="844096"/>
          </a:xfrm>
          <a:extLst/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заключение</a:t>
            </a:r>
            <a:endParaRPr lang="ru-RU" sz="8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3555" name="Picture 7" descr="bo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1341438"/>
            <a:ext cx="2952750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250825" y="1185863"/>
            <a:ext cx="5473700" cy="535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300" b="1">
                <a:latin typeface="Georgia" pitchFamily="18" charset="0"/>
              </a:rPr>
              <a:t>«Весною, как только черноземная степь покроется свежей, ароматной, сочной растительностью во всех кошарах начинается приготовление кумыса. И все, кто может пить, от грудного младенца до дряхлого старика, пьют допьяна целительный, благодатный, богатырский  напиток, и дивно исчезают недуги холодной зимы и даже старости, полнотой одеваются осунувшиеся лица, румянцем покрываются бледные щеки»           </a:t>
            </a:r>
          </a:p>
          <a:p>
            <a:pPr eaLnBrk="1" hangingPunct="1"/>
            <a:r>
              <a:rPr lang="ru-RU" altLang="ru-RU" sz="2300" b="1">
                <a:latin typeface="Georgia" pitchFamily="18" charset="0"/>
              </a:rPr>
              <a:t>                                         С.Т. Аксаков</a:t>
            </a:r>
            <a:r>
              <a:rPr lang="ru-RU" altLang="ru-RU" sz="23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/>
          </p:cNvSpPr>
          <p:nvPr>
            <p:ph type="ctrTitle"/>
          </p:nvPr>
        </p:nvSpPr>
        <p:spPr>
          <a:xfrm>
            <a:off x="684213" y="549275"/>
            <a:ext cx="7772400" cy="792163"/>
          </a:xfrm>
        </p:spPr>
        <p:txBody>
          <a:bodyPr/>
          <a:lstStyle/>
          <a:p>
            <a:pPr eaLnBrk="1" hangingPunct="1"/>
            <a:r>
              <a:rPr lang="ru-RU" altLang="ru-RU" sz="4600" b="1" smtClean="0"/>
              <a:t>Рекомендации</a:t>
            </a:r>
          </a:p>
        </p:txBody>
      </p:sp>
      <p:sp>
        <p:nvSpPr>
          <p:cNvPr id="24579" name="Rectangle 5"/>
          <p:cNvSpPr>
            <a:spLocks noGrp="1"/>
          </p:cNvSpPr>
          <p:nvPr>
            <p:ph type="subTitle" idx="1"/>
          </p:nvPr>
        </p:nvSpPr>
        <p:spPr>
          <a:xfrm>
            <a:off x="539750" y="1773238"/>
            <a:ext cx="7777163" cy="4176712"/>
          </a:xfrm>
        </p:spPr>
        <p:txBody>
          <a:bodyPr/>
          <a:lstStyle/>
          <a:p>
            <a:pPr algn="l" eaLnBrk="1" hangingPunct="1"/>
            <a:r>
              <a:rPr lang="ru-RU" altLang="ru-RU" sz="2800" b="1" smtClean="0">
                <a:solidFill>
                  <a:srgbClr val="000099"/>
                </a:solidFill>
                <a:latin typeface="Georgia" pitchFamily="18" charset="0"/>
              </a:rPr>
              <a:t>Кумыс является важным лечебным и диетическим средством.</a:t>
            </a:r>
          </a:p>
          <a:p>
            <a:pPr algn="l" eaLnBrk="1" hangingPunct="1"/>
            <a:r>
              <a:rPr lang="ru-RU" altLang="ru-RU" sz="2800" b="1" smtClean="0">
                <a:solidFill>
                  <a:srgbClr val="000099"/>
                </a:solidFill>
                <a:latin typeface="Georgia" pitchFamily="18" charset="0"/>
              </a:rPr>
              <a:t>Обладает разносторонним действием на организм.</a:t>
            </a:r>
          </a:p>
          <a:p>
            <a:pPr algn="l" eaLnBrk="1" hangingPunct="1"/>
            <a:r>
              <a:rPr lang="ru-RU" altLang="ru-RU" sz="2800" b="1" smtClean="0">
                <a:solidFill>
                  <a:srgbClr val="000099"/>
                </a:solidFill>
                <a:latin typeface="Georgia" pitchFamily="18" charset="0"/>
              </a:rPr>
              <a:t>Необходимо включать его в рацион каждой семьи. </a:t>
            </a:r>
          </a:p>
          <a:p>
            <a:pPr algn="l" eaLnBrk="1" hangingPunct="1"/>
            <a:r>
              <a:rPr lang="ru-RU" altLang="ru-RU" sz="2800" b="1" smtClean="0">
                <a:solidFill>
                  <a:srgbClr val="000099"/>
                </a:solidFill>
                <a:latin typeface="Georgia" pitchFamily="18" charset="0"/>
              </a:rPr>
              <a:t>Пить кумыс лучше всего там, где он рожден.</a:t>
            </a:r>
          </a:p>
          <a:p>
            <a:pPr algn="l" eaLnBrk="1" hangingPunct="1"/>
            <a:endParaRPr lang="ru-RU" altLang="ru-RU" sz="2800" b="1" smtClean="0">
              <a:solidFill>
                <a:srgbClr val="000099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WordArt 4"/>
          <p:cNvSpPr>
            <a:spLocks noChangeArrowheads="1" noChangeShapeType="1" noTextEdit="1"/>
          </p:cNvSpPr>
          <p:nvPr/>
        </p:nvSpPr>
        <p:spPr bwMode="auto">
          <a:xfrm>
            <a:off x="684213" y="2492375"/>
            <a:ext cx="7848600" cy="16541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66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81819" y="337418"/>
            <a:ext cx="8229600" cy="1143000"/>
          </a:xfrm>
          <a:extLst/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ИСТОРИЯ КУМЫСА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171" name="Picture 7" descr="45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700213"/>
            <a:ext cx="6264275" cy="470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250825" y="1412875"/>
            <a:ext cx="29527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CCFFFF"/>
                    </a:gs>
                    <a:gs pos="100000">
                      <a:srgbClr val="0033C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"Кумыс"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3276600" y="1628775"/>
            <a:ext cx="55229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- от тюркского слова</a:t>
            </a:r>
            <a:r>
              <a:rPr lang="ru-RU" altLang="ru-RU" b="1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196" name="WordArt 6"/>
          <p:cNvSpPr>
            <a:spLocks noChangeArrowheads="1" noChangeShapeType="1" noTextEdit="1"/>
          </p:cNvSpPr>
          <p:nvPr/>
        </p:nvSpPr>
        <p:spPr bwMode="auto">
          <a:xfrm>
            <a:off x="3203575" y="2708275"/>
            <a:ext cx="24479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0047FF"/>
                    </a:gs>
                    <a:gs pos="100000">
                      <a:srgbClr val="FF66FF"/>
                    </a:gs>
                  </a:gsLst>
                  <a:lin ang="18900000" scaled="1"/>
                </a:gradFill>
                <a:latin typeface="Times New Roman"/>
                <a:cs typeface="Times New Roman"/>
              </a:rPr>
              <a:t>"кумыз"</a:t>
            </a:r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755650" y="3860800"/>
            <a:ext cx="79597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3333CC"/>
                </a:solidFill>
              </a:rPr>
              <a:t>( квашенное кобылье  молоко)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gerodo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836613"/>
            <a:ext cx="3457575" cy="482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WordArt 5"/>
          <p:cNvSpPr>
            <a:spLocks noChangeArrowheads="1" noChangeShapeType="1" noTextEdit="1"/>
          </p:cNvSpPr>
          <p:nvPr/>
        </p:nvSpPr>
        <p:spPr bwMode="auto">
          <a:xfrm>
            <a:off x="5219700" y="4581525"/>
            <a:ext cx="2520950" cy="820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accent1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Геродот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4572000" y="5734050"/>
            <a:ext cx="42894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66"/>
                </a:solidFill>
                <a:latin typeface="Georgia" pitchFamily="18" charset="0"/>
              </a:rPr>
              <a:t>484 — 425 г. до н. э.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votin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341438"/>
            <a:ext cx="6778625" cy="905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395288" y="620713"/>
            <a:ext cx="8229600" cy="4389437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000099"/>
                </a:solidFill>
                <a:latin typeface="Georgia" pitchFamily="18" charset="0"/>
              </a:rPr>
              <a:t>Пейте кумыс – живите долго!</a:t>
            </a:r>
          </a:p>
          <a:p>
            <a:pPr eaLnBrk="1" hangingPunct="1"/>
            <a:r>
              <a:rPr lang="ru-RU" altLang="ru-RU" sz="3200" b="1" i="1" smtClean="0">
                <a:solidFill>
                  <a:srgbClr val="008000"/>
                </a:solidFill>
                <a:latin typeface="Georgia" pitchFamily="18" charset="0"/>
              </a:rPr>
              <a:t>Кумыс – “Шелковый Путь” к здоровью.</a:t>
            </a:r>
          </a:p>
          <a:p>
            <a:pPr eaLnBrk="1" hangingPunct="1"/>
            <a:r>
              <a:rPr lang="ru-RU" altLang="ru-RU" sz="3200" b="1" i="1" smtClean="0">
                <a:solidFill>
                  <a:srgbClr val="FF0066"/>
                </a:solidFill>
                <a:latin typeface="Georgia" pitchFamily="18" charset="0"/>
              </a:rPr>
              <a:t>Кто не пьет кумыс, тот к девушке не сватается.</a:t>
            </a:r>
          </a:p>
          <a:p>
            <a:pPr eaLnBrk="1" hangingPunct="1"/>
            <a:r>
              <a:rPr lang="ru-RU" altLang="ru-RU" sz="3200" b="1" i="1" smtClean="0">
                <a:solidFill>
                  <a:srgbClr val="003366"/>
                </a:solidFill>
                <a:latin typeface="Georgia" pitchFamily="18" charset="0"/>
              </a:rPr>
              <a:t>Где кумыс, там его и наливают; где девушка,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altLang="ru-RU" sz="3200" b="1" i="1" smtClean="0">
                <a:solidFill>
                  <a:srgbClr val="003366"/>
                </a:solidFill>
                <a:latin typeface="Georgia" pitchFamily="18" charset="0"/>
              </a:rPr>
              <a:t>   там и музыку играют.</a:t>
            </a:r>
          </a:p>
        </p:txBody>
      </p:sp>
      <p:pic>
        <p:nvPicPr>
          <p:cNvPr id="4" name="Содержимое 3" descr="untitled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455"/>
          <a:stretch>
            <a:fillRect/>
          </a:stretch>
        </p:blipFill>
        <p:spPr bwMode="auto">
          <a:xfrm>
            <a:off x="6372225" y="2781300"/>
            <a:ext cx="2614613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9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7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960"/>
                            </p:stCondLst>
                            <p:childTnLst>
                              <p:par>
                                <p:cTn id="3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6"/>
          <p:cNvSpPr>
            <a:spLocks noChangeArrowheads="1" noChangeShapeType="1" noTextEdit="1"/>
          </p:cNvSpPr>
          <p:nvPr/>
        </p:nvSpPr>
        <p:spPr bwMode="auto">
          <a:xfrm>
            <a:off x="611188" y="908050"/>
            <a:ext cx="4967287" cy="9366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chemeClr val="accent2">
                    <a:alpha val="50195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Свойства кумыса</a:t>
            </a:r>
          </a:p>
        </p:txBody>
      </p:sp>
      <p:pic>
        <p:nvPicPr>
          <p:cNvPr id="12291" name="Содержимое 3" descr="400px-Kumys-bott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16113"/>
            <a:ext cx="2936875" cy="440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8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2293" name="Rectangle 9"/>
          <p:cNvSpPr>
            <a:spLocks noGrp="1"/>
          </p:cNvSpPr>
          <p:nvPr>
            <p:ph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/>
            <a:endParaRPr lang="ru-RU" altLang="ru-RU" sz="2200" smtClean="0"/>
          </a:p>
        </p:txBody>
      </p:sp>
      <p:sp>
        <p:nvSpPr>
          <p:cNvPr id="11274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3492500" y="1935163"/>
            <a:ext cx="5400675" cy="4389437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3333CC"/>
                </a:solidFill>
                <a:latin typeface="Arial" charset="0"/>
              </a:rPr>
              <a:t>1. </a:t>
            </a:r>
            <a:r>
              <a:rPr lang="ru-RU" altLang="ru-RU" sz="4000" b="1" smtClean="0">
                <a:solidFill>
                  <a:srgbClr val="3333CC"/>
                </a:solidFill>
                <a:latin typeface="Arial" charset="0"/>
              </a:rPr>
              <a:t>Консистенция</a:t>
            </a:r>
          </a:p>
          <a:p>
            <a:pPr eaLnBrk="1" hangingPunct="1"/>
            <a:r>
              <a:rPr lang="ru-RU" altLang="ru-RU" sz="4000" b="1" smtClean="0">
                <a:solidFill>
                  <a:srgbClr val="3333CC"/>
                </a:solidFill>
                <a:latin typeface="Arial" charset="0"/>
              </a:rPr>
              <a:t>2. Цвет</a:t>
            </a:r>
          </a:p>
          <a:p>
            <a:pPr eaLnBrk="1" hangingPunct="1"/>
            <a:r>
              <a:rPr lang="ru-RU" altLang="ru-RU" sz="4000" b="1" smtClean="0">
                <a:solidFill>
                  <a:srgbClr val="3333CC"/>
                </a:solidFill>
                <a:latin typeface="Arial" charset="0"/>
              </a:rPr>
              <a:t>3.Запах</a:t>
            </a:r>
          </a:p>
          <a:p>
            <a:pPr eaLnBrk="1" hangingPunct="1"/>
            <a:r>
              <a:rPr lang="ru-RU" altLang="ru-RU" sz="4000" b="1" smtClean="0">
                <a:solidFill>
                  <a:srgbClr val="3333CC"/>
                </a:solidFill>
                <a:latin typeface="Arial" charset="0"/>
              </a:rPr>
              <a:t>4. Вкус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857" y="406809"/>
            <a:ext cx="5690440" cy="945555"/>
          </a:xfrm>
          <a:extLst/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Состав кумыса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3315" name="Rectangle 8"/>
          <p:cNvSpPr>
            <a:spLocks noGrp="1"/>
          </p:cNvSpPr>
          <p:nvPr>
            <p:ph sz="half" idx="4294967295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2000" smtClean="0"/>
          </a:p>
        </p:txBody>
      </p:sp>
      <p:sp>
        <p:nvSpPr>
          <p:cNvPr id="10249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643438" y="1484313"/>
            <a:ext cx="4249737" cy="48974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Витамины А, В1, В2, В12, С, Е, Д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Йод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Медь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Железо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Титан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молочная кислота</a:t>
            </a:r>
            <a:r>
              <a:rPr lang="ru-RU" altLang="ru-RU" sz="3200" b="1" smtClean="0">
                <a:solidFill>
                  <a:srgbClr val="000099"/>
                </a:solidFill>
              </a:rPr>
              <a:t> </a:t>
            </a:r>
            <a:endParaRPr lang="ru-RU" altLang="ru-RU" sz="3200" b="1" smtClean="0">
              <a:solidFill>
                <a:srgbClr val="000099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дрожжи</a:t>
            </a:r>
            <a:r>
              <a:rPr lang="ru-RU" altLang="ru-RU" sz="3200" b="1" smtClean="0">
                <a:solidFill>
                  <a:srgbClr val="000099"/>
                </a:solidFill>
              </a:rPr>
              <a:t> </a:t>
            </a:r>
            <a:endParaRPr lang="ru-RU" altLang="ru-RU" sz="3200" b="1" smtClean="0">
              <a:solidFill>
                <a:srgbClr val="000099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спирт</a:t>
            </a:r>
            <a:r>
              <a:rPr lang="ru-RU" altLang="ru-RU" sz="3200" b="1" smtClean="0">
                <a:solidFill>
                  <a:srgbClr val="000099"/>
                </a:solidFill>
              </a:rPr>
              <a:t> </a:t>
            </a:r>
            <a:endParaRPr lang="ru-RU" altLang="ru-RU" sz="3200" b="1" smtClean="0">
              <a:solidFill>
                <a:srgbClr val="000099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sz="3200" b="1" smtClean="0">
                <a:solidFill>
                  <a:srgbClr val="000099"/>
                </a:solidFill>
                <a:latin typeface="Arial" charset="0"/>
              </a:rPr>
              <a:t>углекислый газ</a:t>
            </a:r>
            <a:r>
              <a:rPr lang="ru-RU" altLang="ru-RU" sz="2800" b="1" smtClean="0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616325" y="22240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3318" name="Содержимое 3" descr="tech_24_09_2003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36838"/>
            <a:ext cx="4357688" cy="579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68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9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840"/>
                            </p:stCondLst>
                            <p:childTnLst>
                              <p:par>
                                <p:cTn id="4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3080"/>
                            </p:stCondLst>
                            <p:childTnLst>
                              <p:par>
                                <p:cTn id="5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860</TotalTime>
  <Words>337</Words>
  <Application>Microsoft Office PowerPoint</Application>
  <PresentationFormat>Экран (4:3)</PresentationFormat>
  <Paragraphs>66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6" baseType="lpstr">
      <vt:lpstr>Arial</vt:lpstr>
      <vt:lpstr>Book Antiqua</vt:lpstr>
      <vt:lpstr>Calibri</vt:lpstr>
      <vt:lpstr>Constantia</vt:lpstr>
      <vt:lpstr>Georgia</vt:lpstr>
      <vt:lpstr>Impact</vt:lpstr>
      <vt:lpstr>Lucida Sans</vt:lpstr>
      <vt:lpstr>Times New Roman</vt:lpstr>
      <vt:lpstr>Wingdings</vt:lpstr>
      <vt:lpstr>Wingdings 2</vt:lpstr>
      <vt:lpstr>Wingdings 3</vt:lpstr>
      <vt:lpstr>Поток</vt:lpstr>
      <vt:lpstr>Апекс</vt:lpstr>
      <vt:lpstr>Кумыс</vt:lpstr>
      <vt:lpstr>Задачи исследования</vt:lpstr>
      <vt:lpstr>ИСТОРИЯ КУМЫСА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кумыса</vt:lpstr>
      <vt:lpstr>Санаторий Глуховская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Санаторий Юматово</vt:lpstr>
      <vt:lpstr>Технология изготовления кумыса</vt:lpstr>
      <vt:lpstr>Презентация PowerPoint</vt:lpstr>
      <vt:lpstr>Технология изготовления кумыса</vt:lpstr>
      <vt:lpstr>Результаты опроса</vt:lpstr>
      <vt:lpstr> </vt:lpstr>
      <vt:lpstr>заключение</vt:lpstr>
      <vt:lpstr>Рекомендации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Кумыс</dc:title>
  <dc:creator>Adm1N</dc:creator>
  <cp:lastModifiedBy>пк</cp:lastModifiedBy>
  <cp:revision>18</cp:revision>
  <dcterms:created xsi:type="dcterms:W3CDTF">2010-12-19T07:01:55Z</dcterms:created>
  <dcterms:modified xsi:type="dcterms:W3CDTF">2019-04-19T00:10:38Z</dcterms:modified>
</cp:coreProperties>
</file>