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7" r:id="rId2"/>
    <p:sldId id="269" r:id="rId3"/>
    <p:sldId id="270" r:id="rId4"/>
    <p:sldId id="271" r:id="rId5"/>
    <p:sldId id="273" r:id="rId6"/>
    <p:sldId id="274" r:id="rId7"/>
    <p:sldId id="275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3" autoAdjust="0"/>
    <p:restoredTop sz="94686" autoAdjust="0"/>
  </p:normalViewPr>
  <p:slideViewPr>
    <p:cSldViewPr>
      <p:cViewPr varScale="1">
        <p:scale>
          <a:sx n="80" d="100"/>
          <a:sy n="80" d="100"/>
        </p:scale>
        <p:origin x="151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63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BE6DBA5-601B-4A7E-8FA2-737CD86419F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22426A4B-8A3E-4B61-A714-98F1F8228C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effectLst/>
              </a:rPr>
              <a:t>Инструменты для рисования графической программы </a:t>
            </a:r>
            <a:br>
              <a:rPr lang="ru-RU" sz="3200" b="1" dirty="0">
                <a:solidFill>
                  <a:schemeClr val="tx1"/>
                </a:solidFill>
                <a:effectLst/>
              </a:rPr>
            </a:br>
            <a:r>
              <a:rPr lang="ru-RU" sz="3200" b="1" dirty="0">
                <a:solidFill>
                  <a:schemeClr val="tx1"/>
                </a:solidFill>
                <a:effectLst/>
              </a:rPr>
              <a:t>«</a:t>
            </a:r>
            <a:r>
              <a:rPr lang="en-US" sz="3200" b="1" dirty="0">
                <a:solidFill>
                  <a:schemeClr val="tx1"/>
                </a:solidFill>
                <a:effectLst/>
              </a:rPr>
              <a:t>Paint</a:t>
            </a:r>
            <a:r>
              <a:rPr lang="ru-RU" sz="3200" b="1" dirty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5" name="Підзаголовок 2"/>
          <p:cNvSpPr txBox="1">
            <a:spLocks/>
          </p:cNvSpPr>
          <p:nvPr/>
        </p:nvSpPr>
        <p:spPr>
          <a:xfrm>
            <a:off x="5105400" y="5791200"/>
            <a:ext cx="6400800" cy="1752600"/>
          </a:xfrm>
          <a:prstGeom prst="rect">
            <a:avLst/>
          </a:prstGeom>
        </p:spPr>
        <p:txBody>
          <a:bodyPr vert="horz" anchor="t">
            <a:normAutofit/>
          </a:bodyPr>
          <a:lstStyle>
            <a:lvl1pPr marL="448056" indent="-38404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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2296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Verdana"/>
              <a:buChar char="›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06424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10312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002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84832" indent="-210312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14600" indent="-182880" algn="l" rtl="0" eaLnBrk="1" latinLnBrk="0" hangingPunct="1">
              <a:spcBef>
                <a:spcPct val="20000"/>
              </a:spcBef>
              <a:buClr>
                <a:schemeClr val="accent1">
                  <a:tint val="75000"/>
                </a:schemeClr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4008" indent="0">
              <a:buNone/>
            </a:pPr>
            <a:r>
              <a:rPr lang="ru-RU" sz="1600" b="1" dirty="0">
                <a:solidFill>
                  <a:schemeClr val="bg1">
                    <a:lumMod val="85000"/>
                  </a:schemeClr>
                </a:solidFill>
              </a:rPr>
              <a:t>Подготовила </a:t>
            </a:r>
          </a:p>
          <a:p>
            <a:pPr marL="64008" indent="0">
              <a:buNone/>
            </a:pPr>
            <a:r>
              <a:rPr lang="ru-RU" sz="1600" b="1" dirty="0">
                <a:solidFill>
                  <a:schemeClr val="bg1">
                    <a:lumMod val="85000"/>
                  </a:schemeClr>
                </a:solidFill>
              </a:rPr>
              <a:t>преподаватель Костомарова В.И</a:t>
            </a:r>
          </a:p>
        </p:txBody>
      </p:sp>
    </p:spTree>
    <p:extLst>
      <p:ext uri="{BB962C8B-B14F-4D97-AF65-F5344CB8AC3E}">
        <p14:creationId xmlns:p14="http://schemas.microsoft.com/office/powerpoint/2010/main" val="3458367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57969"/>
            <a:ext cx="8229600" cy="4572000"/>
          </a:xfrm>
        </p:spPr>
        <p:txBody>
          <a:bodyPr/>
          <a:lstStyle/>
          <a:p>
            <a:pPr marL="64008" indent="0">
              <a:buNone/>
            </a:pPr>
            <a:endParaRPr lang="ru-RU" dirty="0"/>
          </a:p>
          <a:p>
            <a:pPr marL="64008" indent="0">
              <a:buNone/>
            </a:pPr>
            <a:r>
              <a:rPr lang="ru-RU" b="1" dirty="0"/>
              <a:t>Paint </a:t>
            </a:r>
            <a:r>
              <a:rPr lang="ru-RU" dirty="0"/>
              <a:t>является растровым графическим редактором, который входит в состав стандартных программ операционных системы Windows.</a:t>
            </a:r>
          </a:p>
          <a:p>
            <a:pPr marL="64008" indent="0">
              <a:buNone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3F36D9B-11A3-4342-BF43-C8CD2DFAB4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21" b="13231"/>
          <a:stretch/>
        </p:blipFill>
        <p:spPr>
          <a:xfrm>
            <a:off x="2476500" y="3048000"/>
            <a:ext cx="41910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169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382000" cy="139903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effectLst/>
              </a:rPr>
              <a:t>Как открыть программу Paint ?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3346" y="1800124"/>
            <a:ext cx="5178709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57200" y="1780032"/>
            <a:ext cx="3657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4F81BD"/>
              </a:buClr>
              <a:buSzPct val="80000"/>
            </a:pPr>
            <a:r>
              <a:rPr lang="ru-RU" sz="2400" dirty="0">
                <a:solidFill>
                  <a:prstClr val="white"/>
                </a:solidFill>
              </a:rPr>
              <a:t>Чтобы открыть на компьютере программу для рисования, нажмите на кнопку </a:t>
            </a:r>
            <a:r>
              <a:rPr lang="ru-RU" sz="2400" b="1" dirty="0">
                <a:solidFill>
                  <a:prstClr val="white"/>
                </a:solidFill>
              </a:rPr>
              <a:t>«Пуск» </a:t>
            </a:r>
            <a:r>
              <a:rPr lang="ru-RU" sz="2400" dirty="0">
                <a:solidFill>
                  <a:prstClr val="white"/>
                </a:solidFill>
              </a:rPr>
              <a:t>в левом нижнем углу экрана. Далее, открыть вкладку </a:t>
            </a:r>
            <a:r>
              <a:rPr lang="ru-RU" sz="2400" b="1" dirty="0">
                <a:solidFill>
                  <a:prstClr val="white"/>
                </a:solidFill>
              </a:rPr>
              <a:t>«Все программы»</a:t>
            </a:r>
            <a:r>
              <a:rPr lang="ru-RU" sz="2400" dirty="0">
                <a:solidFill>
                  <a:prstClr val="white"/>
                </a:solidFill>
              </a:rPr>
              <a:t>, в папке </a:t>
            </a:r>
            <a:r>
              <a:rPr lang="ru-RU" sz="2400" b="1" dirty="0">
                <a:solidFill>
                  <a:prstClr val="white"/>
                </a:solidFill>
              </a:rPr>
              <a:t>«Стандартные» </a:t>
            </a:r>
            <a:r>
              <a:rPr lang="ru-RU" sz="2400" dirty="0">
                <a:solidFill>
                  <a:prstClr val="white"/>
                </a:solidFill>
              </a:rPr>
              <a:t>и выбрать </a:t>
            </a:r>
            <a:r>
              <a:rPr lang="ru-RU" sz="2400" b="1" dirty="0">
                <a:solidFill>
                  <a:prstClr val="white"/>
                </a:solidFill>
              </a:rPr>
              <a:t>«</a:t>
            </a:r>
            <a:r>
              <a:rPr lang="en-US" sz="2400" b="1" dirty="0">
                <a:solidFill>
                  <a:prstClr val="white"/>
                </a:solidFill>
              </a:rPr>
              <a:t>Paint</a:t>
            </a:r>
            <a:r>
              <a:rPr lang="ru-RU" sz="2400" b="1" dirty="0">
                <a:solidFill>
                  <a:prstClr val="white"/>
                </a:solidFill>
              </a:rPr>
              <a:t>»</a:t>
            </a:r>
            <a:endParaRPr lang="ru-RU" sz="2400" b="1" i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75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400" y="-457200"/>
            <a:ext cx="8839200" cy="1914525"/>
          </a:xfrm>
        </p:spPr>
        <p:txBody>
          <a:bodyPr>
            <a:normAutofit/>
          </a:bodyPr>
          <a:lstStyle/>
          <a:p>
            <a:pPr algn="ctr"/>
            <a:br>
              <a:rPr lang="ru-RU" sz="3600" b="1" dirty="0">
                <a:solidFill>
                  <a:schemeClr val="tx1"/>
                </a:solidFill>
                <a:effectLst/>
              </a:rPr>
            </a:br>
            <a:r>
              <a:rPr lang="ru-RU" sz="3200" b="1" dirty="0">
                <a:solidFill>
                  <a:schemeClr val="tx1"/>
                </a:solidFill>
                <a:effectLst/>
              </a:rPr>
              <a:t>Как создать изображение в Paint ?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76800" y="1625739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Нажать кнопку меню </a:t>
            </a:r>
            <a:r>
              <a:rPr lang="ru-RU" sz="2000" b="1" dirty="0" err="1"/>
              <a:t>Paint</a:t>
            </a:r>
            <a:r>
              <a:rPr lang="ru-RU" sz="2000" b="1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1" dirty="0"/>
              <a:t>Выбрать пункт «Создать».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B5603124-B58B-404F-B9B1-DBA8836942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57466"/>
            <a:ext cx="4267200" cy="4045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5A9711-6E2F-452D-8F27-D03689356DF6}"/>
              </a:ext>
            </a:extLst>
          </p:cNvPr>
          <p:cNvSpPr txBox="1"/>
          <p:nvPr/>
        </p:nvSpPr>
        <p:spPr>
          <a:xfrm>
            <a:off x="5105400" y="3209925"/>
            <a:ext cx="3581400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/>
              <a:t>Форматы сохранения изображений:</a:t>
            </a:r>
          </a:p>
          <a:p>
            <a:pPr algn="ctr"/>
            <a:endParaRPr lang="ru-RU" b="1" dirty="0"/>
          </a:p>
          <a:p>
            <a:r>
              <a:rPr lang="en-US" sz="2000" b="1" dirty="0"/>
              <a:t>JPEG</a:t>
            </a:r>
            <a:r>
              <a:rPr lang="ru-RU" sz="2000" b="1" dirty="0"/>
              <a:t>;</a:t>
            </a:r>
          </a:p>
          <a:p>
            <a:r>
              <a:rPr lang="en-US" sz="2000" b="1" dirty="0"/>
              <a:t>PNG</a:t>
            </a:r>
            <a:r>
              <a:rPr lang="ru-RU" sz="2000" b="1" dirty="0"/>
              <a:t>;</a:t>
            </a:r>
          </a:p>
          <a:p>
            <a:r>
              <a:rPr lang="en-US" sz="2000" b="1" dirty="0"/>
              <a:t>BMP</a:t>
            </a:r>
            <a:r>
              <a:rPr lang="ru-RU" sz="2000" b="1" dirty="0"/>
              <a:t>;</a:t>
            </a:r>
          </a:p>
          <a:p>
            <a:r>
              <a:rPr lang="en-US" sz="2000" b="1" dirty="0"/>
              <a:t>GIF</a:t>
            </a:r>
            <a:endParaRPr lang="ru-RU" sz="2000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6722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tx1"/>
                </a:solidFill>
                <a:effectLst/>
              </a:rPr>
              <a:t>Панель инструментов </a:t>
            </a:r>
            <a:r>
              <a:rPr lang="en-US" sz="4000" b="1" dirty="0">
                <a:solidFill>
                  <a:schemeClr val="tx1"/>
                </a:solidFill>
                <a:effectLst/>
              </a:rPr>
              <a:t>Paint</a:t>
            </a:r>
            <a:endParaRPr lang="ru-RU" sz="4000" b="1" dirty="0">
              <a:solidFill>
                <a:schemeClr val="tx1"/>
              </a:solidFill>
              <a:effectLst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9"/>
          <a:stretch/>
        </p:blipFill>
        <p:spPr bwMode="auto">
          <a:xfrm>
            <a:off x="1990725" y="1990756"/>
            <a:ext cx="51625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114800"/>
            <a:ext cx="7800975" cy="125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B9C8709-3436-4585-9025-60D2A6941B9D}"/>
              </a:ext>
            </a:extLst>
          </p:cNvPr>
          <p:cNvSpPr/>
          <p:nvPr/>
        </p:nvSpPr>
        <p:spPr>
          <a:xfrm>
            <a:off x="1219200" y="3486090"/>
            <a:ext cx="78009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Основная и дополнительная панель инструментов </a:t>
            </a:r>
          </a:p>
        </p:txBody>
      </p:sp>
    </p:spTree>
    <p:extLst>
      <p:ext uri="{BB962C8B-B14F-4D97-AF65-F5344CB8AC3E}">
        <p14:creationId xmlns:p14="http://schemas.microsoft.com/office/powerpoint/2010/main" val="14053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r>
              <a:rPr lang="ru-RU" b="1" dirty="0"/>
              <a:t>Инструмент «Карандаш»</a:t>
            </a:r>
          </a:p>
          <a:p>
            <a:pPr marL="64008" indent="0">
              <a:buNone/>
            </a:pPr>
            <a:r>
              <a:rPr lang="ru-RU" sz="1800" i="1" dirty="0"/>
              <a:t>Рисует произвольные линии или кривые</a:t>
            </a:r>
            <a:endParaRPr lang="en-US" sz="1800" i="1" dirty="0"/>
          </a:p>
          <a:p>
            <a:pPr lvl="0">
              <a:buClr>
                <a:srgbClr val="4F81BD"/>
              </a:buClr>
            </a:pPr>
            <a:r>
              <a:rPr lang="ru-RU" sz="2800" b="1" dirty="0"/>
              <a:t>Инструмент «Кисть»</a:t>
            </a:r>
            <a:endParaRPr lang="en-US" sz="2800" b="1" dirty="0"/>
          </a:p>
          <a:p>
            <a:pPr marL="64008" indent="0">
              <a:buClr>
                <a:srgbClr val="4F81BD"/>
              </a:buClr>
              <a:buNone/>
            </a:pPr>
            <a:r>
              <a:rPr lang="ru-RU" sz="1800" i="1" dirty="0"/>
              <a:t>Выбор кистей разного размера, текстуры и назначения</a:t>
            </a:r>
            <a:endParaRPr lang="en-US" sz="1800" i="1" dirty="0"/>
          </a:p>
          <a:p>
            <a:pPr lvl="0">
              <a:buClr>
                <a:srgbClr val="4F81BD"/>
              </a:buClr>
            </a:pPr>
            <a:r>
              <a:rPr lang="ru-RU" sz="2800" b="1" dirty="0"/>
              <a:t>Инструмент «Линия»</a:t>
            </a:r>
            <a:endParaRPr lang="en-US" sz="2800" b="1" dirty="0"/>
          </a:p>
          <a:p>
            <a:pPr marL="64008" indent="0">
              <a:buClr>
                <a:srgbClr val="4F81BD"/>
              </a:buClr>
              <a:buNone/>
            </a:pPr>
            <a:r>
              <a:rPr lang="ru-RU" sz="1800" i="1" dirty="0"/>
              <a:t>Построение прямых линий. Выбор толщины линии и ее вид</a:t>
            </a:r>
            <a:endParaRPr lang="en-US" sz="1800" i="1" dirty="0"/>
          </a:p>
          <a:p>
            <a:pPr lvl="0">
              <a:buClr>
                <a:srgbClr val="4F81BD"/>
              </a:buClr>
            </a:pPr>
            <a:r>
              <a:rPr lang="ru-RU" sz="2800" b="1" dirty="0"/>
              <a:t>Инструмент «Кривая»</a:t>
            </a:r>
            <a:endParaRPr lang="en-US" sz="2800" b="1" dirty="0"/>
          </a:p>
          <a:p>
            <a:pPr marL="64008" lvl="0" indent="0">
              <a:buClr>
                <a:srgbClr val="4F81BD"/>
              </a:buClr>
              <a:buNone/>
            </a:pPr>
            <a:r>
              <a:rPr lang="ru-RU" sz="1800" i="1" dirty="0">
                <a:solidFill>
                  <a:prstClr val="white"/>
                </a:solidFill>
              </a:rPr>
              <a:t>Возможность рисовать всевозможные дуги</a:t>
            </a:r>
          </a:p>
          <a:p>
            <a:pPr lvl="0">
              <a:buClr>
                <a:srgbClr val="4F81BD"/>
              </a:buClr>
            </a:pPr>
            <a:endParaRPr lang="en-US" sz="2800" b="1" dirty="0"/>
          </a:p>
          <a:p>
            <a:pPr lvl="0">
              <a:buClr>
                <a:srgbClr val="4F81BD"/>
              </a:buClr>
            </a:pPr>
            <a:endParaRPr lang="ru-RU" sz="2800" b="1" dirty="0"/>
          </a:p>
          <a:p>
            <a:pPr marL="64008" lvl="0" indent="0">
              <a:buClr>
                <a:srgbClr val="4F81BD"/>
              </a:buClr>
              <a:buNone/>
            </a:pPr>
            <a:endParaRPr lang="ru-RU" sz="2800" b="1" dirty="0"/>
          </a:p>
          <a:p>
            <a:pPr marL="64008" indent="0">
              <a:buNone/>
            </a:pPr>
            <a:endParaRPr lang="ru-RU" sz="18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76400"/>
            <a:ext cx="510138" cy="53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879" y="2514600"/>
            <a:ext cx="542925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399366"/>
            <a:ext cx="602226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11615" b="50000"/>
          <a:stretch/>
        </p:blipFill>
        <p:spPr bwMode="auto">
          <a:xfrm>
            <a:off x="7543800" y="3733800"/>
            <a:ext cx="526486" cy="643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2341" y="4254499"/>
            <a:ext cx="536331" cy="51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98D13F-BA96-41C1-BD67-6E67E974F0D0}"/>
              </a:ext>
            </a:extLst>
          </p:cNvPr>
          <p:cNvSpPr txBox="1"/>
          <p:nvPr/>
        </p:nvSpPr>
        <p:spPr>
          <a:xfrm>
            <a:off x="541779" y="289523"/>
            <a:ext cx="84582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1"/>
                </a:solidFill>
                <a:effectLst/>
              </a:rPr>
              <a:t>Панель инструментов </a:t>
            </a:r>
            <a:r>
              <a:rPr lang="en-US" sz="4000" b="1" dirty="0">
                <a:solidFill>
                  <a:schemeClr val="tx1"/>
                </a:solidFill>
                <a:effectLst/>
              </a:rPr>
              <a:t>Paint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1937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72000"/>
          </a:xfrm>
        </p:spPr>
        <p:txBody>
          <a:bodyPr>
            <a:noAutofit/>
          </a:bodyPr>
          <a:lstStyle/>
          <a:p>
            <a:r>
              <a:rPr lang="ru-RU" b="1" dirty="0"/>
              <a:t>Фигуры</a:t>
            </a:r>
            <a:endParaRPr lang="en-US" b="1" dirty="0"/>
          </a:p>
          <a:p>
            <a:pPr marL="64008" lvl="1" indent="0">
              <a:buSzPct val="80000"/>
              <a:buNone/>
            </a:pPr>
            <a:r>
              <a:rPr lang="ru-RU" sz="1800" i="1" dirty="0"/>
              <a:t>Можно рисовать различные фигуры</a:t>
            </a:r>
          </a:p>
          <a:p>
            <a:pPr lvl="0">
              <a:buClr>
                <a:srgbClr val="4F81BD"/>
              </a:buClr>
            </a:pPr>
            <a:r>
              <a:rPr lang="ru-RU" b="1" dirty="0"/>
              <a:t>Инструмент «Текст»</a:t>
            </a:r>
          </a:p>
          <a:p>
            <a:pPr marL="64008" lvl="0" indent="0">
              <a:buClr>
                <a:srgbClr val="4F81BD"/>
              </a:buClr>
              <a:buNone/>
            </a:pPr>
            <a:r>
              <a:rPr lang="ru-RU" sz="1800" i="1" dirty="0">
                <a:solidFill>
                  <a:prstClr val="white"/>
                </a:solidFill>
              </a:rPr>
              <a:t>Можно добавлять текст или сообщения к любому изображению</a:t>
            </a:r>
          </a:p>
          <a:p>
            <a:pPr lvl="0">
              <a:buClr>
                <a:srgbClr val="4F81BD"/>
              </a:buClr>
            </a:pPr>
            <a:r>
              <a:rPr lang="ru-RU" sz="2800" b="1" dirty="0"/>
              <a:t>Инструмент «Выделение»</a:t>
            </a:r>
          </a:p>
          <a:p>
            <a:pPr marL="64008" indent="0">
              <a:buClr>
                <a:srgbClr val="4F81BD"/>
              </a:buClr>
              <a:buNone/>
            </a:pPr>
            <a:r>
              <a:rPr lang="ru-RU" sz="1800" i="1" dirty="0">
                <a:solidFill>
                  <a:prstClr val="white"/>
                </a:solidFill>
              </a:rPr>
              <a:t>Выделяет фрагмент рисунка, который может иметь произвольную форму</a:t>
            </a:r>
          </a:p>
          <a:p>
            <a:pPr marL="0" indent="0"/>
            <a:r>
              <a:rPr lang="ru-RU" sz="2800" b="1" dirty="0"/>
              <a:t> Инструмент «Обрезка»</a:t>
            </a:r>
          </a:p>
          <a:p>
            <a:pPr marL="0" indent="0">
              <a:buNone/>
            </a:pPr>
            <a:r>
              <a:rPr lang="ru-RU" sz="1800" i="1" dirty="0"/>
              <a:t>Можно так  обрезать изображение, чтобы после выполнения действий отображалась только выделенная часть.</a:t>
            </a:r>
          </a:p>
          <a:p>
            <a:r>
              <a:rPr lang="ru-RU" sz="2800" b="1" dirty="0"/>
              <a:t>Инструмент «Поворот»</a:t>
            </a:r>
          </a:p>
          <a:p>
            <a:pPr marL="64008" indent="0">
              <a:buNone/>
            </a:pPr>
            <a:r>
              <a:rPr lang="ru-RU" sz="1800" i="1" dirty="0"/>
              <a:t>Возможность зеркально отобразить выделенный фрагмент или весь рисунок</a:t>
            </a:r>
          </a:p>
          <a:p>
            <a:pPr>
              <a:buNone/>
            </a:pPr>
            <a:br>
              <a:rPr lang="ru-RU" sz="1800" dirty="0"/>
            </a:br>
            <a:endParaRPr lang="ru-RU" sz="1800" i="1" dirty="0">
              <a:solidFill>
                <a:schemeClr val="accent2">
                  <a:lumMod val="75000"/>
                </a:schemeClr>
              </a:solidFill>
            </a:endParaRPr>
          </a:p>
          <a:p>
            <a:pPr marL="64008" indent="0">
              <a:buClr>
                <a:srgbClr val="4F81BD"/>
              </a:buClr>
              <a:buNone/>
            </a:pPr>
            <a:endParaRPr lang="ru-RU" sz="1800" i="1" dirty="0">
              <a:solidFill>
                <a:prstClr val="white"/>
              </a:solidFill>
            </a:endParaRPr>
          </a:p>
          <a:p>
            <a:pPr marL="64008" indent="0">
              <a:buClr>
                <a:srgbClr val="4F81BD"/>
              </a:buClr>
              <a:buNone/>
            </a:pPr>
            <a:endParaRPr lang="ru-RU" sz="1800" i="1" dirty="0">
              <a:solidFill>
                <a:prstClr val="white"/>
              </a:solidFill>
            </a:endParaRPr>
          </a:p>
          <a:p>
            <a:pPr marL="64008" lvl="0" indent="0">
              <a:buClr>
                <a:srgbClr val="4F81BD"/>
              </a:buClr>
              <a:buNone/>
            </a:pPr>
            <a:endParaRPr lang="ru-RU" sz="3200" b="1" dirty="0"/>
          </a:p>
          <a:p>
            <a:pPr marL="64008" indent="0">
              <a:buNone/>
            </a:pPr>
            <a:endParaRPr lang="ru-RU" sz="32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609600"/>
            <a:ext cx="1058763" cy="56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4501" y="1718619"/>
            <a:ext cx="414981" cy="41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14600"/>
            <a:ext cx="460612" cy="482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*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8418" y="3695699"/>
            <a:ext cx="1289961" cy="342901"/>
          </a:xfrm>
          <a:prstGeom prst="rect">
            <a:avLst/>
          </a:prstGeom>
          <a:noFill/>
        </p:spPr>
      </p:pic>
      <p:pic>
        <p:nvPicPr>
          <p:cNvPr id="12" name="Picture 4" descr="*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9967" y="4876800"/>
            <a:ext cx="1458033" cy="32923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348459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914" y="1143000"/>
            <a:ext cx="8229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2800" b="1" dirty="0"/>
              <a:t>Инструмент «Изменить размер»</a:t>
            </a:r>
          </a:p>
          <a:p>
            <a:pPr>
              <a:buNone/>
            </a:pPr>
            <a:r>
              <a:rPr lang="ru-RU" sz="1800" i="1" dirty="0"/>
              <a:t>Можно изменять размер для всего изображения, выделенного </a:t>
            </a:r>
          </a:p>
          <a:p>
            <a:pPr>
              <a:buNone/>
            </a:pPr>
            <a:r>
              <a:rPr lang="ru-RU" sz="1800" i="1" dirty="0"/>
              <a:t>объекта или фрагмента изображения</a:t>
            </a:r>
          </a:p>
          <a:p>
            <a:r>
              <a:rPr lang="ru-RU" sz="2800" b="1" dirty="0"/>
              <a:t>Инструмент «Экранная лупа»</a:t>
            </a:r>
          </a:p>
          <a:p>
            <a:pPr>
              <a:buNone/>
            </a:pPr>
            <a:r>
              <a:rPr lang="ru-RU" sz="1800" i="1" dirty="0"/>
              <a:t>Увеличение любой области изображения</a:t>
            </a:r>
          </a:p>
          <a:p>
            <a:r>
              <a:rPr lang="ru-RU" sz="2800" b="1" dirty="0"/>
              <a:t>Увеличение и уменьшение масштаба</a:t>
            </a:r>
          </a:p>
          <a:p>
            <a:pPr>
              <a:buNone/>
            </a:pPr>
            <a:r>
              <a:rPr lang="ru-RU" sz="1800" i="1" dirty="0"/>
              <a:t>Изменение масштаба изображения</a:t>
            </a:r>
          </a:p>
          <a:p>
            <a:r>
              <a:rPr lang="ru-RU" sz="2800" b="1" dirty="0"/>
              <a:t>Линейка </a:t>
            </a:r>
          </a:p>
          <a:p>
            <a:pPr marL="64008" indent="0">
              <a:buNone/>
            </a:pPr>
            <a:r>
              <a:rPr lang="ru-RU" sz="1800" i="1" dirty="0"/>
              <a:t>Позволяет быстро и наглядно управлять параметрами изображения</a:t>
            </a:r>
          </a:p>
          <a:p>
            <a:r>
              <a:rPr lang="ru-RU" sz="2800" b="1" i="1" dirty="0"/>
              <a:t>Отображение строки состояния</a:t>
            </a:r>
          </a:p>
          <a:p>
            <a:pPr marL="64008" indent="0">
              <a:buNone/>
            </a:pPr>
            <a:r>
              <a:rPr lang="ru-RU" sz="1800" i="1" dirty="0"/>
              <a:t>Строка состояния — это панель в нижней части окна, предназначенная для вывода вспомогательной информации: параметров изображения, с которым работает пользователь, подсказок к пунктам меню и </a:t>
            </a:r>
            <a:r>
              <a:rPr lang="ru-RU" sz="1800" i="1" dirty="0" err="1"/>
              <a:t>т.д</a:t>
            </a:r>
            <a:endParaRPr lang="ru-RU" sz="1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sz="1800" i="1" dirty="0"/>
          </a:p>
          <a:p>
            <a:pPr>
              <a:buNone/>
            </a:pPr>
            <a:endParaRPr lang="ru-RU" sz="1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6" descr="*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53200" y="1143000"/>
            <a:ext cx="1857388" cy="333377"/>
          </a:xfrm>
          <a:prstGeom prst="rect">
            <a:avLst/>
          </a:prstGeom>
          <a:noFill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4580" y="2057400"/>
            <a:ext cx="47625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 descr="*"/>
          <p:cNvPicPr>
            <a:picLocks noChangeAspect="1" noChangeArrowheads="1"/>
          </p:cNvPicPr>
          <p:nvPr/>
        </p:nvPicPr>
        <p:blipFill rotWithShape="1">
          <a:blip r:embed="rId4"/>
          <a:srcRect r="60957"/>
          <a:stretch/>
        </p:blipFill>
        <p:spPr bwMode="auto">
          <a:xfrm>
            <a:off x="7598574" y="2743200"/>
            <a:ext cx="1042989" cy="371420"/>
          </a:xfrm>
          <a:prstGeom prst="rect">
            <a:avLst/>
          </a:prstGeom>
          <a:noFill/>
        </p:spPr>
      </p:pic>
      <p:pic>
        <p:nvPicPr>
          <p:cNvPr id="9" name="Picture 5" descr="C:\Users\Пользователь\Desktop\Безымянный.png"/>
          <p:cNvPicPr>
            <a:picLocks noChangeAspect="1" noChangeArrowheads="1"/>
          </p:cNvPicPr>
          <p:nvPr/>
        </p:nvPicPr>
        <p:blipFill rotWithShape="1">
          <a:blip r:embed="rId5"/>
          <a:srcRect r="56311"/>
          <a:stretch/>
        </p:blipFill>
        <p:spPr bwMode="auto">
          <a:xfrm>
            <a:off x="2514600" y="3628425"/>
            <a:ext cx="2538430" cy="285752"/>
          </a:xfrm>
          <a:prstGeom prst="rect">
            <a:avLst/>
          </a:prstGeom>
          <a:noFill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9630" y="5660820"/>
            <a:ext cx="6072264" cy="267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804788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245</TotalTime>
  <Words>294</Words>
  <Application>Microsoft Office PowerPoint</Application>
  <PresentationFormat>Экран (4:3)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Verdana</vt:lpstr>
      <vt:lpstr>Wingdings 2</vt:lpstr>
      <vt:lpstr>Яркая</vt:lpstr>
      <vt:lpstr>Инструменты для рисования графической программы  «Paint»</vt:lpstr>
      <vt:lpstr>Презентация PowerPoint</vt:lpstr>
      <vt:lpstr>Как открыть программу Paint ? </vt:lpstr>
      <vt:lpstr> Как создать изображение в Paint ?</vt:lpstr>
      <vt:lpstr>Панель инструментов Paint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Графический редактор  «Paint 2007»</dc:title>
  <dc:creator>Ученик2</dc:creator>
  <cp:lastModifiedBy>I Rogysco</cp:lastModifiedBy>
  <cp:revision>29</cp:revision>
  <dcterms:created xsi:type="dcterms:W3CDTF">2014-04-18T07:13:57Z</dcterms:created>
  <dcterms:modified xsi:type="dcterms:W3CDTF">2024-01-07T11:57:51Z</dcterms:modified>
</cp:coreProperties>
</file>