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7" r:id="rId2"/>
    <p:sldId id="264" r:id="rId3"/>
    <p:sldId id="265" r:id="rId4"/>
    <p:sldId id="266" r:id="rId5"/>
    <p:sldId id="258" r:id="rId6"/>
    <p:sldId id="267" r:id="rId7"/>
    <p:sldId id="269" r:id="rId8"/>
    <p:sldId id="271" r:id="rId9"/>
    <p:sldId id="272" r:id="rId10"/>
    <p:sldId id="278" r:id="rId11"/>
    <p:sldId id="284" r:id="rId12"/>
    <p:sldId id="280" r:id="rId13"/>
    <p:sldId id="282" r:id="rId14"/>
    <p:sldId id="261" r:id="rId15"/>
    <p:sldId id="262" r:id="rId16"/>
    <p:sldId id="260" r:id="rId17"/>
    <p:sldId id="263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1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286237" y="-24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4100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69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45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06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36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13" y="857233"/>
            <a:ext cx="5137187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857233"/>
            <a:ext cx="5137187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0791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13" y="788974"/>
            <a:ext cx="513930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13" y="1500174"/>
            <a:ext cx="5139304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788974"/>
            <a:ext cx="504616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500175"/>
            <a:ext cx="5046169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6781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81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915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465" y="785794"/>
            <a:ext cx="3668220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785795"/>
            <a:ext cx="6472803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2465" y="1435101"/>
            <a:ext cx="3668220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5365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714356"/>
            <a:ext cx="73152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33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461" y="-24"/>
            <a:ext cx="109728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2464" y="831864"/>
            <a:ext cx="10287072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A226B-2A3E-4BAE-A450-D31DB85B9182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2B056-97F2-4122-8570-5A9CE7384E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653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43EF8E-63E8-DE61-7014-CCD4FC4F3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C997D5-C302-F638-A656-27410C9799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Три пути ведут к знанию:</a:t>
            </a:r>
          </a:p>
          <a:p>
            <a:pPr marL="0" indent="0" algn="r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Путь размышления – это путь самый                           благородный,</a:t>
            </a:r>
          </a:p>
          <a:p>
            <a:pPr marL="0" indent="0" algn="r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Путь подражания – это путь самый легкий    и  </a:t>
            </a:r>
          </a:p>
          <a:p>
            <a:pPr marL="0" indent="0" algn="r">
              <a:buNone/>
            </a:pPr>
            <a:r>
              <a:rPr lang="ru-RU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Путь опыта – это путь самый горький.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200" dirty="0">
              <a:latin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200" dirty="0">
                <a:latin typeface="Times New Roman" panose="02020603050405020304" pitchFamily="18" charset="0"/>
              </a:rPr>
              <a:t>Конфуций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71070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0"/>
          <p:cNvSpPr txBox="1">
            <a:spLocks noChangeArrowheads="1"/>
          </p:cNvSpPr>
          <p:nvPr/>
        </p:nvSpPr>
        <p:spPr bwMode="auto">
          <a:xfrm>
            <a:off x="1739107" y="2491581"/>
            <a:ext cx="8713787" cy="369332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927350" y="549275"/>
            <a:ext cx="6337300" cy="7191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>
                <a:solidFill>
                  <a:schemeClr val="accent5">
                    <a:lumMod val="25000"/>
                  </a:schemeClr>
                </a:solidFill>
              </a:rPr>
              <a:t>«МОРЕ ВОЗМОЖНОСТЕЙ»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00376" y="1498600"/>
            <a:ext cx="6335713" cy="7191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>
                <a:solidFill>
                  <a:schemeClr val="accent5">
                    <a:lumMod val="25000"/>
                  </a:schemeClr>
                </a:solidFill>
              </a:rPr>
              <a:t>Ответы к тесту: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959897"/>
              </p:ext>
            </p:extLst>
          </p:nvPr>
        </p:nvGraphicFramePr>
        <p:xfrm>
          <a:off x="2208213" y="3860800"/>
          <a:ext cx="3600450" cy="1081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9589">
                  <a:extLst>
                    <a:ext uri="{9D8B030D-6E8A-4147-A177-3AD203B41FA5}">
                      <a16:colId xmlns:a16="http://schemas.microsoft.com/office/drawing/2014/main" val="1835573938"/>
                    </a:ext>
                  </a:extLst>
                </a:gridCol>
                <a:gridCol w="719589">
                  <a:extLst>
                    <a:ext uri="{9D8B030D-6E8A-4147-A177-3AD203B41FA5}">
                      <a16:colId xmlns:a16="http://schemas.microsoft.com/office/drawing/2014/main" val="3452245492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724493695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263525703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3610046745"/>
                    </a:ext>
                  </a:extLst>
                </a:gridCol>
              </a:tblGrid>
              <a:tr h="5045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12673"/>
                  </a:ext>
                </a:extLst>
              </a:tr>
              <a:tr h="5765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008012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905125" y="2924175"/>
            <a:ext cx="23066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/>
              <a:t>Вариант 1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228004"/>
              </p:ext>
            </p:extLst>
          </p:nvPr>
        </p:nvGraphicFramePr>
        <p:xfrm>
          <a:off x="6332538" y="3860800"/>
          <a:ext cx="3600450" cy="1081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19589">
                  <a:extLst>
                    <a:ext uri="{9D8B030D-6E8A-4147-A177-3AD203B41FA5}">
                      <a16:colId xmlns:a16="http://schemas.microsoft.com/office/drawing/2014/main" val="1835573938"/>
                    </a:ext>
                  </a:extLst>
                </a:gridCol>
                <a:gridCol w="719589">
                  <a:extLst>
                    <a:ext uri="{9D8B030D-6E8A-4147-A177-3AD203B41FA5}">
                      <a16:colId xmlns:a16="http://schemas.microsoft.com/office/drawing/2014/main" val="3452245492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724493695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263525703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3610046745"/>
                    </a:ext>
                  </a:extLst>
                </a:gridCol>
              </a:tblGrid>
              <a:tr h="5405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212673"/>
                  </a:ext>
                </a:extLst>
              </a:tr>
              <a:tr h="5405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00801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029450" y="2924175"/>
            <a:ext cx="23066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dirty="0"/>
              <a:t>Вариант 2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351089" y="4435475"/>
            <a:ext cx="554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В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038475" y="4435475"/>
            <a:ext cx="554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Е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751264" y="4435475"/>
            <a:ext cx="554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Р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462464" y="4435475"/>
            <a:ext cx="554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Н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135564" y="4414839"/>
            <a:ext cx="5540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О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475414" y="4437063"/>
            <a:ext cx="5540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В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7172326" y="4435475"/>
            <a:ext cx="554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Е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905750" y="4435475"/>
            <a:ext cx="554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Р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636000" y="4414839"/>
            <a:ext cx="5540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Н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9334500" y="4435475"/>
            <a:ext cx="554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/>
              <a:t> 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3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775520" y="404665"/>
            <a:ext cx="8640960" cy="10801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>
                <a:solidFill>
                  <a:schemeClr val="accent5">
                    <a:lumMod val="25000"/>
                  </a:schemeClr>
                </a:solidFill>
              </a:rPr>
              <a:t>«РАЗНОУРОВНЕВОЕ ДОМАШНЕЕ ЗАДАНИЕ»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855484"/>
              </p:ext>
            </p:extLst>
          </p:nvPr>
        </p:nvGraphicFramePr>
        <p:xfrm>
          <a:off x="1975366" y="3140968"/>
          <a:ext cx="8229600" cy="36139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149919798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76495796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163474678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3128892730"/>
                    </a:ext>
                  </a:extLst>
                </a:gridCol>
              </a:tblGrid>
              <a:tr h="13251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1 и 2 выражения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Многочлен равный квадрату суммы этих выражений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Многочлен равный квадрату разности этих выражений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Разность квадратов этих выражений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2989742"/>
                  </a:ext>
                </a:extLst>
              </a:tr>
              <a:tr h="431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-5а и b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670608"/>
                  </a:ext>
                </a:extLst>
              </a:tr>
              <a:tr h="5636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6675" marR="66675" marT="66675" marB="66675">
                    <a:blipFill>
                      <a:blip r:embed="rId2"/>
                      <a:stretch>
                        <a:fillRect l="-592" t="-315217" r="-300888" b="-238043"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823796"/>
                  </a:ext>
                </a:extLst>
              </a:tr>
              <a:tr h="431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5а</a:t>
                      </a:r>
                      <a:r>
                        <a:rPr lang="ru-RU" sz="17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и   0,2b</a:t>
                      </a:r>
                      <a:r>
                        <a:rPr lang="ru-RU" sz="17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3922772"/>
                  </a:ext>
                </a:extLst>
              </a:tr>
              <a:tr h="431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r>
                        <a:rPr lang="ru-RU" sz="17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b  и   –4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00064"/>
                  </a:ext>
                </a:extLst>
              </a:tr>
              <a:tr h="431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6 и х</a:t>
                      </a:r>
                      <a:r>
                        <a:rPr lang="ru-RU" sz="17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у</a:t>
                      </a:r>
                      <a:r>
                        <a:rPr lang="ru-RU" sz="170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7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75" marB="66675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84177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981200" y="1628800"/>
            <a:ext cx="8229600" cy="1338262"/>
          </a:xfrm>
          <a:prstGeom prst="rect">
            <a:avLst/>
          </a:prstGeom>
          <a:solidFill>
            <a:srgbClr val="FFFFCC"/>
          </a:solidFill>
          <a:ln>
            <a:solidFill>
              <a:schemeClr val="accent5">
                <a:lumMod val="90000"/>
              </a:schemeClr>
            </a:solidFill>
          </a:ln>
        </p:spPr>
        <p:txBody>
          <a:bodyPr>
            <a:spAutoFit/>
          </a:bodyPr>
          <a:lstStyle/>
          <a:p>
            <a:pPr indent="355600">
              <a:lnSpc>
                <a:spcPct val="150000"/>
              </a:lnSpc>
              <a:defRPr/>
            </a:pPr>
            <a:r>
              <a:rPr lang="ru-RU" dirty="0"/>
              <a:t>В таблице даны 5 строк. Применив формулы сокращенного умножения, заполни таблицу следующим образом: на оценку «3» заполни 3 любых строки, на оценку «4» - 4 строки, на оценку «5» - заполни всю таблицу.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1052514"/>
            <a:ext cx="8229600" cy="5329237"/>
          </a:xfrm>
          <a:solidFill>
            <a:srgbClr val="FFFFCC"/>
          </a:solidFill>
        </p:spPr>
        <p:txBody>
          <a:bodyPr/>
          <a:lstStyle/>
          <a:p>
            <a:pPr marL="450850" indent="0" algn="ctr">
              <a:buNone/>
              <a:tabLst>
                <a:tab pos="177800" algn="l"/>
              </a:tabLst>
            </a:pPr>
            <a:endParaRPr lang="ru-RU" altLang="ru-RU" dirty="0"/>
          </a:p>
          <a:p>
            <a:pPr marL="450850" indent="0" algn="ctr">
              <a:buNone/>
              <a:tabLst>
                <a:tab pos="177800" algn="l"/>
              </a:tabLst>
            </a:pPr>
            <a:r>
              <a:rPr lang="ru-RU" altLang="ru-RU" dirty="0"/>
              <a:t>Наук так много на земле,</a:t>
            </a:r>
            <a:br>
              <a:rPr lang="ru-RU" altLang="ru-RU" dirty="0"/>
            </a:br>
            <a:r>
              <a:rPr lang="ru-RU" altLang="ru-RU" dirty="0"/>
              <a:t>У всех – своя тематика.</a:t>
            </a:r>
            <a:br>
              <a:rPr lang="ru-RU" altLang="ru-RU" dirty="0"/>
            </a:br>
            <a:r>
              <a:rPr lang="ru-RU" altLang="ru-RU" dirty="0"/>
              <a:t>Но есть одна из них милей, </a:t>
            </a:r>
            <a:br>
              <a:rPr lang="ru-RU" altLang="ru-RU" dirty="0"/>
            </a:br>
            <a:r>
              <a:rPr lang="ru-RU" altLang="ru-RU" dirty="0"/>
              <a:t>Зовётся математикой.</a:t>
            </a:r>
            <a:br>
              <a:rPr lang="ru-RU" altLang="ru-RU" dirty="0"/>
            </a:br>
            <a:r>
              <a:rPr lang="ru-RU" altLang="ru-RU" dirty="0"/>
              <a:t>В ней не бывает скользких мест,</a:t>
            </a:r>
            <a:br>
              <a:rPr lang="ru-RU" altLang="ru-RU" dirty="0"/>
            </a:br>
            <a:r>
              <a:rPr lang="ru-RU" altLang="ru-RU" dirty="0"/>
              <a:t>Всё строго в ней доказано,</a:t>
            </a:r>
            <a:br>
              <a:rPr lang="ru-RU" altLang="ru-RU" dirty="0"/>
            </a:br>
            <a:r>
              <a:rPr lang="ru-RU" altLang="ru-RU" dirty="0"/>
              <a:t>И с нею движется прогресс,</a:t>
            </a:r>
            <a:br>
              <a:rPr lang="ru-RU" altLang="ru-RU" dirty="0"/>
            </a:br>
            <a:r>
              <a:rPr lang="ru-RU" altLang="ru-RU" dirty="0"/>
              <a:t>И этим нам всё сказано.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981200" y="1557338"/>
          <a:ext cx="8229600" cy="44640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228609209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573985374"/>
                    </a:ext>
                  </a:extLst>
                </a:gridCol>
              </a:tblGrid>
              <a:tr h="1756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Достиг ли ты своих целей?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Оцени степень усвоенности: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68" marB="66668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усвоил полностью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усвоил частично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не усвоил</a:t>
                      </a:r>
                      <a:endParaRPr lang="ru-RU" sz="20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68" marB="66668"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927245"/>
                  </a:ext>
                </a:extLst>
              </a:tr>
              <a:tr h="270729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Продолжи одно из предложений: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“Мне понятно…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“Я запомнил…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“Мне на уроке…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>
                          <a:solidFill>
                            <a:schemeClr val="tx1"/>
                          </a:solidFill>
                          <a:effectLst/>
                        </a:rPr>
                        <a:t>“Я думаю…</a:t>
                      </a:r>
                      <a:endParaRPr lang="ru-RU" sz="20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66675" marT="66668" marB="66668">
                    <a:solidFill>
                      <a:srgbClr val="FF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951954"/>
                  </a:ext>
                </a:extLst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927350" y="549275"/>
            <a:ext cx="6337300" cy="71913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99CC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3600" b="1" i="1" dirty="0">
                <a:solidFill>
                  <a:schemeClr val="accent5">
                    <a:lumMod val="25000"/>
                  </a:schemeClr>
                </a:solidFill>
              </a:rPr>
              <a:t>«ОЦЕНОЧНЫЙ ЛИСТ»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28994C-E53D-FB52-47E7-1D1504C86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</a:br>
            <a:b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3AF0BA-A095-4A0D-155E-DF76FC436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789"/>
            <a:ext cx="10515600" cy="4747174"/>
          </a:xfrm>
        </p:spPr>
        <p:txBody>
          <a:bodyPr>
            <a:normAutofit fontScale="85000" lnSpcReduction="20000"/>
          </a:bodyPr>
          <a:lstStyle/>
          <a:p>
            <a:pPr marL="0" lvl="0" indent="0">
              <a:lnSpc>
                <a:spcPct val="107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Раскройте скобки</a:t>
            </a:r>
            <a:endParaRPr lang="en-US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lphaLcParenR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(x-5)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lphaLcParenR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(3x+2)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(2r-4x)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baseline="30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>
              <a:lnSpc>
                <a:spcPct val="107000"/>
              </a:lnSpc>
              <a:buNone/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Замените * одночленом так, чтобы было получившееся равенство было тождеством.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lphaLcParenR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*+2в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+4ab+4b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lphaLcParenR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(10-*)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100-40m+4m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lphaLcParenR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(2a+*)(2a-*)</a:t>
            </a:r>
            <a:r>
              <a:rPr lang="ru-RU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4a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-9b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294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28994C-E53D-FB52-47E7-1D1504C86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Взаимопроверка</a:t>
            </a:r>
            <a:r>
              <a:rPr lang="en-US" dirty="0"/>
              <a:t> - </a:t>
            </a:r>
            <a:r>
              <a:rPr lang="ru-RU" dirty="0"/>
              <a:t>ответы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53AF0BA-A095-4A0D-155E-DF76FC436F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9789"/>
            <a:ext cx="10515600" cy="4747174"/>
          </a:xfrm>
        </p:spPr>
        <p:txBody>
          <a:bodyPr>
            <a:normAutofit fontScale="85000" lnSpcReduction="20000"/>
          </a:bodyPr>
          <a:lstStyle/>
          <a:p>
            <a:pPr marL="457200">
              <a:lnSpc>
                <a:spcPct val="107000"/>
              </a:lnSpc>
            </a:pP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Взаимопроверка  ответы: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(x-5)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-10x+25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(3x+2)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9x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+12x+4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(2r-4x)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 4r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-16rx+16x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Замените * одночленом так, чтобы было получившееся равенство было тождеством.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+4ab+4b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(10-</a:t>
            </a:r>
            <a:r>
              <a:rPr lang="en-US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2m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100-40m+4m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(2a+</a:t>
            </a:r>
            <a:r>
              <a:rPr lang="en-US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3b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)(2a-</a:t>
            </a:r>
            <a:r>
              <a:rPr lang="en-US" sz="36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3b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4a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-9b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buNone/>
            </a:pP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03023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43AEE-1A65-705C-8841-710450580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Соотнесите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970DA8-2326-5928-8775-39E3A11B4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51415" cy="4351338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107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-10k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y+25y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121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-88y+16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49y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-14y+1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9x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-6x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+c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+mj-lt"/>
              <a:buAutoNum type="arabicPeriod"/>
              <a:tabLst>
                <a:tab pos="457200" algn="l"/>
              </a:tabLst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36c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+84c+49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-2ky+y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B42AC7-E000-963D-11D9-0F25951B5737}"/>
              </a:ext>
            </a:extLst>
          </p:cNvPr>
          <p:cNvSpPr txBox="1"/>
          <p:nvPr/>
        </p:nvSpPr>
        <p:spPr>
          <a:xfrm>
            <a:off x="7880465" y="1825625"/>
            <a:ext cx="3473335" cy="4918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0" indent="-742950">
              <a:lnSpc>
                <a:spcPct val="107000"/>
              </a:lnSpc>
              <a:buFont typeface="+mj-lt"/>
              <a:buAutoNum type="alphaL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(7y-1)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>
              <a:lnSpc>
                <a:spcPct val="107000"/>
              </a:lnSpc>
              <a:buFont typeface="+mj-lt"/>
              <a:buAutoNum type="alphaL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(3x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-c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>
              <a:lnSpc>
                <a:spcPct val="107000"/>
              </a:lnSpc>
              <a:buFont typeface="+mj-lt"/>
              <a:buAutoNum type="alphaL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(11y-4)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>
              <a:lnSpc>
                <a:spcPct val="107000"/>
              </a:lnSpc>
              <a:buFont typeface="+mj-lt"/>
              <a:buAutoNum type="alphaL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(k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-5y)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0" indent="-742950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(6c+7)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  <a:p>
            <a:pPr marL="742950" indent="-742950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r>
              <a:rPr lang="en-US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(k-y)</a:t>
            </a:r>
            <a:r>
              <a:rPr lang="en-US" sz="36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</a:p>
          <a:p>
            <a:pPr marL="742950" lvl="0" indent="-742950">
              <a:lnSpc>
                <a:spcPct val="107000"/>
              </a:lnSpc>
              <a:spcAft>
                <a:spcPts val="800"/>
              </a:spcAft>
              <a:buFont typeface="+mj-lt"/>
              <a:buAutoNum type="alphaLcPeriod"/>
            </a:pPr>
            <a:endParaRPr lang="en-US" sz="3600" baseline="30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7226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7AFBA5-208C-505E-845E-7A325C19B3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Рефлексия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958B1C-E259-E3E8-AC2A-B74B1AA063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-   Я знал…</a:t>
            </a:r>
          </a:p>
          <a:p>
            <a:pPr algn="just"/>
            <a:r>
              <a:rPr lang="ru-RU" dirty="0"/>
              <a:t>- Было интересно…</a:t>
            </a:r>
          </a:p>
          <a:p>
            <a:pPr algn="just"/>
            <a:r>
              <a:rPr lang="ru-RU" dirty="0"/>
              <a:t>- Было трудно …</a:t>
            </a:r>
          </a:p>
          <a:p>
            <a:pPr algn="just"/>
            <a:r>
              <a:rPr lang="ru-RU" dirty="0"/>
              <a:t>- Я понял, что…</a:t>
            </a:r>
          </a:p>
          <a:p>
            <a:pPr algn="just"/>
            <a:r>
              <a:rPr lang="ru-RU" dirty="0"/>
              <a:t>- Я научился…</a:t>
            </a:r>
          </a:p>
          <a:p>
            <a:pPr algn="just"/>
            <a:r>
              <a:rPr lang="ru-RU" dirty="0"/>
              <a:t>- Я смог…</a:t>
            </a:r>
          </a:p>
          <a:p>
            <a:pPr algn="just"/>
            <a:r>
              <a:rPr lang="ru-RU" dirty="0"/>
              <a:t>- Я попробую…</a:t>
            </a:r>
          </a:p>
          <a:p>
            <a:pPr algn="just"/>
            <a:r>
              <a:rPr lang="ru-RU" dirty="0"/>
              <a:t>      - Я понял, что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710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6D7B0-7C64-B418-990D-F92CDBDEB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CBDBD2-7B4C-977F-1E39-C3964ECCD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/>
              <a:t>26.01.                Классная работа</a:t>
            </a:r>
          </a:p>
          <a:p>
            <a:pPr marL="0" indent="0" algn="ctr">
              <a:buNone/>
            </a:pPr>
            <a:endParaRPr lang="ru-RU" sz="4000" dirty="0"/>
          </a:p>
          <a:p>
            <a:pPr marL="0" indent="0" algn="ctr">
              <a:buNone/>
            </a:pPr>
            <a:r>
              <a:rPr lang="ru-RU" sz="4000" dirty="0"/>
              <a:t>Преобразование многочлена в квадрат суммы и разности двух выражений.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40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07987C-3CE7-82F9-B731-B8ADC70B9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ru-RU" b="1" i="1" dirty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altLang="ru-RU" b="1" i="1" dirty="0">
                <a:solidFill>
                  <a:schemeClr val="accent5">
                    <a:lumMod val="25000"/>
                  </a:schemeClr>
                </a:solidFill>
              </a:rPr>
              <a:t>«ЛЕС ПРАВИЛ»</a:t>
            </a:r>
            <a:br>
              <a:rPr lang="ru-RU" altLang="ru-RU" b="1" i="1" dirty="0">
                <a:solidFill>
                  <a:schemeClr val="accent5">
                    <a:lumMod val="2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88E14E-D1F8-7865-77EF-1D2CE78FD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/>
              <a:t>Квадрат суммы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 dirty="0"/>
              <a:t>(а + </a:t>
            </a:r>
            <a:r>
              <a:rPr lang="en-US" altLang="ru-RU" sz="3200" b="1" dirty="0">
                <a:cs typeface="Arial" panose="020B0604020202020204" pitchFamily="34" charset="0"/>
              </a:rPr>
              <a:t>b)²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=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a²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+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2ab</a:t>
            </a:r>
            <a:r>
              <a:rPr lang="ru-RU" altLang="ru-RU" sz="3200" b="1" dirty="0">
                <a:cs typeface="Arial" panose="020B0604020202020204" pitchFamily="34" charset="0"/>
              </a:rPr>
              <a:t> + </a:t>
            </a:r>
            <a:r>
              <a:rPr lang="en-US" altLang="ru-RU" sz="3200" b="1" dirty="0">
                <a:cs typeface="Arial" panose="020B0604020202020204" pitchFamily="34" charset="0"/>
              </a:rPr>
              <a:t>b²</a:t>
            </a:r>
            <a:endParaRPr lang="ru-RU" altLang="ru-RU" sz="32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cs typeface="Arial" panose="020B0604020202020204" pitchFamily="34" charset="0"/>
              </a:rPr>
              <a:t>Квадрат разности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 dirty="0">
                <a:cs typeface="Arial" panose="020B0604020202020204" pitchFamily="34" charset="0"/>
              </a:rPr>
              <a:t>(а − </a:t>
            </a:r>
            <a:r>
              <a:rPr lang="en-US" altLang="ru-RU" sz="3200" b="1" dirty="0">
                <a:cs typeface="Arial" panose="020B0604020202020204" pitchFamily="34" charset="0"/>
              </a:rPr>
              <a:t>b)²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=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a²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−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2ab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+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b²</a:t>
            </a:r>
            <a:endParaRPr lang="ru-RU" altLang="ru-RU" sz="3200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cs typeface="Arial" panose="020B0604020202020204" pitchFamily="34" charset="0"/>
              </a:rPr>
              <a:t>Разность квадратов</a:t>
            </a:r>
          </a:p>
          <a:p>
            <a:pPr algn="ctr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3200" b="1" dirty="0">
                <a:cs typeface="Arial" panose="020B0604020202020204" pitchFamily="34" charset="0"/>
              </a:rPr>
              <a:t>(а − </a:t>
            </a:r>
            <a:r>
              <a:rPr lang="en-US" altLang="ru-RU" sz="3200" b="1" dirty="0">
                <a:cs typeface="Arial" panose="020B0604020202020204" pitchFamily="34" charset="0"/>
              </a:rPr>
              <a:t>b)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(a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+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b</a:t>
            </a:r>
            <a:r>
              <a:rPr lang="ru-RU" altLang="ru-RU" sz="3200" b="1" dirty="0">
                <a:cs typeface="Arial" panose="020B0604020202020204" pitchFamily="34" charset="0"/>
              </a:rPr>
              <a:t>) </a:t>
            </a:r>
            <a:r>
              <a:rPr lang="en-US" altLang="ru-RU" sz="3200" b="1" dirty="0">
                <a:cs typeface="Arial" panose="020B0604020202020204" pitchFamily="34" charset="0"/>
              </a:rPr>
              <a:t>=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a²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−</a:t>
            </a:r>
            <a:r>
              <a:rPr lang="ru-RU" altLang="ru-RU" sz="3200" b="1" dirty="0">
                <a:cs typeface="Arial" panose="020B0604020202020204" pitchFamily="34" charset="0"/>
              </a:rPr>
              <a:t> </a:t>
            </a:r>
            <a:r>
              <a:rPr lang="en-US" altLang="ru-RU" sz="3200" b="1" dirty="0">
                <a:cs typeface="Arial" panose="020B0604020202020204" pitchFamily="34" charset="0"/>
              </a:rPr>
              <a:t>b²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altLang="ru-RU" sz="3200" b="1" i="1" dirty="0">
                <a:solidFill>
                  <a:schemeClr val="accent5">
                    <a:lumMod val="25000"/>
                  </a:schemeClr>
                </a:solidFill>
              </a:rPr>
              <a:t>                    Формулы сокращенного умножения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782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CC0970-A029-224B-6F04-C861F7265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B3B522B-5D22-56D5-64C0-BA0C995FAB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03110" y="414528"/>
            <a:ext cx="6434731" cy="6193536"/>
          </a:xfrm>
        </p:spPr>
      </p:pic>
    </p:spTree>
    <p:extLst>
      <p:ext uri="{BB962C8B-B14F-4D97-AF65-F5344CB8AC3E}">
        <p14:creationId xmlns:p14="http://schemas.microsoft.com/office/powerpoint/2010/main" val="2297752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1ED917-6F2B-E06E-5DD0-41CC14336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ru-RU" sz="4400" b="1" i="1" dirty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  <a:t>«ДОРОГА СЧЁТА»</a:t>
            </a:r>
            <a:b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190913-D712-48C5-1737-CEBC11AB48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0" indent="-342900">
              <a:buFont typeface="+mj-lt"/>
              <a:buAutoNum type="arabicPeriod"/>
              <a:tabLst>
                <a:tab pos="1047750" algn="l"/>
              </a:tabLst>
            </a:pP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(*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b)</a:t>
            </a:r>
            <a:r>
              <a:rPr lang="en-US" sz="5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=4c</a:t>
            </a:r>
            <a:r>
              <a:rPr lang="en-US" sz="5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*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 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b</a:t>
            </a:r>
            <a:r>
              <a:rPr lang="en-US" sz="5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buFont typeface="+mj-lt"/>
              <a:buAutoNum type="arabicPeriod"/>
              <a:tabLst>
                <a:tab pos="1047750" algn="l"/>
              </a:tabLst>
            </a:pP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(k - *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r>
              <a:rPr lang="en-US" sz="5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= *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- *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c</a:t>
            </a:r>
            <a:r>
              <a:rPr lang="en-US" sz="5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342900" lvl="0" indent="-342900">
              <a:buFont typeface="+mj-lt"/>
              <a:buAutoNum type="arabicPeriod"/>
              <a:tabLst>
                <a:tab pos="1047750" algn="l"/>
              </a:tabLst>
            </a:pP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 *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+ 7c ) (7c-*</a:t>
            </a:r>
            <a:r>
              <a:rPr lang="ru-RU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= 49c</a:t>
            </a:r>
            <a:r>
              <a:rPr lang="en-US" sz="5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US" sz="5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81a</a:t>
            </a:r>
            <a:r>
              <a:rPr lang="en-US" sz="5400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endParaRPr lang="ru-RU" sz="5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54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CF9920-E1FA-BAE6-5E1B-97F3527855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ru-RU" sz="4400" b="1" i="1" dirty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  <a:t>«ПОЛЕ СООТВЕТСТВИЙ»</a:t>
            </a:r>
            <a:b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</a:b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58F0A49-37F9-CE05-B744-0A3FE7CE5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8202" y="831864"/>
            <a:ext cx="7107174" cy="4836173"/>
          </a:xfrm>
          <a:prstGeom prst="rect">
            <a:avLst/>
          </a:prstGeom>
        </p:spPr>
      </p:pic>
      <p:pic>
        <p:nvPicPr>
          <p:cNvPr id="9" name="table">
            <a:extLst>
              <a:ext uri="{FF2B5EF4-FFF2-40B4-BE49-F238E27FC236}">
                <a16:creationId xmlns:a16="http://schemas.microsoft.com/office/drawing/2014/main" id="{AB572C83-B880-4F68-8EBA-AA065F55A7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88259" y="5833783"/>
            <a:ext cx="6139204" cy="1024217"/>
          </a:xfrm>
          <a:prstGeom prst="rect">
            <a:avLst/>
          </a:prstGeom>
        </p:spPr>
      </p:pic>
      <p:pic>
        <p:nvPicPr>
          <p:cNvPr id="10" name="table">
            <a:extLst>
              <a:ext uri="{FF2B5EF4-FFF2-40B4-BE49-F238E27FC236}">
                <a16:creationId xmlns:a16="http://schemas.microsoft.com/office/drawing/2014/main" id="{8ABA113B-8C83-3804-A11C-AE94E56BEC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8259" y="5833783"/>
            <a:ext cx="6095999" cy="9763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EEEE64-C770-F63F-A108-04F746502C06}"/>
              </a:ext>
            </a:extLst>
          </p:cNvPr>
          <p:cNvSpPr txBox="1"/>
          <p:nvPr/>
        </p:nvSpPr>
        <p:spPr>
          <a:xfrm>
            <a:off x="3255264" y="6327955"/>
            <a:ext cx="56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Д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DBC4443-29DE-1C49-8C65-5761B0633F06}"/>
              </a:ext>
            </a:extLst>
          </p:cNvPr>
          <p:cNvSpPr txBox="1"/>
          <p:nvPr/>
        </p:nvSpPr>
        <p:spPr>
          <a:xfrm>
            <a:off x="4083101" y="6345891"/>
            <a:ext cx="56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2F92CE-9B6B-2D5C-D743-FD182DF13292}"/>
              </a:ext>
            </a:extLst>
          </p:cNvPr>
          <p:cNvSpPr txBox="1"/>
          <p:nvPr/>
        </p:nvSpPr>
        <p:spPr>
          <a:xfrm>
            <a:off x="4910938" y="6321939"/>
            <a:ext cx="56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О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A7E758-7C64-604D-B49A-49AFF82AA397}"/>
              </a:ext>
            </a:extLst>
          </p:cNvPr>
          <p:cNvSpPr txBox="1"/>
          <p:nvPr/>
        </p:nvSpPr>
        <p:spPr>
          <a:xfrm>
            <a:off x="5738775" y="6331044"/>
            <a:ext cx="56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Ф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0945327-4FC3-B91C-E25E-7FDF4C6F8EC4}"/>
              </a:ext>
            </a:extLst>
          </p:cNvPr>
          <p:cNvSpPr txBox="1"/>
          <p:nvPr/>
        </p:nvSpPr>
        <p:spPr>
          <a:xfrm>
            <a:off x="6717182" y="6345891"/>
            <a:ext cx="56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А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BDA94E-72ED-ACB2-0302-F75250531309}"/>
              </a:ext>
            </a:extLst>
          </p:cNvPr>
          <p:cNvSpPr txBox="1"/>
          <p:nvPr/>
        </p:nvSpPr>
        <p:spPr>
          <a:xfrm>
            <a:off x="7598357" y="6345891"/>
            <a:ext cx="56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Н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680BEB-D78B-345B-83B1-EF8BF65F0AD0}"/>
              </a:ext>
            </a:extLst>
          </p:cNvPr>
          <p:cNvSpPr txBox="1"/>
          <p:nvPr/>
        </p:nvSpPr>
        <p:spPr>
          <a:xfrm>
            <a:off x="8523426" y="6334440"/>
            <a:ext cx="560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</a:t>
            </a:r>
          </a:p>
        </p:txBody>
      </p:sp>
    </p:spTree>
    <p:extLst>
      <p:ext uri="{BB962C8B-B14F-4D97-AF65-F5344CB8AC3E}">
        <p14:creationId xmlns:p14="http://schemas.microsoft.com/office/powerpoint/2010/main" val="208951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15F1CF-2740-5DE8-9C71-294397B13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61" y="-24"/>
            <a:ext cx="10972800" cy="654032"/>
          </a:xfrm>
        </p:spPr>
        <p:txBody>
          <a:bodyPr>
            <a:normAutofit fontScale="90000"/>
          </a:bodyPr>
          <a:lstStyle/>
          <a:p>
            <a:br>
              <a:rPr lang="en-US" altLang="ru-RU" sz="4400" b="1" i="1" dirty="0">
                <a:solidFill>
                  <a:schemeClr val="accent5">
                    <a:lumMod val="25000"/>
                  </a:schemeClr>
                </a:solidFill>
              </a:rPr>
            </a:br>
            <a: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  <a:t>ДИОФАНТ АЛЕКСАНДРИЙСКИЙ</a:t>
            </a:r>
            <a:b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235E25-645C-4AFC-2A85-8BEB243C98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62272" y="857233"/>
            <a:ext cx="6872515" cy="5604527"/>
          </a:xfrm>
        </p:spPr>
        <p:txBody>
          <a:bodyPr>
            <a:normAutofit fontScale="92500" lnSpcReduction="10000"/>
          </a:bodyPr>
          <a:lstStyle/>
          <a:p>
            <a:pPr indent="355600" algn="just">
              <a:defRPr/>
            </a:pPr>
            <a:r>
              <a:rPr lang="ru-RU" sz="2800" dirty="0">
                <a:latin typeface="+mn-lt"/>
                <a:cs typeface="Times New Roman" panose="02020603050405020304" pitchFamily="18" charset="0"/>
              </a:rPr>
              <a:t>Очень давно, в Древней Греции жили и работали замечательные ученые-математики, которые всю свою жизнь отдали служению науке. В то время все алгебраические утверждения выражали в геометрической форме. </a:t>
            </a:r>
          </a:p>
          <a:p>
            <a:pPr indent="355600" algn="just">
              <a:defRPr/>
            </a:pPr>
            <a:r>
              <a:rPr lang="ru-RU" sz="2800" dirty="0">
                <a:latin typeface="+mn-lt"/>
                <a:cs typeface="Times New Roman" panose="02020603050405020304" pitchFamily="18" charset="0"/>
              </a:rPr>
              <a:t>Первым ученым, который отказался от геометрических способов выражения и перешел к алгебраическим уравнениям, был древнегреческий ученый-математик, живший в 3 веке до нашей эры </a:t>
            </a:r>
            <a:r>
              <a:rPr lang="ru-RU" sz="2800" b="1" dirty="0">
                <a:latin typeface="+mn-lt"/>
                <a:cs typeface="Times New Roman" panose="02020603050405020304" pitchFamily="18" charset="0"/>
              </a:rPr>
              <a:t>Диофант.</a:t>
            </a:r>
            <a:r>
              <a:rPr lang="ru-RU" sz="2800" dirty="0">
                <a:latin typeface="+mn-lt"/>
                <a:cs typeface="Times New Roman" panose="02020603050405020304" pitchFamily="18" charset="0"/>
              </a:rPr>
              <a:t> </a:t>
            </a:r>
          </a:p>
          <a:p>
            <a:pPr indent="355600" algn="just">
              <a:defRPr/>
            </a:pPr>
            <a:r>
              <a:rPr lang="ru-RU" sz="2800" dirty="0">
                <a:latin typeface="+mn-lt"/>
                <a:cs typeface="Times New Roman" panose="02020603050405020304" pitchFamily="18" charset="0"/>
              </a:rPr>
              <a:t>Появились формулы, которые стали называться формулами сокращенного умножения.</a:t>
            </a:r>
          </a:p>
          <a:p>
            <a:endParaRPr lang="ru-RU" dirty="0"/>
          </a:p>
        </p:txBody>
      </p:sp>
      <p:pic>
        <p:nvPicPr>
          <p:cNvPr id="5" name="Объект 3">
            <a:extLst>
              <a:ext uri="{FF2B5EF4-FFF2-40B4-BE49-F238E27FC236}">
                <a16:creationId xmlns:a16="http://schemas.microsoft.com/office/drawing/2014/main" id="{9DE38595-686F-78F6-B5D3-E49F1DCEFAF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112" y="1323703"/>
            <a:ext cx="3600994" cy="4210594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4758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497667-A831-9356-2384-C4287569F1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87339"/>
            <a:ext cx="10972800" cy="654032"/>
          </a:xfrm>
        </p:spPr>
        <p:txBody>
          <a:bodyPr>
            <a:normAutofit fontScale="90000"/>
          </a:bodyPr>
          <a:lstStyle/>
          <a:p>
            <a: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  <a:t>«ОЗЕРО ОШИБОК»</a:t>
            </a:r>
            <a:br>
              <a:rPr lang="ru-RU" altLang="ru-RU" sz="4400" b="1" i="1" dirty="0">
                <a:solidFill>
                  <a:schemeClr val="accent5">
                    <a:lumMod val="25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E19425-40EA-A333-DBF7-DAD33CC4F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(4у-3х)(4у+3х)=8у²-9х²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8у²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16у²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100х²-4у²=(50х-2у)(50х+2у)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50х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10х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(3х+у)²=9х²-6ху+у²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-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6ху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+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6ху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(6a-9c)²=36a²-54ac+81c²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-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54ac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-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108ac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alt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4у²- 14у + 1=(2у – 1)²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(вместо –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14у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должно быть </a:t>
            </a:r>
            <a:r>
              <a:rPr lang="ru-RU" alt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-4у</a:t>
            </a:r>
            <a:r>
              <a:rPr lang="ru-RU" alt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29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AA9A47-97CF-143C-A372-236AC5979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b="1" i="1">
                <a:solidFill>
                  <a:schemeClr val="accent5">
                    <a:lumMod val="25000"/>
                  </a:schemeClr>
                </a:solidFill>
              </a:rPr>
              <a:t>«МОРЕ ВОЗМОЖНОСТЕЙ»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4B347A-1E1F-5882-4090-F4DA7C7E14F5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952500" y="831850"/>
            <a:ext cx="10287000" cy="531177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i="1" u="sng" dirty="0"/>
              <a:t>Вариант 1: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1)Вычисли:  41</a:t>
            </a:r>
            <a:r>
              <a:rPr lang="ru-RU" altLang="ru-RU" sz="1600" b="1" baseline="30000" dirty="0"/>
              <a:t>2</a:t>
            </a:r>
            <a:r>
              <a:rPr lang="ru-RU" altLang="ru-RU" sz="1600" b="1" dirty="0"/>
              <a:t> – 31</a:t>
            </a:r>
            <a:r>
              <a:rPr lang="ru-RU" altLang="ru-RU" sz="1600" b="1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      б) 72</a:t>
            </a:r>
            <a:br>
              <a:rPr lang="ru-RU" altLang="ru-RU" sz="1600" dirty="0"/>
            </a:br>
            <a:r>
              <a:rPr lang="ru-RU" altLang="ru-RU" sz="1600" dirty="0"/>
              <a:t>в) 720</a:t>
            </a:r>
            <a:br>
              <a:rPr lang="ru-RU" altLang="ru-RU" sz="1600" dirty="0"/>
            </a:br>
            <a:r>
              <a:rPr lang="ru-RU" altLang="ru-RU" sz="1600" dirty="0"/>
              <a:t>г) 730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2)Вычисли:   26</a:t>
            </a:r>
            <a:r>
              <a:rPr lang="ru-RU" altLang="ru-RU" sz="1600" b="1" baseline="30000" dirty="0"/>
              <a:t>2</a:t>
            </a:r>
            <a:r>
              <a:rPr lang="ru-RU" altLang="ru-RU" sz="1600" b="1" dirty="0"/>
              <a:t>  – 74</a:t>
            </a:r>
            <a:r>
              <a:rPr lang="ru-RU" altLang="ru-RU" sz="1600" b="1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      е) – 4800</a:t>
            </a:r>
            <a:br>
              <a:rPr lang="ru-RU" altLang="ru-RU" sz="1600" dirty="0"/>
            </a:br>
            <a:r>
              <a:rPr lang="ru-RU" altLang="ru-RU" sz="1600" dirty="0"/>
              <a:t>ж) 4800</a:t>
            </a:r>
            <a:br>
              <a:rPr lang="ru-RU" altLang="ru-RU" sz="1600" dirty="0"/>
            </a:br>
            <a:r>
              <a:rPr lang="ru-RU" altLang="ru-RU" sz="1600" dirty="0"/>
              <a:t>з) – 480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3)Разложи на множители:   </a:t>
            </a:r>
            <a:r>
              <a:rPr lang="en-US" altLang="ru-RU" sz="1600" b="1" i="1" dirty="0"/>
              <a:t>a</a:t>
            </a:r>
            <a:r>
              <a:rPr lang="ru-RU" altLang="ru-RU" sz="1600" b="1" baseline="30000" dirty="0"/>
              <a:t>4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– 8</a:t>
            </a:r>
            <a:r>
              <a:rPr lang="en-US" altLang="ru-RU" sz="1600" b="1" i="1" dirty="0"/>
              <a:t>a</a:t>
            </a:r>
            <a:r>
              <a:rPr lang="ru-RU" altLang="ru-RU" sz="1600" b="1" baseline="30000" dirty="0"/>
              <a:t>2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+ 16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      с) (</a:t>
            </a:r>
            <a:r>
              <a:rPr lang="en-US" altLang="ru-RU" sz="1600" i="1" dirty="0"/>
              <a:t>a</a:t>
            </a:r>
            <a:r>
              <a:rPr lang="ru-RU" altLang="ru-RU" sz="1600" baseline="30000" dirty="0"/>
              <a:t>2</a:t>
            </a:r>
            <a:r>
              <a:rPr lang="en-US" altLang="ru-RU" sz="1600" dirty="0"/>
              <a:t> </a:t>
            </a:r>
            <a:r>
              <a:rPr lang="ru-RU" altLang="ru-RU" sz="1600" dirty="0"/>
              <a:t>+ 4)</a:t>
            </a:r>
            <a:r>
              <a:rPr lang="ru-RU" altLang="ru-RU" sz="1600" baseline="30000" dirty="0"/>
              <a:t>2</a:t>
            </a:r>
            <a:br>
              <a:rPr lang="ru-RU" altLang="ru-RU" sz="1600" dirty="0"/>
            </a:br>
            <a:r>
              <a:rPr lang="en-US" altLang="ru-RU" sz="1600" dirty="0"/>
              <a:t>n</a:t>
            </a:r>
            <a:r>
              <a:rPr lang="ru-RU" altLang="ru-RU" sz="1600" dirty="0"/>
              <a:t>) (</a:t>
            </a:r>
            <a:r>
              <a:rPr lang="en-US" altLang="ru-RU" sz="1600" i="1" dirty="0"/>
              <a:t>a</a:t>
            </a:r>
            <a:r>
              <a:rPr lang="en-US" altLang="ru-RU" sz="1600" dirty="0"/>
              <a:t> </a:t>
            </a:r>
            <a:r>
              <a:rPr lang="ru-RU" altLang="ru-RU" sz="1600" dirty="0"/>
              <a:t>– 4)</a:t>
            </a:r>
            <a:r>
              <a:rPr lang="ru-RU" altLang="ru-RU" sz="1600" baseline="30000" dirty="0"/>
              <a:t>2</a:t>
            </a:r>
            <a:br>
              <a:rPr lang="ru-RU" altLang="ru-RU" sz="1600" dirty="0"/>
            </a:br>
            <a:r>
              <a:rPr lang="ru-RU" altLang="ru-RU" sz="1600" dirty="0"/>
              <a:t>р) (</a:t>
            </a:r>
            <a:r>
              <a:rPr lang="en-US" altLang="ru-RU" sz="1600" i="1" dirty="0"/>
              <a:t>a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 – 4)</a:t>
            </a:r>
            <a:r>
              <a:rPr lang="ru-RU" altLang="ru-RU" sz="1600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4)Выполни действие:   </a:t>
            </a:r>
            <a:r>
              <a:rPr lang="ru-RU" altLang="ru-RU" sz="1600" b="1" i="1" dirty="0"/>
              <a:t>(х + 1)</a:t>
            </a:r>
            <a:r>
              <a:rPr lang="ru-RU" altLang="ru-RU" sz="1600" b="1" i="1" baseline="30000" dirty="0"/>
              <a:t>2</a:t>
            </a:r>
            <a:r>
              <a:rPr lang="ru-RU" altLang="ru-RU" sz="1600" b="1" dirty="0"/>
              <a:t> 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      н) </a:t>
            </a:r>
            <a:r>
              <a:rPr lang="ru-RU" altLang="ru-RU" sz="1600" i="1" dirty="0"/>
              <a:t>х</a:t>
            </a:r>
            <a:r>
              <a:rPr lang="ru-RU" altLang="ru-RU" sz="1600" i="1" baseline="30000" dirty="0"/>
              <a:t>2</a:t>
            </a:r>
            <a:r>
              <a:rPr lang="ru-RU" altLang="ru-RU" sz="1600" i="1" dirty="0"/>
              <a:t> + 2х + 1</a:t>
            </a:r>
            <a:r>
              <a:rPr lang="ru-RU" altLang="ru-RU" sz="1600" dirty="0"/>
              <a:t> </a:t>
            </a:r>
            <a:br>
              <a:rPr lang="ru-RU" altLang="ru-RU" sz="1600" dirty="0"/>
            </a:br>
            <a:r>
              <a:rPr lang="ru-RU" altLang="ru-RU" sz="1600" dirty="0"/>
              <a:t>к)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 – 4)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 + 4)</a:t>
            </a:r>
            <a:br>
              <a:rPr lang="ru-RU" altLang="ru-RU" sz="1600" dirty="0"/>
            </a:br>
            <a:r>
              <a:rPr lang="ru-RU" altLang="ru-RU" sz="1600" dirty="0"/>
              <a:t>л)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 – 2)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 + 2</a:t>
            </a:r>
            <a:r>
              <a:rPr lang="ru-RU" altLang="ru-RU" sz="1600" i="1" dirty="0"/>
              <a:t>х</a:t>
            </a:r>
            <a:r>
              <a:rPr lang="ru-RU" altLang="ru-RU" sz="1600" dirty="0"/>
              <a:t> + 4)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5)Разложи на множители:   25</a:t>
            </a:r>
            <a:r>
              <a:rPr lang="en-US" altLang="ru-RU" sz="1600" b="1" dirty="0"/>
              <a:t>b</a:t>
            </a:r>
            <a:r>
              <a:rPr lang="ru-RU" altLang="ru-RU" sz="1600" b="1" baseline="30000" dirty="0"/>
              <a:t>2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– 16</a:t>
            </a:r>
            <a:r>
              <a:rPr lang="en-US" altLang="ru-RU" sz="1600" b="1" i="1" dirty="0"/>
              <a:t>c</a:t>
            </a:r>
            <a:r>
              <a:rPr lang="ru-RU" altLang="ru-RU" sz="1600" b="1" baseline="30000" dirty="0"/>
              <a:t>4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      а)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– 4</a:t>
            </a:r>
            <a:r>
              <a:rPr lang="en-US" altLang="ru-RU" sz="1600" i="1" dirty="0"/>
              <a:t>c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</a:t>
            </a:r>
            <a:r>
              <a:rPr lang="ru-RU" altLang="ru-RU" sz="1600" baseline="30000" dirty="0"/>
              <a:t>2</a:t>
            </a:r>
            <a:br>
              <a:rPr lang="ru-RU" altLang="ru-RU" sz="1600" dirty="0"/>
            </a:br>
            <a:r>
              <a:rPr lang="ru-RU" altLang="ru-RU" sz="1600" dirty="0"/>
              <a:t>о)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– 4</a:t>
            </a:r>
            <a:r>
              <a:rPr lang="en-US" altLang="ru-RU" sz="1600" i="1" dirty="0"/>
              <a:t>c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+ 4</a:t>
            </a:r>
            <a:r>
              <a:rPr lang="ru-RU" altLang="ru-RU" sz="1600" i="1" dirty="0"/>
              <a:t>с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</a:t>
            </a:r>
            <a:br>
              <a:rPr lang="ru-RU" altLang="ru-RU" sz="1600" dirty="0"/>
            </a:br>
            <a:r>
              <a:rPr lang="ru-RU" altLang="ru-RU" sz="1600" dirty="0"/>
              <a:t>д)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– 4</a:t>
            </a:r>
            <a:r>
              <a:rPr lang="en-US" altLang="ru-RU" sz="1600" i="1" dirty="0"/>
              <a:t>c</a:t>
            </a:r>
            <a:r>
              <a:rPr lang="ru-RU" altLang="ru-RU" sz="1600" dirty="0"/>
              <a:t>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+ 4</a:t>
            </a:r>
            <a:r>
              <a:rPr lang="en-US" altLang="ru-RU" sz="1600" i="1" dirty="0"/>
              <a:t>c</a:t>
            </a:r>
            <a:r>
              <a:rPr lang="ru-RU" altLang="ru-RU" sz="16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3951D5-ADCF-7668-CDB9-C8EA835EE2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4634" y="831850"/>
            <a:ext cx="4248150" cy="5386388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2"/>
              </a:buClr>
              <a:buSzPct val="75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¨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bg2"/>
              </a:buClr>
              <a:buSzPct val="65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¨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i="1" u="sng" dirty="0"/>
              <a:t>Вариант 1: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1)Вычисли:  41</a:t>
            </a:r>
            <a:r>
              <a:rPr lang="ru-RU" altLang="ru-RU" sz="1600" b="1" baseline="30000" dirty="0"/>
              <a:t>2</a:t>
            </a:r>
            <a:r>
              <a:rPr lang="ru-RU" altLang="ru-RU" sz="1600" b="1" dirty="0"/>
              <a:t> – 31</a:t>
            </a:r>
            <a:r>
              <a:rPr lang="ru-RU" altLang="ru-RU" sz="1600" b="1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б) 72</a:t>
            </a:r>
            <a:br>
              <a:rPr lang="ru-RU" altLang="ru-RU" sz="1600" dirty="0"/>
            </a:br>
            <a:r>
              <a:rPr lang="ru-RU" altLang="ru-RU" sz="1600" dirty="0"/>
              <a:t>в) 720</a:t>
            </a:r>
            <a:br>
              <a:rPr lang="ru-RU" altLang="ru-RU" sz="1600" dirty="0"/>
            </a:br>
            <a:r>
              <a:rPr lang="ru-RU" altLang="ru-RU" sz="1600" dirty="0"/>
              <a:t>г) 730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2)Вычисли:   26</a:t>
            </a:r>
            <a:r>
              <a:rPr lang="ru-RU" altLang="ru-RU" sz="1600" b="1" baseline="30000" dirty="0"/>
              <a:t>2</a:t>
            </a:r>
            <a:r>
              <a:rPr lang="ru-RU" altLang="ru-RU" sz="1600" b="1" dirty="0"/>
              <a:t>  – 74</a:t>
            </a:r>
            <a:r>
              <a:rPr lang="ru-RU" altLang="ru-RU" sz="1600" b="1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е) – 4800</a:t>
            </a:r>
            <a:br>
              <a:rPr lang="ru-RU" altLang="ru-RU" sz="1600" dirty="0"/>
            </a:br>
            <a:r>
              <a:rPr lang="ru-RU" altLang="ru-RU" sz="1600" dirty="0"/>
              <a:t>ж) 4800</a:t>
            </a:r>
            <a:br>
              <a:rPr lang="ru-RU" altLang="ru-RU" sz="1600" dirty="0"/>
            </a:br>
            <a:r>
              <a:rPr lang="ru-RU" altLang="ru-RU" sz="1600" dirty="0"/>
              <a:t>з) – 480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3)Разложи на множители:   </a:t>
            </a:r>
            <a:r>
              <a:rPr lang="en-US" altLang="ru-RU" sz="1600" b="1" i="1" dirty="0"/>
              <a:t>a</a:t>
            </a:r>
            <a:r>
              <a:rPr lang="ru-RU" altLang="ru-RU" sz="1600" b="1" baseline="30000" dirty="0"/>
              <a:t>4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– 8</a:t>
            </a:r>
            <a:r>
              <a:rPr lang="en-US" altLang="ru-RU" sz="1600" b="1" i="1" dirty="0"/>
              <a:t>a</a:t>
            </a:r>
            <a:r>
              <a:rPr lang="ru-RU" altLang="ru-RU" sz="1600" b="1" baseline="30000" dirty="0"/>
              <a:t>2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+ 16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с) (</a:t>
            </a:r>
            <a:r>
              <a:rPr lang="en-US" altLang="ru-RU" sz="1600" i="1" dirty="0"/>
              <a:t>a</a:t>
            </a:r>
            <a:r>
              <a:rPr lang="ru-RU" altLang="ru-RU" sz="1600" baseline="30000" dirty="0"/>
              <a:t>2</a:t>
            </a:r>
            <a:r>
              <a:rPr lang="en-US" altLang="ru-RU" sz="1600" dirty="0"/>
              <a:t> </a:t>
            </a:r>
            <a:r>
              <a:rPr lang="ru-RU" altLang="ru-RU" sz="1600" dirty="0"/>
              <a:t>+ 4)</a:t>
            </a:r>
            <a:r>
              <a:rPr lang="ru-RU" altLang="ru-RU" sz="1600" baseline="30000" dirty="0"/>
              <a:t>2</a:t>
            </a:r>
            <a:br>
              <a:rPr lang="ru-RU" altLang="ru-RU" sz="1600" dirty="0"/>
            </a:br>
            <a:r>
              <a:rPr lang="en-US" altLang="ru-RU" sz="1600" dirty="0"/>
              <a:t>n</a:t>
            </a:r>
            <a:r>
              <a:rPr lang="ru-RU" altLang="ru-RU" sz="1600" dirty="0"/>
              <a:t>) (</a:t>
            </a:r>
            <a:r>
              <a:rPr lang="en-US" altLang="ru-RU" sz="1600" i="1" dirty="0"/>
              <a:t>a</a:t>
            </a:r>
            <a:r>
              <a:rPr lang="en-US" altLang="ru-RU" sz="1600" dirty="0"/>
              <a:t> </a:t>
            </a:r>
            <a:r>
              <a:rPr lang="ru-RU" altLang="ru-RU" sz="1600" dirty="0"/>
              <a:t>– 4)</a:t>
            </a:r>
            <a:r>
              <a:rPr lang="ru-RU" altLang="ru-RU" sz="1600" baseline="30000" dirty="0"/>
              <a:t>2</a:t>
            </a:r>
            <a:br>
              <a:rPr lang="ru-RU" altLang="ru-RU" sz="1600" dirty="0"/>
            </a:br>
            <a:r>
              <a:rPr lang="ru-RU" altLang="ru-RU" sz="1600" dirty="0"/>
              <a:t>р) (</a:t>
            </a:r>
            <a:r>
              <a:rPr lang="en-US" altLang="ru-RU" sz="1600" i="1" dirty="0"/>
              <a:t>a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 – 4)</a:t>
            </a:r>
            <a:r>
              <a:rPr lang="ru-RU" altLang="ru-RU" sz="1600" baseline="30000" dirty="0"/>
              <a:t>2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4)Выполни действие:   </a:t>
            </a:r>
            <a:r>
              <a:rPr lang="ru-RU" altLang="ru-RU" sz="1600" b="1" i="1" dirty="0"/>
              <a:t>(х + 1)</a:t>
            </a:r>
            <a:r>
              <a:rPr lang="ru-RU" altLang="ru-RU" sz="1600" b="1" i="1" baseline="30000" dirty="0"/>
              <a:t>2</a:t>
            </a:r>
            <a:r>
              <a:rPr lang="ru-RU" altLang="ru-RU" sz="1600" b="1" dirty="0"/>
              <a:t> 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н) </a:t>
            </a:r>
            <a:r>
              <a:rPr lang="ru-RU" altLang="ru-RU" sz="1600" i="1" dirty="0"/>
              <a:t>х</a:t>
            </a:r>
            <a:r>
              <a:rPr lang="ru-RU" altLang="ru-RU" sz="1600" i="1" baseline="30000" dirty="0"/>
              <a:t>2</a:t>
            </a:r>
            <a:r>
              <a:rPr lang="ru-RU" altLang="ru-RU" sz="1600" i="1" dirty="0"/>
              <a:t> + 2х + 1</a:t>
            </a:r>
            <a:r>
              <a:rPr lang="ru-RU" altLang="ru-RU" sz="1600" dirty="0"/>
              <a:t> </a:t>
            </a:r>
            <a:br>
              <a:rPr lang="ru-RU" altLang="ru-RU" sz="1600" dirty="0"/>
            </a:br>
            <a:r>
              <a:rPr lang="ru-RU" altLang="ru-RU" sz="1600" dirty="0"/>
              <a:t>к)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 – 4)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3</a:t>
            </a:r>
            <a:r>
              <a:rPr lang="ru-RU" altLang="ru-RU" sz="1600" dirty="0"/>
              <a:t> + 4)</a:t>
            </a:r>
            <a:br>
              <a:rPr lang="ru-RU" altLang="ru-RU" sz="1600" dirty="0"/>
            </a:br>
            <a:r>
              <a:rPr lang="ru-RU" altLang="ru-RU" sz="1600" dirty="0"/>
              <a:t>л)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 – 2) (</a:t>
            </a:r>
            <a:r>
              <a:rPr lang="ru-RU" altLang="ru-RU" sz="1600" i="1" dirty="0"/>
              <a:t>х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 + 2</a:t>
            </a:r>
            <a:r>
              <a:rPr lang="ru-RU" altLang="ru-RU" sz="1600" i="1" dirty="0"/>
              <a:t>х</a:t>
            </a:r>
            <a:r>
              <a:rPr lang="ru-RU" altLang="ru-RU" sz="1600" dirty="0"/>
              <a:t> + 4)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b="1" dirty="0"/>
              <a:t>5)Разложи на множители:   25</a:t>
            </a:r>
            <a:r>
              <a:rPr lang="en-US" altLang="ru-RU" sz="1600" b="1" dirty="0"/>
              <a:t>b</a:t>
            </a:r>
            <a:r>
              <a:rPr lang="ru-RU" altLang="ru-RU" sz="1600" b="1" baseline="30000" dirty="0"/>
              <a:t>2</a:t>
            </a:r>
            <a:r>
              <a:rPr lang="en-US" altLang="ru-RU" sz="1600" b="1" dirty="0"/>
              <a:t> </a:t>
            </a:r>
            <a:r>
              <a:rPr lang="ru-RU" altLang="ru-RU" sz="1600" b="1" dirty="0"/>
              <a:t>– 16</a:t>
            </a:r>
            <a:r>
              <a:rPr lang="en-US" altLang="ru-RU" sz="1600" b="1" i="1" dirty="0"/>
              <a:t>c</a:t>
            </a:r>
            <a:r>
              <a:rPr lang="ru-RU" altLang="ru-RU" sz="1600" b="1" baseline="30000" dirty="0"/>
              <a:t>4</a:t>
            </a:r>
            <a:endParaRPr lang="ru-RU" altLang="ru-RU" sz="1600" dirty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600" dirty="0"/>
              <a:t>а)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– 4</a:t>
            </a:r>
            <a:r>
              <a:rPr lang="en-US" altLang="ru-RU" sz="1600" i="1" dirty="0"/>
              <a:t>c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</a:t>
            </a:r>
            <a:r>
              <a:rPr lang="ru-RU" altLang="ru-RU" sz="1600" baseline="30000" dirty="0"/>
              <a:t>2</a:t>
            </a:r>
            <a:br>
              <a:rPr lang="ru-RU" altLang="ru-RU" sz="1600" dirty="0"/>
            </a:br>
            <a:r>
              <a:rPr lang="ru-RU" altLang="ru-RU" sz="1600" dirty="0"/>
              <a:t>о)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– 4</a:t>
            </a:r>
            <a:r>
              <a:rPr lang="en-US" altLang="ru-RU" sz="1600" i="1" dirty="0"/>
              <a:t>c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+ 4</a:t>
            </a:r>
            <a:r>
              <a:rPr lang="ru-RU" altLang="ru-RU" sz="1600" i="1" dirty="0"/>
              <a:t>с</a:t>
            </a:r>
            <a:r>
              <a:rPr lang="ru-RU" altLang="ru-RU" sz="1600" baseline="30000" dirty="0"/>
              <a:t>2</a:t>
            </a:r>
            <a:r>
              <a:rPr lang="ru-RU" altLang="ru-RU" sz="1600" dirty="0"/>
              <a:t>)</a:t>
            </a:r>
            <a:br>
              <a:rPr lang="ru-RU" altLang="ru-RU" sz="1600" dirty="0"/>
            </a:br>
            <a:r>
              <a:rPr lang="ru-RU" altLang="ru-RU" sz="1600" dirty="0"/>
              <a:t>д)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– 4</a:t>
            </a:r>
            <a:r>
              <a:rPr lang="en-US" altLang="ru-RU" sz="1600" i="1" dirty="0"/>
              <a:t>c</a:t>
            </a:r>
            <a:r>
              <a:rPr lang="ru-RU" altLang="ru-RU" sz="1600" dirty="0"/>
              <a:t>) (5</a:t>
            </a:r>
            <a:r>
              <a:rPr lang="en-US" altLang="ru-RU" sz="1600" i="1" dirty="0"/>
              <a:t>b</a:t>
            </a:r>
            <a:r>
              <a:rPr lang="en-US" altLang="ru-RU" sz="1600" dirty="0"/>
              <a:t> </a:t>
            </a:r>
            <a:r>
              <a:rPr lang="ru-RU" altLang="ru-RU" sz="1600" dirty="0"/>
              <a:t>+ 4</a:t>
            </a:r>
            <a:r>
              <a:rPr lang="en-US" altLang="ru-RU" sz="1600" i="1" dirty="0"/>
              <a:t>c</a:t>
            </a:r>
            <a:r>
              <a:rPr lang="ru-RU" altLang="ru-RU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30559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Тема1" id="{A2975C5A-F5BE-4B32-BB6A-6501071A041C}" vid="{999B2B6A-D5BD-48F9-89A2-653F883C56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0</TotalTime>
  <Words>1129</Words>
  <Application>Microsoft Office PowerPoint</Application>
  <PresentationFormat>Широкоэкранный</PresentationFormat>
  <Paragraphs>168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Тема1</vt:lpstr>
      <vt:lpstr>Презентация PowerPoint</vt:lpstr>
      <vt:lpstr>Презентация PowerPoint</vt:lpstr>
      <vt:lpstr> «ЛЕС ПРАВИЛ» </vt:lpstr>
      <vt:lpstr>Презентация PowerPoint</vt:lpstr>
      <vt:lpstr> «ДОРОГА СЧЁТА» </vt:lpstr>
      <vt:lpstr> «ПОЛЕ СООТВЕТСТВИЙ» </vt:lpstr>
      <vt:lpstr> ДИОФАНТ АЛЕКСАНДРИЙСКИЙ </vt:lpstr>
      <vt:lpstr>«ОЗЕРО ОШИБОК» </vt:lpstr>
      <vt:lpstr>«МОРЕ ВОЗМОЖНОСТЕЙ»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Взаимопроверка - ответы</vt:lpstr>
      <vt:lpstr>Соотнесите</vt:lpstr>
      <vt:lpstr>Рефлексия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Фоменко</dc:creator>
  <cp:lastModifiedBy>Галина Фоменко</cp:lastModifiedBy>
  <cp:revision>9</cp:revision>
  <dcterms:created xsi:type="dcterms:W3CDTF">2023-01-24T13:33:32Z</dcterms:created>
  <dcterms:modified xsi:type="dcterms:W3CDTF">2023-01-25T13:14:58Z</dcterms:modified>
</cp:coreProperties>
</file>