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81" r:id="rId1"/>
  </p:sldMasterIdLst>
  <p:notesMasterIdLst>
    <p:notesMasterId r:id="rId23"/>
  </p:notesMasterIdLst>
  <p:sldIdLst>
    <p:sldId id="302" r:id="rId2"/>
    <p:sldId id="257" r:id="rId3"/>
    <p:sldId id="296" r:id="rId4"/>
    <p:sldId id="258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99" r:id="rId14"/>
    <p:sldId id="270" r:id="rId15"/>
    <p:sldId id="301" r:id="rId16"/>
    <p:sldId id="303" r:id="rId17"/>
    <p:sldId id="292" r:id="rId18"/>
    <p:sldId id="304" r:id="rId19"/>
    <p:sldId id="294" r:id="rId20"/>
    <p:sldId id="297" r:id="rId21"/>
    <p:sldId id="295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90" d="100"/>
          <a:sy n="90" d="100"/>
        </p:scale>
        <p:origin x="5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E65E09-36DB-4AFE-ADC4-67C820098CA9}" type="datetimeFigureOut">
              <a:rPr lang="ru-RU" smtClean="0"/>
              <a:t>21.10.2023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D87031-9692-4BC5-8A6A-0647F0A71B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56841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56B5789-6687-003F-01A6-3BF682DAE579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655A77AA-54A7-43FA-A983-B02A68644053}" type="slidenum">
              <a:t>3</a:t>
            </a:fld>
            <a:endParaRPr lang="ru-RU"/>
          </a:p>
        </p:txBody>
      </p:sp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F88FE4CA-0638-C07E-FEC6-D63701D81620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831FEA9E-4A7C-08FC-E723-46B469B890A0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C8CC48E-FB57-508D-0395-A6AE1B3B1145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73734D38-C5DB-4DC3-BEF0-D104B3EFD4E2}" type="slidenum">
              <a:t>13</a:t>
            </a:fld>
            <a:endParaRPr lang="ru-RU"/>
          </a:p>
        </p:txBody>
      </p:sp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97FB81B2-652B-C471-ABEA-C7CFF1F617DB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FB0F44A2-FAD4-0033-9BB7-760DF1A5C510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1308AE3-9032-9A23-0AA2-F12F7B754080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C32D3D4D-4D64-4686-8D6D-34A82353E222}" type="slidenum">
              <a:t>14</a:t>
            </a:fld>
            <a:endParaRPr lang="ru-RU"/>
          </a:p>
        </p:txBody>
      </p:sp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1C6B83DC-357A-7BFA-785D-38A07DB47E15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BFB5EE53-D1CD-F881-B415-7C6DF464F7F2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C8C8389-0041-0700-8B4B-EF6DA638B76F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1156E3D4-4DFE-4331-BCDA-8B406ACFF824}" type="slidenum">
              <a:t>5</a:t>
            </a:fld>
            <a:endParaRPr lang="ru-RU"/>
          </a:p>
        </p:txBody>
      </p:sp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0E48B2A7-A15A-CFDD-9C30-1C1E6C301F5B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5E1F9934-393B-B143-21E2-A4B002DD3CC1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3384580-0F69-384E-E8D0-D0319ACB9E25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78544474-0DEA-4496-97D9-C211276FA198}" type="slidenum">
              <a:t>6</a:t>
            </a:fld>
            <a:endParaRPr lang="ru-RU"/>
          </a:p>
        </p:txBody>
      </p:sp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4D6FE789-A7BD-1566-57E3-F0A67058FD08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B763BE3B-0CE1-3F11-C8A2-0A8A774989C7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C9B156A-A81B-2558-CEC9-76F4AA9EB73C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8F444EA6-A26A-4D01-BFF9-003B35274716}" type="slidenum">
              <a:t>7</a:t>
            </a:fld>
            <a:endParaRPr lang="ru-RU"/>
          </a:p>
        </p:txBody>
      </p:sp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C12267EC-861A-DEF9-0B00-C5115DC791C4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D8E4D806-49CA-2052-F1D9-D106727ABC47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9FEB2D9-F912-E570-3070-3A4265E8BA13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804AA4A0-2D21-43BB-8BBF-5F01159B3633}" type="slidenum">
              <a:t>8</a:t>
            </a:fld>
            <a:endParaRPr lang="ru-RU"/>
          </a:p>
        </p:txBody>
      </p:sp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A71967C5-24FD-ED69-7ECB-357B29C1173E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FF189E2B-B930-2438-994A-6509AE14F8EB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7237C8A-C116-6E26-E898-917C0BBE4AAE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76D91D4D-C699-4883-BBAE-42E55998825C}" type="slidenum">
              <a:t>9</a:t>
            </a:fld>
            <a:endParaRPr lang="ru-RU"/>
          </a:p>
        </p:txBody>
      </p:sp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C662CA63-3493-B6DD-517C-6EC58BF4618E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23B0D458-6508-0AFB-6089-3D194A553287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911B45E-32CD-C27F-F40D-3A017E77E04B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8EEF9277-A12A-4926-B96D-516E2B3ADFDE}" type="slidenum">
              <a:t>10</a:t>
            </a:fld>
            <a:endParaRPr lang="ru-RU"/>
          </a:p>
        </p:txBody>
      </p:sp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1A75BEB7-68F0-59B7-B9F1-8BF2F158C78E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04E3DE89-A60D-8652-A963-733E043BE261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E0E8CFE-CE60-E6FF-16F9-6F7B09139C0C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97D601CD-DA23-4CF1-9009-0163701897D6}" type="slidenum">
              <a:t>11</a:t>
            </a:fld>
            <a:endParaRPr lang="ru-RU"/>
          </a:p>
        </p:txBody>
      </p:sp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D640F7AB-477F-1A16-D4E5-F8EBB9B64F75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B05781FA-F41C-768E-0654-F2A899634536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6871365-C600-B882-01E9-BBFBDD5D21BD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>
            <a:noAutofit/>
          </a:bodyPr>
          <a:lstStyle/>
          <a:p>
            <a:pPr lvl="0"/>
            <a:fld id="{7CA572FE-B35D-4882-800F-3B380B6DE58F}" type="slidenum">
              <a:t>12</a:t>
            </a:fld>
            <a:endParaRPr lang="ru-RU"/>
          </a:p>
        </p:txBody>
      </p:sp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2BC510FD-BEEA-85EF-E7AA-BF3A9C3A2A4E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D7708747-7CFE-0243-C8E9-16F607B70F9C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78152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10906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294517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10/21/2023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30049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10/21/2023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887966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10/21/2023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51374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27255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2072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7421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0376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10/21/2023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966482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10/21/2023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026005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10/21/2023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0619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10/21/2023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8688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10/21/2023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946051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10/21/2023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20688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10/21/2023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9150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  <p:sldLayoutId id="2147483983" r:id="rId2"/>
    <p:sldLayoutId id="2147483984" r:id="rId3"/>
    <p:sldLayoutId id="2147483985" r:id="rId4"/>
    <p:sldLayoutId id="2147483986" r:id="rId5"/>
    <p:sldLayoutId id="2147483987" r:id="rId6"/>
    <p:sldLayoutId id="2147483988" r:id="rId7"/>
    <p:sldLayoutId id="2147483989" r:id="rId8"/>
    <p:sldLayoutId id="2147483990" r:id="rId9"/>
    <p:sldLayoutId id="2147483991" r:id="rId10"/>
    <p:sldLayoutId id="2147483992" r:id="rId11"/>
    <p:sldLayoutId id="2147483993" r:id="rId12"/>
    <p:sldLayoutId id="2147483994" r:id="rId13"/>
    <p:sldLayoutId id="2147483995" r:id="rId14"/>
    <p:sldLayoutId id="2147483996" r:id="rId15"/>
    <p:sldLayoutId id="214748399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Ð·ÐµÐ»ÐµÐ½ÑÐ¹ ÑÐ²ÐµÑÐ¾ÑÐ¾Ñ Ð´Ð¾ÑÐ¾Ð³Ð°">
            <a:extLst>
              <a:ext uri="{FF2B5EF4-FFF2-40B4-BE49-F238E27FC236}">
                <a16:creationId xmlns:a16="http://schemas.microsoft.com/office/drawing/2014/main" id="{58A09174-E6EA-47B0-8281-602CD239A1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34152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>
            <a:extLst>
              <a:ext uri="{FF2B5EF4-FFF2-40B4-BE49-F238E27FC236}">
                <a16:creationId xmlns:a16="http://schemas.microsoft.com/office/drawing/2014/main" id="{1E1AB6F5-91A6-27F3-D7AB-E07248A06586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0" y="2565400"/>
            <a:ext cx="12192000" cy="1143000"/>
          </a:xfrm>
          <a:noFill/>
          <a:ln>
            <a:noFill/>
          </a:ln>
        </p:spPr>
        <p:txBody>
          <a:bodyPr vert="horz" wrap="square" lIns="90000" tIns="45000" rIns="90000" bIns="45000" rtlCol="0" anchor="ctr">
            <a:noAutofit/>
          </a:bodyPr>
          <a:lstStyle/>
          <a:p>
            <a:pPr algn="ctr">
              <a:spcBef>
                <a:spcPts val="0"/>
              </a:spcBef>
            </a:pPr>
            <a:br>
              <a:rPr lang="ru-RU" sz="4100" b="1" dirty="0">
                <a:solidFill>
                  <a:srgbClr val="000000"/>
                </a:solidFill>
                <a:latin typeface="Arial" pitchFamily="34"/>
                <a:ea typeface="SimSun" pitchFamily="2"/>
                <a:cs typeface="Arial" pitchFamily="34"/>
              </a:rPr>
            </a:br>
            <a:r>
              <a:rPr lang="ru-RU" sz="4100" b="1" dirty="0">
                <a:solidFill>
                  <a:srgbClr val="000000"/>
                </a:solidFill>
                <a:latin typeface="Arial" pitchFamily="34"/>
                <a:ea typeface="SimSun" pitchFamily="2"/>
                <a:cs typeface="Arial" pitchFamily="34"/>
              </a:rPr>
              <a:t>Связка </a:t>
            </a:r>
            <a:br>
              <a:rPr lang="ru-RU" sz="4100" b="1" dirty="0">
                <a:solidFill>
                  <a:srgbClr val="000000"/>
                </a:solidFill>
                <a:latin typeface="Arial" pitchFamily="34"/>
                <a:ea typeface="SimSun" pitchFamily="2"/>
                <a:cs typeface="Arial" pitchFamily="34"/>
              </a:rPr>
            </a:br>
            <a:r>
              <a:rPr lang="ru-RU" sz="6700" b="1" dirty="0">
                <a:solidFill>
                  <a:srgbClr val="000000"/>
                </a:solidFill>
                <a:latin typeface="Arial" pitchFamily="34"/>
                <a:ea typeface="SimSun" pitchFamily="2"/>
                <a:cs typeface="Arial" pitchFamily="34"/>
              </a:rPr>
              <a:t>ЕСЛИ – ТО – ИНАЧЕ</a:t>
            </a:r>
            <a:br>
              <a:rPr lang="ru-RU" sz="6700" b="1" dirty="0">
                <a:solidFill>
                  <a:srgbClr val="000000"/>
                </a:solidFill>
                <a:latin typeface="Arial" pitchFamily="34"/>
                <a:ea typeface="SimSun" pitchFamily="2"/>
                <a:cs typeface="Arial" pitchFamily="34"/>
              </a:rPr>
            </a:br>
            <a:br>
              <a:rPr lang="ru-RU" sz="6700" b="1" dirty="0">
                <a:solidFill>
                  <a:srgbClr val="000000"/>
                </a:solidFill>
                <a:latin typeface="Arial" pitchFamily="34"/>
                <a:ea typeface="SimSun" pitchFamily="2"/>
                <a:cs typeface="Arial" pitchFamily="34"/>
              </a:rPr>
            </a:br>
            <a:br>
              <a:rPr lang="ru-RU" sz="4100" b="1" dirty="0">
                <a:solidFill>
                  <a:srgbClr val="000000"/>
                </a:solidFill>
                <a:latin typeface="Arial" pitchFamily="34"/>
                <a:ea typeface="SimSun" pitchFamily="2"/>
                <a:cs typeface="Arial" pitchFamily="34"/>
              </a:rPr>
            </a:br>
            <a:r>
              <a:rPr lang="ru-RU" sz="4100" b="1" dirty="0">
                <a:solidFill>
                  <a:srgbClr val="000000"/>
                </a:solidFill>
                <a:latin typeface="Arial" pitchFamily="34"/>
                <a:ea typeface="SimSun" pitchFamily="2"/>
                <a:cs typeface="Arial" pitchFamily="34"/>
              </a:rPr>
              <a:t>является основой для ветвления</a:t>
            </a:r>
            <a:br>
              <a:rPr lang="ru-RU" sz="4100" b="1" dirty="0">
                <a:solidFill>
                  <a:srgbClr val="000000"/>
                </a:solidFill>
                <a:latin typeface="Arial" pitchFamily="34"/>
                <a:ea typeface="SimSun" pitchFamily="2"/>
                <a:cs typeface="Arial" pitchFamily="34"/>
              </a:rPr>
            </a:br>
            <a:endParaRPr lang="ru-RU" sz="4100" b="1" dirty="0">
              <a:solidFill>
                <a:srgbClr val="000000"/>
              </a:solidFill>
              <a:latin typeface="Arial" pitchFamily="34"/>
              <a:ea typeface="SimSun" pitchFamily="2"/>
              <a:cs typeface="Arial" pitchFamily="34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5D4FF87-E2CE-4D8A-66AA-030C710BB75E}"/>
              </a:ext>
            </a:extLst>
          </p:cNvPr>
          <p:cNvSpPr/>
          <p:nvPr/>
        </p:nvSpPr>
        <p:spPr>
          <a:xfrm>
            <a:off x="2135640" y="404641"/>
            <a:ext cx="7920360" cy="107675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compatLnSpc="0">
            <a:noAutofit/>
          </a:bodyPr>
          <a:lstStyle/>
          <a:p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Arial" pitchFamily="34"/>
                <a:ea typeface="SimSun" pitchFamily="2"/>
                <a:cs typeface="Arial" pitchFamily="34"/>
              </a:rPr>
              <a:t>Вспомните, какие способы записи алгоритмов существуют?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D17CCDBE-E175-4AEE-091F-F45AE7A129E6}"/>
              </a:ext>
            </a:extLst>
          </p:cNvPr>
          <p:cNvSpPr/>
          <p:nvPr/>
        </p:nvSpPr>
        <p:spPr>
          <a:xfrm>
            <a:off x="2783639" y="3337920"/>
            <a:ext cx="6917400" cy="5227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compatLnSpc="0">
            <a:noAutofit/>
          </a:bodyPr>
          <a:lstStyle/>
          <a:p>
            <a:r>
              <a:rPr lang="ru-RU" sz="2800" b="1" dirty="0">
                <a:solidFill>
                  <a:srgbClr val="000000"/>
                </a:solidFill>
                <a:latin typeface="Arial" pitchFamily="34"/>
                <a:ea typeface="SimSun" pitchFamily="2"/>
                <a:cs typeface="Arial" pitchFamily="34"/>
              </a:rPr>
              <a:t>Словесный способ записи алгоритма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DD13416-EFCF-B54D-0CD5-9102618746CF}"/>
              </a:ext>
            </a:extLst>
          </p:cNvPr>
          <p:cNvSpPr/>
          <p:nvPr/>
        </p:nvSpPr>
        <p:spPr>
          <a:xfrm>
            <a:off x="2753400" y="2185560"/>
            <a:ext cx="7230599" cy="5227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compatLnSpc="0">
            <a:noAutofit/>
          </a:bodyPr>
          <a:lstStyle/>
          <a:p>
            <a:r>
              <a:rPr lang="ru-RU" sz="2800" b="1" dirty="0">
                <a:solidFill>
                  <a:srgbClr val="000000"/>
                </a:solidFill>
                <a:latin typeface="Arial" pitchFamily="34"/>
                <a:ea typeface="SimSun" pitchFamily="2"/>
                <a:cs typeface="Arial" pitchFamily="34"/>
              </a:rPr>
              <a:t>Графический способ записи алгоритма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61B0EB32-7BC2-49CA-625C-BCBDE90F6D2C}"/>
              </a:ext>
            </a:extLst>
          </p:cNvPr>
          <p:cNvSpPr/>
          <p:nvPr/>
        </p:nvSpPr>
        <p:spPr>
          <a:xfrm>
            <a:off x="2898120" y="4417920"/>
            <a:ext cx="5371560" cy="5227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compatLnSpc="0">
            <a:noAutofit/>
          </a:bodyPr>
          <a:lstStyle/>
          <a:p>
            <a:r>
              <a:rPr lang="ru-RU" sz="2800" b="1" dirty="0">
                <a:solidFill>
                  <a:srgbClr val="000000"/>
                </a:solidFill>
                <a:latin typeface="Arial" pitchFamily="34"/>
                <a:ea typeface="SimSun" pitchFamily="2"/>
                <a:cs typeface="Arial" pitchFamily="34"/>
              </a:rPr>
              <a:t>На языке программирования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F58923D0-4BF8-EF02-C58E-240C68A7E277}"/>
              </a:ext>
            </a:extLst>
          </p:cNvPr>
          <p:cNvSpPr/>
          <p:nvPr/>
        </p:nvSpPr>
        <p:spPr>
          <a:xfrm>
            <a:off x="2639640" y="764640"/>
            <a:ext cx="6917400" cy="5227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compatLnSpc="0">
            <a:noAutofit/>
          </a:bodyPr>
          <a:lstStyle/>
          <a:p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Arial" pitchFamily="34"/>
                <a:ea typeface="SimSun" pitchFamily="2"/>
                <a:cs typeface="Arial" pitchFamily="34"/>
              </a:rPr>
              <a:t>Словесный способ записи алгоритма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61F8E1C-D2D5-24EE-4F4E-EF410DDBB734}"/>
              </a:ext>
            </a:extLst>
          </p:cNvPr>
          <p:cNvSpPr/>
          <p:nvPr/>
        </p:nvSpPr>
        <p:spPr>
          <a:xfrm>
            <a:off x="1931194" y="1410342"/>
            <a:ext cx="8698320" cy="457578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compatLnSpc="0">
            <a:noAutofit/>
          </a:bodyPr>
          <a:lstStyle/>
          <a:p>
            <a:r>
              <a:rPr lang="ru-RU" sz="3600" b="1" dirty="0">
                <a:solidFill>
                  <a:srgbClr val="000000"/>
                </a:solidFill>
                <a:latin typeface="Lucida Sans Unicode" pitchFamily="18"/>
                <a:ea typeface="SimSun" pitchFamily="2"/>
                <a:cs typeface="Tahoma" pitchFamily="2"/>
              </a:rPr>
              <a:t>ЕСЛИ </a:t>
            </a:r>
            <a:r>
              <a:rPr lang="ru-RU" sz="3600" dirty="0">
                <a:solidFill>
                  <a:srgbClr val="000000"/>
                </a:solidFill>
                <a:latin typeface="Lucida Sans Unicode" pitchFamily="18"/>
                <a:ea typeface="SimSun" pitchFamily="2"/>
                <a:cs typeface="Tahoma" pitchFamily="2"/>
              </a:rPr>
              <a:t>  </a:t>
            </a:r>
            <a:r>
              <a:rPr lang="ru-RU" sz="2800" dirty="0">
                <a:solidFill>
                  <a:srgbClr val="000000"/>
                </a:solidFill>
                <a:latin typeface="Lucida Sans Unicode" pitchFamily="18"/>
                <a:ea typeface="SimSun" pitchFamily="2"/>
                <a:cs typeface="Tahoma" pitchFamily="2"/>
              </a:rPr>
              <a:t>{ задаем вопрос}</a:t>
            </a:r>
          </a:p>
          <a:p>
            <a:endParaRPr lang="ru-RU" sz="2800" dirty="0">
              <a:solidFill>
                <a:srgbClr val="000000"/>
              </a:solidFill>
              <a:latin typeface="Lucida Sans Unicode" pitchFamily="18"/>
              <a:ea typeface="SimSun" pitchFamily="2"/>
              <a:cs typeface="Tahoma" pitchFamily="2"/>
            </a:endParaRPr>
          </a:p>
          <a:p>
            <a:r>
              <a:rPr lang="ru-RU" sz="3600" b="1" dirty="0">
                <a:solidFill>
                  <a:srgbClr val="000000"/>
                </a:solidFill>
                <a:latin typeface="Lucida Sans Unicode" pitchFamily="18"/>
                <a:ea typeface="SimSun" pitchFamily="2"/>
                <a:cs typeface="Tahoma" pitchFamily="2"/>
              </a:rPr>
              <a:t>ТО</a:t>
            </a:r>
            <a:r>
              <a:rPr lang="ru-RU" sz="3600" dirty="0">
                <a:solidFill>
                  <a:srgbClr val="000000"/>
                </a:solidFill>
                <a:latin typeface="Lucida Sans Unicode" pitchFamily="18"/>
                <a:ea typeface="SimSun" pitchFamily="2"/>
                <a:cs typeface="Tahoma" pitchFamily="2"/>
              </a:rPr>
              <a:t>        </a:t>
            </a:r>
            <a:r>
              <a:rPr lang="ru-RU" sz="2800" dirty="0">
                <a:solidFill>
                  <a:srgbClr val="000000"/>
                </a:solidFill>
                <a:latin typeface="Lucida Sans Unicode" pitchFamily="18"/>
                <a:ea typeface="SimSun" pitchFamily="2"/>
                <a:cs typeface="Tahoma" pitchFamily="2"/>
              </a:rPr>
              <a:t>{записываем действие 1,  если              </a:t>
            </a:r>
          </a:p>
          <a:p>
            <a:r>
              <a:rPr lang="ru-RU" sz="2800" dirty="0">
                <a:solidFill>
                  <a:srgbClr val="000000"/>
                </a:solidFill>
                <a:latin typeface="Lucida Sans Unicode" pitchFamily="18"/>
                <a:ea typeface="SimSun" pitchFamily="2"/>
                <a:cs typeface="Tahoma" pitchFamily="2"/>
              </a:rPr>
              <a:t>                     ответ на вопрос ДА}</a:t>
            </a:r>
          </a:p>
          <a:p>
            <a:r>
              <a:rPr lang="ru-RU" sz="3600" b="1" dirty="0">
                <a:solidFill>
                  <a:srgbClr val="000000"/>
                </a:solidFill>
                <a:latin typeface="Lucida Sans Unicode" pitchFamily="18"/>
                <a:ea typeface="SimSun" pitchFamily="2"/>
                <a:cs typeface="Tahoma" pitchFamily="2"/>
              </a:rPr>
              <a:t>ИНАЧЕ</a:t>
            </a:r>
            <a:r>
              <a:rPr lang="ru-RU" sz="3600" dirty="0">
                <a:solidFill>
                  <a:srgbClr val="000000"/>
                </a:solidFill>
                <a:latin typeface="Lucida Sans Unicode" pitchFamily="18"/>
                <a:ea typeface="SimSun" pitchFamily="2"/>
                <a:cs typeface="Tahoma" pitchFamily="2"/>
              </a:rPr>
              <a:t>  </a:t>
            </a:r>
            <a:r>
              <a:rPr lang="ru-RU" sz="2800" dirty="0">
                <a:solidFill>
                  <a:srgbClr val="000000"/>
                </a:solidFill>
                <a:latin typeface="Lucida Sans Unicode" pitchFamily="18"/>
                <a:ea typeface="SimSun" pitchFamily="2"/>
                <a:cs typeface="Tahoma" pitchFamily="2"/>
              </a:rPr>
              <a:t>{записываем действие 2, если                 ответ</a:t>
            </a:r>
          </a:p>
          <a:p>
            <a:r>
              <a:rPr lang="ru-RU" sz="2800" dirty="0">
                <a:solidFill>
                  <a:srgbClr val="000000"/>
                </a:solidFill>
                <a:latin typeface="Lucida Sans Unicode" pitchFamily="18"/>
                <a:ea typeface="SimSun" pitchFamily="2"/>
                <a:cs typeface="Tahoma" pitchFamily="2"/>
              </a:rPr>
              <a:t>                      на вопрос НЕТ}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C817C2EF-3ABE-6442-D95A-D1E5A50C755B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10441" y="5560827"/>
            <a:ext cx="1119840" cy="83659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DE7A6393-5226-A6FB-98A8-3045066ACA47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574159" y="-171450"/>
            <a:ext cx="11617842" cy="1143000"/>
          </a:xfrm>
          <a:noFill/>
          <a:ln>
            <a:noFill/>
          </a:ln>
        </p:spPr>
        <p:txBody>
          <a:bodyPr vert="horz" wrap="square" lIns="90000" tIns="45000" rIns="90000" bIns="45000" rtlCol="0" anchor="ctr">
            <a:noAutofit/>
          </a:bodyPr>
          <a:lstStyle/>
          <a:p>
            <a:pPr algn="ctr">
              <a:spcBef>
                <a:spcPts val="0"/>
              </a:spcBef>
            </a:pPr>
            <a:r>
              <a:rPr lang="ru-RU" b="1" i="1" dirty="0">
                <a:latin typeface="Arial" pitchFamily="34"/>
                <a:ea typeface="SimSun" pitchFamily="2"/>
                <a:cs typeface="Arial" pitchFamily="34"/>
              </a:rPr>
              <a:t>Выполни действия </a:t>
            </a:r>
            <a:br>
              <a:rPr lang="ru-RU" b="1" i="1" dirty="0">
                <a:latin typeface="Arial" pitchFamily="34"/>
                <a:ea typeface="SimSun" pitchFamily="2"/>
                <a:cs typeface="Arial" pitchFamily="34"/>
              </a:rPr>
            </a:br>
            <a:r>
              <a:rPr lang="ru-RU" b="1" i="1" dirty="0">
                <a:latin typeface="Arial" pitchFamily="34"/>
                <a:ea typeface="SimSun" pitchFamily="2"/>
                <a:cs typeface="Arial" pitchFamily="34"/>
              </a:rPr>
              <a:t>расставь команды алгоритма</a:t>
            </a:r>
          </a:p>
        </p:txBody>
      </p:sp>
      <p:grpSp>
        <p:nvGrpSpPr>
          <p:cNvPr id="4" name="Группа 19">
            <a:extLst>
              <a:ext uri="{FF2B5EF4-FFF2-40B4-BE49-F238E27FC236}">
                <a16:creationId xmlns:a16="http://schemas.microsoft.com/office/drawing/2014/main" id="{789BD3EF-2A74-07FD-0F52-0E20531B79F6}"/>
              </a:ext>
            </a:extLst>
          </p:cNvPr>
          <p:cNvGrpSpPr/>
          <p:nvPr/>
        </p:nvGrpSpPr>
        <p:grpSpPr>
          <a:xfrm>
            <a:off x="1631641" y="1104120"/>
            <a:ext cx="4271039" cy="4995000"/>
            <a:chOff x="107640" y="1104120"/>
            <a:chExt cx="4271039" cy="4995000"/>
          </a:xfrm>
        </p:grpSpPr>
        <p:sp>
          <p:nvSpPr>
            <p:cNvPr id="5" name="Прямоугольник 2">
              <a:extLst>
                <a:ext uri="{FF2B5EF4-FFF2-40B4-BE49-F238E27FC236}">
                  <a16:creationId xmlns:a16="http://schemas.microsoft.com/office/drawing/2014/main" id="{C6A4699D-C8D0-FB20-1C5C-3AF46D2316A5}"/>
                </a:ext>
              </a:extLst>
            </p:cNvPr>
            <p:cNvSpPr/>
            <p:nvPr/>
          </p:nvSpPr>
          <p:spPr>
            <a:xfrm>
              <a:off x="107640" y="1104120"/>
              <a:ext cx="4248000" cy="49950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gradFill>
              <a:gsLst>
                <a:gs pos="0">
                  <a:srgbClr val="C3A4AA"/>
                </a:gs>
                <a:gs pos="100000">
                  <a:srgbClr val="EEDFE2"/>
                </a:gs>
              </a:gsLst>
              <a:lin ang="16200000"/>
            </a:gradFill>
            <a:ln w="9360">
              <a:solidFill>
                <a:srgbClr val="7D3C4A"/>
              </a:solidFill>
              <a:prstDash val="solid"/>
            </a:ln>
          </p:spPr>
          <p:txBody>
            <a:bodyPr vert="horz" wrap="square" lIns="90000" tIns="45000" rIns="90000" bIns="45000" compatLnSpc="0">
              <a:noAutofit/>
            </a:bodyPr>
            <a:lstStyle/>
            <a:p>
              <a:pPr hangingPunct="0"/>
              <a:endParaRPr lang="ru-RU">
                <a:latin typeface="Arial" pitchFamily="18"/>
                <a:ea typeface="SimSun" pitchFamily="2"/>
                <a:cs typeface="Tahoma" pitchFamily="2"/>
              </a:endParaRPr>
            </a:p>
          </p:txBody>
        </p:sp>
        <p:sp>
          <p:nvSpPr>
            <p:cNvPr id="6" name="TextBox 4">
              <a:extLst>
                <a:ext uri="{FF2B5EF4-FFF2-40B4-BE49-F238E27FC236}">
                  <a16:creationId xmlns:a16="http://schemas.microsoft.com/office/drawing/2014/main" id="{174EACF9-213D-9F4B-7A30-1F2E450248D8}"/>
                </a:ext>
              </a:extLst>
            </p:cNvPr>
            <p:cNvSpPr/>
            <p:nvPr/>
          </p:nvSpPr>
          <p:spPr>
            <a:xfrm>
              <a:off x="251640" y="1121759"/>
              <a:ext cx="3960000" cy="368999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gradFill>
              <a:gsLst>
                <a:gs pos="0">
                  <a:srgbClr val="C3A4AA"/>
                </a:gs>
                <a:gs pos="100000">
                  <a:srgbClr val="EEDFE2"/>
                </a:gs>
              </a:gsLst>
              <a:lin ang="16200000"/>
            </a:gradFill>
            <a:ln w="9360">
              <a:solidFill>
                <a:srgbClr val="7D3C4A"/>
              </a:solidFill>
              <a:prstDash val="solid"/>
            </a:ln>
          </p:spPr>
          <p:txBody>
            <a:bodyPr vert="horz" wrap="square" lIns="90000" tIns="45000" rIns="90000" bIns="45000" compatLnSpc="0">
              <a:noAutofit/>
            </a:bodyPr>
            <a:lstStyle/>
            <a:p>
              <a:pPr algn="ctr" hangingPunct="0"/>
              <a:r>
                <a:rPr lang="ru-RU" b="1">
                  <a:solidFill>
                    <a:srgbClr val="000000"/>
                  </a:solidFill>
                  <a:latin typeface="Arial" pitchFamily="34"/>
                  <a:ea typeface="SimSun" pitchFamily="2"/>
                  <a:cs typeface="Arial" pitchFamily="34"/>
                </a:rPr>
                <a:t>ПОХОД В КИНО</a:t>
              </a:r>
            </a:p>
          </p:txBody>
        </p:sp>
        <p:sp>
          <p:nvSpPr>
            <p:cNvPr id="7" name="TextBox 5">
              <a:extLst>
                <a:ext uri="{FF2B5EF4-FFF2-40B4-BE49-F238E27FC236}">
                  <a16:creationId xmlns:a16="http://schemas.microsoft.com/office/drawing/2014/main" id="{ECB43B3E-257B-2979-2304-0F2A10A3F2CB}"/>
                </a:ext>
              </a:extLst>
            </p:cNvPr>
            <p:cNvSpPr/>
            <p:nvPr/>
          </p:nvSpPr>
          <p:spPr>
            <a:xfrm>
              <a:off x="251640" y="1851119"/>
              <a:ext cx="3816000" cy="341604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5000" rIns="90000" bIns="45000" compatLnSpc="0">
              <a:noAutofit/>
            </a:bodyPr>
            <a:lstStyle/>
            <a:p>
              <a:pPr hangingPunct="0">
                <a:lnSpc>
                  <a:spcPct val="150000"/>
                </a:lnSpc>
                <a:buSzPct val="45000"/>
                <a:buAutoNum type="arabicPeriod"/>
              </a:pPr>
              <a:r>
                <a:rPr lang="ru-RU" dirty="0">
                  <a:latin typeface="Arial" pitchFamily="18"/>
                  <a:ea typeface="SimSun" pitchFamily="2"/>
                  <a:cs typeface="Tahoma" pitchFamily="2"/>
                </a:rPr>
                <a:t>НАЧАЛО</a:t>
              </a:r>
            </a:p>
            <a:p>
              <a:pPr hangingPunct="0">
                <a:lnSpc>
                  <a:spcPct val="150000"/>
                </a:lnSpc>
                <a:buSzPct val="45000"/>
                <a:buAutoNum type="arabicPeriod"/>
              </a:pPr>
              <a:r>
                <a:rPr lang="ru-RU" dirty="0">
                  <a:latin typeface="Arial" pitchFamily="18"/>
                  <a:ea typeface="SimSun" pitchFamily="2"/>
                  <a:cs typeface="Tahoma" pitchFamily="2"/>
                </a:rPr>
                <a:t>ЕСЛИ</a:t>
              </a:r>
            </a:p>
            <a:p>
              <a:pPr hangingPunct="0">
                <a:lnSpc>
                  <a:spcPct val="150000"/>
                </a:lnSpc>
              </a:pPr>
              <a:r>
                <a:rPr lang="ru-RU" dirty="0">
                  <a:latin typeface="Arial" pitchFamily="18"/>
                  <a:ea typeface="SimSun" pitchFamily="2"/>
                  <a:cs typeface="Tahoma" pitchFamily="2"/>
                </a:rPr>
                <a:t>ТО  3.</a:t>
              </a:r>
            </a:p>
            <a:p>
              <a:pPr marL="274680" indent="-274320" hangingPunct="0">
                <a:lnSpc>
                  <a:spcPct val="150000"/>
                </a:lnSpc>
              </a:pPr>
              <a:r>
                <a:rPr lang="ru-RU" dirty="0">
                  <a:latin typeface="Arial" pitchFamily="18"/>
                  <a:ea typeface="SimSun" pitchFamily="2"/>
                  <a:cs typeface="Tahoma" pitchFamily="2"/>
                </a:rPr>
                <a:t> ИНАЧЕ 4.</a:t>
              </a:r>
            </a:p>
            <a:p>
              <a:pPr marL="274680" indent="-274320" hangingPunct="0">
                <a:lnSpc>
                  <a:spcPct val="150000"/>
                </a:lnSpc>
              </a:pPr>
              <a:r>
                <a:rPr lang="ru-RU" dirty="0">
                  <a:latin typeface="Arial" pitchFamily="18"/>
                  <a:ea typeface="SimSun" pitchFamily="2"/>
                  <a:cs typeface="Tahoma" pitchFamily="2"/>
                </a:rPr>
                <a:t>		5.</a:t>
              </a:r>
            </a:p>
            <a:p>
              <a:pPr marL="274680" indent="-274320" hangingPunct="0">
                <a:lnSpc>
                  <a:spcPct val="150000"/>
                </a:lnSpc>
              </a:pPr>
              <a:r>
                <a:rPr lang="ru-RU" dirty="0">
                  <a:latin typeface="Arial" pitchFamily="18"/>
                  <a:ea typeface="SimSun" pitchFamily="2"/>
                  <a:cs typeface="Tahoma" pitchFamily="2"/>
                </a:rPr>
                <a:t>		6.</a:t>
              </a:r>
            </a:p>
            <a:p>
              <a:pPr marL="274680" indent="-274320" hangingPunct="0">
                <a:lnSpc>
                  <a:spcPct val="150000"/>
                </a:lnSpc>
              </a:pPr>
              <a:r>
                <a:rPr lang="ru-RU" dirty="0">
                  <a:latin typeface="Arial" pitchFamily="18"/>
                  <a:ea typeface="SimSun" pitchFamily="2"/>
                  <a:cs typeface="Tahoma" pitchFamily="2"/>
                </a:rPr>
                <a:t>		7.</a:t>
              </a:r>
            </a:p>
            <a:p>
              <a:pPr marL="274680" indent="-274320" hangingPunct="0">
                <a:lnSpc>
                  <a:spcPct val="150000"/>
                </a:lnSpc>
              </a:pPr>
              <a:r>
                <a:rPr lang="ru-RU" dirty="0">
                  <a:latin typeface="Arial" pitchFamily="18"/>
                  <a:ea typeface="SimSun" pitchFamily="2"/>
                  <a:cs typeface="Tahoma" pitchFamily="2"/>
                </a:rPr>
                <a:t>8. КОНЕЦ</a:t>
              </a:r>
            </a:p>
          </p:txBody>
        </p:sp>
        <p:sp>
          <p:nvSpPr>
            <p:cNvPr id="8" name="Скругленный прямоугольник 6">
              <a:extLst>
                <a:ext uri="{FF2B5EF4-FFF2-40B4-BE49-F238E27FC236}">
                  <a16:creationId xmlns:a16="http://schemas.microsoft.com/office/drawing/2014/main" id="{5DE3895D-48FA-D78D-8144-25865A67929A}"/>
                </a:ext>
              </a:extLst>
            </p:cNvPr>
            <p:cNvSpPr/>
            <p:nvPr/>
          </p:nvSpPr>
          <p:spPr>
            <a:xfrm>
              <a:off x="1403639" y="2355120"/>
              <a:ext cx="2808000" cy="359640"/>
            </a:xfrm>
            <a:custGeom>
              <a:avLst>
                <a:gd name="f0" fmla="val 36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solidFill>
              <a:srgbClr val="FFFFFF"/>
            </a:solidFill>
            <a:ln w="55080">
              <a:solidFill>
                <a:srgbClr val="7D3C4A"/>
              </a:solidFill>
              <a:prstDash val="solid"/>
            </a:ln>
          </p:spPr>
          <p:txBody>
            <a:bodyPr vert="horz" wrap="square" lIns="90000" tIns="45000" rIns="90000" bIns="45000" compatLnSpc="0">
              <a:noAutofit/>
            </a:bodyPr>
            <a:lstStyle/>
            <a:p>
              <a:pPr hangingPunct="0"/>
              <a:endParaRPr lang="ru-RU">
                <a:latin typeface="Arial" pitchFamily="18"/>
                <a:ea typeface="SimSun" pitchFamily="2"/>
                <a:cs typeface="Tahoma" pitchFamily="2"/>
              </a:endParaRPr>
            </a:p>
          </p:txBody>
        </p:sp>
        <p:sp>
          <p:nvSpPr>
            <p:cNvPr id="9" name="Скругленный прямоугольник 8">
              <a:extLst>
                <a:ext uri="{FF2B5EF4-FFF2-40B4-BE49-F238E27FC236}">
                  <a16:creationId xmlns:a16="http://schemas.microsoft.com/office/drawing/2014/main" id="{867BE15C-144C-4C1D-2CFD-3BF62F175A0C}"/>
                </a:ext>
              </a:extLst>
            </p:cNvPr>
            <p:cNvSpPr/>
            <p:nvPr/>
          </p:nvSpPr>
          <p:spPr>
            <a:xfrm>
              <a:off x="1547640" y="3193200"/>
              <a:ext cx="2808000" cy="359640"/>
            </a:xfrm>
            <a:custGeom>
              <a:avLst>
                <a:gd name="f0" fmla="val 36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solidFill>
              <a:srgbClr val="FFFFFF"/>
            </a:solidFill>
            <a:ln w="55080">
              <a:solidFill>
                <a:srgbClr val="7D3C4A"/>
              </a:solidFill>
              <a:prstDash val="solid"/>
            </a:ln>
          </p:spPr>
          <p:txBody>
            <a:bodyPr vert="horz" wrap="square" lIns="90000" tIns="45000" rIns="90000" bIns="45000" compatLnSpc="0">
              <a:noAutofit/>
            </a:bodyPr>
            <a:lstStyle/>
            <a:p>
              <a:pPr hangingPunct="0"/>
              <a:endParaRPr lang="ru-RU">
                <a:latin typeface="Arial" pitchFamily="18"/>
                <a:ea typeface="SimSun" pitchFamily="2"/>
                <a:cs typeface="Tahoma" pitchFamily="2"/>
              </a:endParaRPr>
            </a:p>
          </p:txBody>
        </p:sp>
        <p:sp>
          <p:nvSpPr>
            <p:cNvPr id="10" name="Скругленный прямоугольник 9">
              <a:extLst>
                <a:ext uri="{FF2B5EF4-FFF2-40B4-BE49-F238E27FC236}">
                  <a16:creationId xmlns:a16="http://schemas.microsoft.com/office/drawing/2014/main" id="{5F789DAE-E37E-14A3-6E62-9415CABFF3B9}"/>
                </a:ext>
              </a:extLst>
            </p:cNvPr>
            <p:cNvSpPr/>
            <p:nvPr/>
          </p:nvSpPr>
          <p:spPr>
            <a:xfrm>
              <a:off x="1570679" y="3620520"/>
              <a:ext cx="2808000" cy="359640"/>
            </a:xfrm>
            <a:custGeom>
              <a:avLst>
                <a:gd name="f0" fmla="val 36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solidFill>
              <a:srgbClr val="FFFFFF"/>
            </a:solidFill>
            <a:ln w="55080">
              <a:solidFill>
                <a:srgbClr val="7D3C4A"/>
              </a:solidFill>
              <a:prstDash val="solid"/>
            </a:ln>
          </p:spPr>
          <p:txBody>
            <a:bodyPr vert="horz" wrap="square" lIns="90000" tIns="45000" rIns="90000" bIns="45000" compatLnSpc="0">
              <a:noAutofit/>
            </a:bodyPr>
            <a:lstStyle/>
            <a:p>
              <a:pPr hangingPunct="0"/>
              <a:endParaRPr lang="ru-RU">
                <a:latin typeface="Arial" pitchFamily="18"/>
                <a:ea typeface="SimSun" pitchFamily="2"/>
                <a:cs typeface="Tahoma" pitchFamily="2"/>
              </a:endParaRPr>
            </a:p>
          </p:txBody>
        </p:sp>
        <p:sp>
          <p:nvSpPr>
            <p:cNvPr id="11" name="Скругленный прямоугольник 10">
              <a:extLst>
                <a:ext uri="{FF2B5EF4-FFF2-40B4-BE49-F238E27FC236}">
                  <a16:creationId xmlns:a16="http://schemas.microsoft.com/office/drawing/2014/main" id="{FD46977E-F50C-5F1E-44A7-0C88950753C5}"/>
                </a:ext>
              </a:extLst>
            </p:cNvPr>
            <p:cNvSpPr/>
            <p:nvPr/>
          </p:nvSpPr>
          <p:spPr>
            <a:xfrm>
              <a:off x="1568160" y="4011120"/>
              <a:ext cx="2808000" cy="359640"/>
            </a:xfrm>
            <a:custGeom>
              <a:avLst>
                <a:gd name="f0" fmla="val 36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solidFill>
              <a:srgbClr val="FFFFFF"/>
            </a:solidFill>
            <a:ln w="55080">
              <a:solidFill>
                <a:srgbClr val="7D3C4A"/>
              </a:solidFill>
              <a:prstDash val="solid"/>
            </a:ln>
          </p:spPr>
          <p:txBody>
            <a:bodyPr vert="horz" wrap="square" lIns="90000" tIns="45000" rIns="90000" bIns="45000" compatLnSpc="0">
              <a:noAutofit/>
            </a:bodyPr>
            <a:lstStyle/>
            <a:p>
              <a:pPr hangingPunct="0"/>
              <a:endParaRPr lang="ru-RU">
                <a:latin typeface="Arial" pitchFamily="18"/>
                <a:ea typeface="SimSun" pitchFamily="2"/>
                <a:cs typeface="Tahoma" pitchFamily="2"/>
              </a:endParaRPr>
            </a:p>
          </p:txBody>
        </p:sp>
        <p:sp>
          <p:nvSpPr>
            <p:cNvPr id="12" name="Скругленный прямоугольник 11">
              <a:extLst>
                <a:ext uri="{FF2B5EF4-FFF2-40B4-BE49-F238E27FC236}">
                  <a16:creationId xmlns:a16="http://schemas.microsoft.com/office/drawing/2014/main" id="{0825AB53-1848-9F1C-D878-E375BD7B1504}"/>
                </a:ext>
              </a:extLst>
            </p:cNvPr>
            <p:cNvSpPr/>
            <p:nvPr/>
          </p:nvSpPr>
          <p:spPr>
            <a:xfrm>
              <a:off x="1555919" y="4443120"/>
              <a:ext cx="2808000" cy="359640"/>
            </a:xfrm>
            <a:custGeom>
              <a:avLst>
                <a:gd name="f0" fmla="val 36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solidFill>
              <a:srgbClr val="FFFFFF"/>
            </a:solidFill>
            <a:ln w="55080">
              <a:solidFill>
                <a:srgbClr val="7D3C4A"/>
              </a:solidFill>
              <a:prstDash val="solid"/>
            </a:ln>
          </p:spPr>
          <p:txBody>
            <a:bodyPr vert="horz" wrap="square" lIns="90000" tIns="45000" rIns="90000" bIns="45000" compatLnSpc="0">
              <a:noAutofit/>
            </a:bodyPr>
            <a:lstStyle/>
            <a:p>
              <a:pPr hangingPunct="0"/>
              <a:endParaRPr lang="ru-RU">
                <a:latin typeface="Arial" pitchFamily="18"/>
                <a:ea typeface="SimSun" pitchFamily="2"/>
                <a:cs typeface="Tahoma" pitchFamily="2"/>
              </a:endParaRPr>
            </a:p>
          </p:txBody>
        </p:sp>
        <p:sp>
          <p:nvSpPr>
            <p:cNvPr id="13" name="Скругленный прямоугольник 12">
              <a:extLst>
                <a:ext uri="{FF2B5EF4-FFF2-40B4-BE49-F238E27FC236}">
                  <a16:creationId xmlns:a16="http://schemas.microsoft.com/office/drawing/2014/main" id="{E9FB407C-C0F6-657F-0F8F-1497F2FA61F8}"/>
                </a:ext>
              </a:extLst>
            </p:cNvPr>
            <p:cNvSpPr/>
            <p:nvPr/>
          </p:nvSpPr>
          <p:spPr>
            <a:xfrm>
              <a:off x="1547640" y="4881240"/>
              <a:ext cx="2808000" cy="359640"/>
            </a:xfrm>
            <a:custGeom>
              <a:avLst>
                <a:gd name="f0" fmla="val 36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solidFill>
              <a:srgbClr val="FFFFFF"/>
            </a:solidFill>
            <a:ln w="55080">
              <a:solidFill>
                <a:srgbClr val="7D3C4A"/>
              </a:solidFill>
              <a:prstDash val="solid"/>
            </a:ln>
          </p:spPr>
          <p:txBody>
            <a:bodyPr vert="horz" wrap="square" lIns="90000" tIns="45000" rIns="90000" bIns="45000" compatLnSpc="0">
              <a:noAutofit/>
            </a:bodyPr>
            <a:lstStyle/>
            <a:p>
              <a:pPr hangingPunct="0"/>
              <a:endParaRPr lang="ru-RU">
                <a:latin typeface="Arial" pitchFamily="18"/>
                <a:ea typeface="SimSun" pitchFamily="2"/>
                <a:cs typeface="Tahoma" pitchFamily="2"/>
              </a:endParaRPr>
            </a:p>
          </p:txBody>
        </p:sp>
        <p:sp>
          <p:nvSpPr>
            <p:cNvPr id="14" name="Скругленный прямоугольник 13">
              <a:extLst>
                <a:ext uri="{FF2B5EF4-FFF2-40B4-BE49-F238E27FC236}">
                  <a16:creationId xmlns:a16="http://schemas.microsoft.com/office/drawing/2014/main" id="{06A1E36D-D9E5-16A6-45AA-512428F2729E}"/>
                </a:ext>
              </a:extLst>
            </p:cNvPr>
            <p:cNvSpPr/>
            <p:nvPr/>
          </p:nvSpPr>
          <p:spPr>
            <a:xfrm>
              <a:off x="1555560" y="2772000"/>
              <a:ext cx="2808000" cy="359640"/>
            </a:xfrm>
            <a:custGeom>
              <a:avLst>
                <a:gd name="f0" fmla="val 36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solidFill>
              <a:srgbClr val="FFFFFF"/>
            </a:solidFill>
            <a:ln w="55080">
              <a:solidFill>
                <a:srgbClr val="7D3C4A"/>
              </a:solidFill>
              <a:prstDash val="solid"/>
            </a:ln>
          </p:spPr>
          <p:txBody>
            <a:bodyPr vert="horz" wrap="square" lIns="90000" tIns="45000" rIns="90000" bIns="45000" compatLnSpc="0">
              <a:noAutofit/>
            </a:bodyPr>
            <a:lstStyle/>
            <a:p>
              <a:pPr hangingPunct="0"/>
              <a:endParaRPr lang="ru-RU">
                <a:latin typeface="Arial" pitchFamily="18"/>
                <a:ea typeface="SimSun" pitchFamily="2"/>
                <a:cs typeface="Tahoma" pitchFamily="2"/>
              </a:endParaRPr>
            </a:p>
          </p:txBody>
        </p:sp>
      </p:grpSp>
      <p:sp>
        <p:nvSpPr>
          <p:cNvPr id="15" name="TextBox 7">
            <a:extLst>
              <a:ext uri="{FF2B5EF4-FFF2-40B4-BE49-F238E27FC236}">
                <a16:creationId xmlns:a16="http://schemas.microsoft.com/office/drawing/2014/main" id="{9A3F57E8-91EB-6461-8ECF-6D977C27EF01}"/>
              </a:ext>
            </a:extLst>
          </p:cNvPr>
          <p:cNvSpPr/>
          <p:nvPr/>
        </p:nvSpPr>
        <p:spPr>
          <a:xfrm>
            <a:off x="7320000" y="1700640"/>
            <a:ext cx="3168000" cy="36899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gradFill>
            <a:gsLst>
              <a:gs pos="0">
                <a:srgbClr val="C3A4AA"/>
              </a:gs>
              <a:gs pos="100000">
                <a:srgbClr val="EEDFE2"/>
              </a:gs>
            </a:gsLst>
            <a:lin ang="16200000"/>
          </a:gradFill>
          <a:ln w="9360">
            <a:solidFill>
              <a:srgbClr val="7D3C4A"/>
            </a:solidFill>
            <a:prstDash val="solid"/>
          </a:ln>
        </p:spPr>
        <p:txBody>
          <a:bodyPr vert="horz" wrap="square" lIns="90000" tIns="45000" rIns="90000" bIns="45000" compatLnSpc="0">
            <a:no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Arial" pitchFamily="34"/>
                <a:ea typeface="SimSun" pitchFamily="2"/>
                <a:cs typeface="Arial" pitchFamily="34"/>
              </a:rPr>
              <a:t>Сядь в автобус</a:t>
            </a:r>
          </a:p>
        </p:txBody>
      </p:sp>
      <p:sp>
        <p:nvSpPr>
          <p:cNvPr id="16" name="TextBox 14">
            <a:extLst>
              <a:ext uri="{FF2B5EF4-FFF2-40B4-BE49-F238E27FC236}">
                <a16:creationId xmlns:a16="http://schemas.microsoft.com/office/drawing/2014/main" id="{C0E5C6F4-84CA-6FC1-68F0-18B8FC6BEF51}"/>
              </a:ext>
            </a:extLst>
          </p:cNvPr>
          <p:cNvSpPr/>
          <p:nvPr/>
        </p:nvSpPr>
        <p:spPr>
          <a:xfrm>
            <a:off x="7320000" y="3203641"/>
            <a:ext cx="3168000" cy="36899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gradFill>
            <a:gsLst>
              <a:gs pos="0">
                <a:srgbClr val="C3A4AA"/>
              </a:gs>
              <a:gs pos="100000">
                <a:srgbClr val="EEDFE2"/>
              </a:gs>
            </a:gsLst>
            <a:lin ang="16200000"/>
          </a:gradFill>
          <a:ln w="9360">
            <a:solidFill>
              <a:srgbClr val="7D3C4A"/>
            </a:solidFill>
            <a:prstDash val="solid"/>
          </a:ln>
        </p:spPr>
        <p:txBody>
          <a:bodyPr vert="horz" wrap="square" lIns="90000" tIns="45000" rIns="90000" bIns="45000" compatLnSpc="0">
            <a:no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Arial" pitchFamily="34"/>
                <a:ea typeface="SimSun" pitchFamily="2"/>
                <a:cs typeface="Arial" pitchFamily="34"/>
              </a:rPr>
              <a:t>Дойди до кинотеатра</a:t>
            </a:r>
          </a:p>
        </p:txBody>
      </p:sp>
      <p:sp>
        <p:nvSpPr>
          <p:cNvPr id="17" name="TextBox 15">
            <a:extLst>
              <a:ext uri="{FF2B5EF4-FFF2-40B4-BE49-F238E27FC236}">
                <a16:creationId xmlns:a16="http://schemas.microsoft.com/office/drawing/2014/main" id="{839016EC-4A16-B7C8-A5F3-2EFED583B706}"/>
              </a:ext>
            </a:extLst>
          </p:cNvPr>
          <p:cNvSpPr/>
          <p:nvPr/>
        </p:nvSpPr>
        <p:spPr>
          <a:xfrm>
            <a:off x="7200841" y="3931201"/>
            <a:ext cx="2951999" cy="36899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gradFill>
            <a:gsLst>
              <a:gs pos="0">
                <a:srgbClr val="C3A4AA"/>
              </a:gs>
              <a:gs pos="100000">
                <a:srgbClr val="EEDFE2"/>
              </a:gs>
            </a:gsLst>
            <a:lin ang="16200000"/>
          </a:gradFill>
          <a:ln w="9360">
            <a:solidFill>
              <a:srgbClr val="7D3C4A"/>
            </a:solidFill>
            <a:prstDash val="solid"/>
          </a:ln>
        </p:spPr>
        <p:txBody>
          <a:bodyPr vert="horz" wrap="square" lIns="90000" tIns="45000" rIns="90000" bIns="45000" compatLnSpc="0">
            <a:no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Arial" pitchFamily="34"/>
                <a:ea typeface="SimSun" pitchFamily="2"/>
                <a:cs typeface="Arial" pitchFamily="34"/>
              </a:rPr>
              <a:t>Дойди до остановки</a:t>
            </a:r>
          </a:p>
        </p:txBody>
      </p:sp>
      <p:sp>
        <p:nvSpPr>
          <p:cNvPr id="18" name="TextBox 16">
            <a:extLst>
              <a:ext uri="{FF2B5EF4-FFF2-40B4-BE49-F238E27FC236}">
                <a16:creationId xmlns:a16="http://schemas.microsoft.com/office/drawing/2014/main" id="{A9F91F36-133E-E1D9-E468-7088132F04BB}"/>
              </a:ext>
            </a:extLst>
          </p:cNvPr>
          <p:cNvSpPr/>
          <p:nvPr/>
        </p:nvSpPr>
        <p:spPr>
          <a:xfrm>
            <a:off x="7320000" y="2483641"/>
            <a:ext cx="3168000" cy="36899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gradFill>
            <a:gsLst>
              <a:gs pos="0">
                <a:srgbClr val="C3A4AA"/>
              </a:gs>
              <a:gs pos="100000">
                <a:srgbClr val="EEDFE2"/>
              </a:gs>
            </a:gsLst>
            <a:lin ang="16200000"/>
          </a:gradFill>
          <a:ln w="9360">
            <a:solidFill>
              <a:srgbClr val="7D3C4A"/>
            </a:solidFill>
            <a:prstDash val="solid"/>
          </a:ln>
        </p:spPr>
        <p:txBody>
          <a:bodyPr vert="horz" wrap="square" lIns="90000" tIns="45000" rIns="90000" bIns="45000" compatLnSpc="0">
            <a:no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Arial" pitchFamily="34"/>
                <a:ea typeface="SimSun" pitchFamily="2"/>
                <a:cs typeface="Arial" pitchFamily="34"/>
              </a:rPr>
              <a:t>Выйди из автобуса</a:t>
            </a:r>
          </a:p>
        </p:txBody>
      </p:sp>
      <p:sp>
        <p:nvSpPr>
          <p:cNvPr id="19" name="TextBox 17">
            <a:extLst>
              <a:ext uri="{FF2B5EF4-FFF2-40B4-BE49-F238E27FC236}">
                <a16:creationId xmlns:a16="http://schemas.microsoft.com/office/drawing/2014/main" id="{74CAA7F1-23C8-A8A6-F508-1DE976DD96A8}"/>
              </a:ext>
            </a:extLst>
          </p:cNvPr>
          <p:cNvSpPr/>
          <p:nvPr/>
        </p:nvSpPr>
        <p:spPr>
          <a:xfrm>
            <a:off x="7467600" y="4653001"/>
            <a:ext cx="2664000" cy="36899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gradFill>
            <a:gsLst>
              <a:gs pos="0">
                <a:srgbClr val="C3A4AA"/>
              </a:gs>
              <a:gs pos="100000">
                <a:srgbClr val="EEDFE2"/>
              </a:gs>
            </a:gsLst>
            <a:lin ang="16200000"/>
          </a:gradFill>
          <a:ln w="9360">
            <a:solidFill>
              <a:srgbClr val="7D3C4A"/>
            </a:solidFill>
            <a:prstDash val="solid"/>
          </a:ln>
        </p:spPr>
        <p:txBody>
          <a:bodyPr vert="horz" wrap="square" lIns="90000" tIns="45000" rIns="90000" bIns="45000" compatLnSpc="0">
            <a:no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Arial" pitchFamily="34"/>
                <a:ea typeface="SimSun" pitchFamily="2"/>
                <a:cs typeface="Arial" pitchFamily="34"/>
              </a:rPr>
              <a:t>Дождись автобуса</a:t>
            </a:r>
          </a:p>
        </p:txBody>
      </p:sp>
      <p:sp>
        <p:nvSpPr>
          <p:cNvPr id="20" name="TextBox 18">
            <a:extLst>
              <a:ext uri="{FF2B5EF4-FFF2-40B4-BE49-F238E27FC236}">
                <a16:creationId xmlns:a16="http://schemas.microsoft.com/office/drawing/2014/main" id="{11F89AFD-8385-2303-AD4B-BF315E6368A3}"/>
              </a:ext>
            </a:extLst>
          </p:cNvPr>
          <p:cNvSpPr/>
          <p:nvPr/>
        </p:nvSpPr>
        <p:spPr>
          <a:xfrm>
            <a:off x="7104000" y="5301361"/>
            <a:ext cx="3563640" cy="36899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gradFill>
            <a:gsLst>
              <a:gs pos="0">
                <a:srgbClr val="C3A4AA"/>
              </a:gs>
              <a:gs pos="100000">
                <a:srgbClr val="EEDFE2"/>
              </a:gs>
            </a:gsLst>
            <a:lin ang="16200000"/>
          </a:gradFill>
          <a:ln w="9360">
            <a:solidFill>
              <a:srgbClr val="7D3C4A"/>
            </a:solidFill>
            <a:prstDash val="solid"/>
          </a:ln>
        </p:spPr>
        <p:txBody>
          <a:bodyPr vert="horz" wrap="square" lIns="90000" tIns="45000" rIns="90000" bIns="45000" compatLnSpc="0">
            <a:no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Arial" pitchFamily="34"/>
                <a:ea typeface="SimSun" pitchFamily="2"/>
                <a:cs typeface="Arial" pitchFamily="34"/>
              </a:rPr>
              <a:t>Есть время до начала сеанса</a:t>
            </a:r>
          </a:p>
        </p:txBody>
      </p:sp>
      <p:sp>
        <p:nvSpPr>
          <p:cNvPr id="21" name="TextBox 14">
            <a:extLst>
              <a:ext uri="{FF2B5EF4-FFF2-40B4-BE49-F238E27FC236}">
                <a16:creationId xmlns:a16="http://schemas.microsoft.com/office/drawing/2014/main" id="{6E6F58AF-91DA-057C-6831-A703BBEB6CAA}"/>
              </a:ext>
            </a:extLst>
          </p:cNvPr>
          <p:cNvSpPr/>
          <p:nvPr/>
        </p:nvSpPr>
        <p:spPr>
          <a:xfrm>
            <a:off x="7069680" y="1102138"/>
            <a:ext cx="3168000" cy="36899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gradFill>
            <a:gsLst>
              <a:gs pos="0">
                <a:srgbClr val="C3A4AA"/>
              </a:gs>
              <a:gs pos="100000">
                <a:srgbClr val="EEDFE2"/>
              </a:gs>
            </a:gsLst>
            <a:lin ang="16200000"/>
          </a:gradFill>
          <a:ln w="9360">
            <a:solidFill>
              <a:srgbClr val="7D3C4A"/>
            </a:solidFill>
            <a:prstDash val="solid"/>
          </a:ln>
        </p:spPr>
        <p:txBody>
          <a:bodyPr vert="horz" wrap="square" lIns="90000" tIns="45000" rIns="90000" bIns="45000" compatLnSpc="0">
            <a:no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Arial" pitchFamily="34"/>
                <a:ea typeface="SimSun" pitchFamily="2"/>
                <a:cs typeface="Arial" pitchFamily="34"/>
              </a:rPr>
              <a:t>Дойди до кинотеатра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59 1.48148E-6 L -0.34935 -0.4377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888" y="-218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1.11022E-16 L -0.3375 -0.11134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875" y="-55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167E-6 -4.07407E-6 L -0.35572 -0.15277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786" y="-76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1.48148E-6 L -0.34011 0.33819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005" y="168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1.11111E-6 L -0.34844 0.28565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422" y="142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-1.48148E-6 L -0.34284 0.2382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148" y="118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2.77556E-17 L -0.32474 0.23889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237" y="1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DCD89273-4C19-A44D-F704-4462B4AF8509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48227" y="5448463"/>
            <a:ext cx="2186147" cy="143955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AE483A19-2727-47ED-1909-BDC246E6B9F0}"/>
              </a:ext>
            </a:extLst>
          </p:cNvPr>
          <p:cNvSpPr/>
          <p:nvPr/>
        </p:nvSpPr>
        <p:spPr>
          <a:xfrm>
            <a:off x="2133480" y="-15480"/>
            <a:ext cx="8229240" cy="1142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compatLnSpc="0">
            <a:noAutofit/>
          </a:bodyPr>
          <a:lstStyle/>
          <a:p>
            <a:pPr algn="ctr"/>
            <a:r>
              <a:rPr lang="ru-RU" sz="4400" dirty="0">
                <a:solidFill>
                  <a:schemeClr val="accent2">
                    <a:lumMod val="75000"/>
                  </a:schemeClr>
                </a:solidFill>
                <a:latin typeface="Arial" pitchFamily="34"/>
                <a:ea typeface="SimSun" pitchFamily="2"/>
                <a:cs typeface="Arial" pitchFamily="34"/>
              </a:rPr>
              <a:t>Выполни действия</a:t>
            </a:r>
          </a:p>
          <a:p>
            <a:pPr algn="ctr"/>
            <a:r>
              <a:rPr lang="ru-RU" sz="3300" dirty="0">
                <a:solidFill>
                  <a:schemeClr val="accent2">
                    <a:lumMod val="75000"/>
                  </a:schemeClr>
                </a:solidFill>
                <a:latin typeface="Arial" pitchFamily="34"/>
                <a:ea typeface="SimSun" pitchFamily="2"/>
                <a:cs typeface="Arial" pitchFamily="34"/>
              </a:rPr>
              <a:t>расставь команды алгоритма</a:t>
            </a:r>
          </a:p>
        </p:txBody>
      </p:sp>
      <p:grpSp>
        <p:nvGrpSpPr>
          <p:cNvPr id="5" name="Группа 12">
            <a:extLst>
              <a:ext uri="{FF2B5EF4-FFF2-40B4-BE49-F238E27FC236}">
                <a16:creationId xmlns:a16="http://schemas.microsoft.com/office/drawing/2014/main" id="{69811197-558C-B49D-2BDC-8B7912B69744}"/>
              </a:ext>
            </a:extLst>
          </p:cNvPr>
          <p:cNvGrpSpPr/>
          <p:nvPr/>
        </p:nvGrpSpPr>
        <p:grpSpPr>
          <a:xfrm>
            <a:off x="1559640" y="1412640"/>
            <a:ext cx="4536000" cy="4824000"/>
            <a:chOff x="35640" y="1412640"/>
            <a:chExt cx="4536000" cy="4824000"/>
          </a:xfrm>
        </p:grpSpPr>
        <p:sp>
          <p:nvSpPr>
            <p:cNvPr id="6" name="Прямоугольник 1">
              <a:extLst>
                <a:ext uri="{FF2B5EF4-FFF2-40B4-BE49-F238E27FC236}">
                  <a16:creationId xmlns:a16="http://schemas.microsoft.com/office/drawing/2014/main" id="{C688F972-875E-EDA6-E79D-FF50F7F394F5}"/>
                </a:ext>
              </a:extLst>
            </p:cNvPr>
            <p:cNvSpPr/>
            <p:nvPr/>
          </p:nvSpPr>
          <p:spPr>
            <a:xfrm>
              <a:off x="35640" y="1412640"/>
              <a:ext cx="4536000" cy="482400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gradFill>
              <a:gsLst>
                <a:gs pos="0">
                  <a:srgbClr val="95D3EE"/>
                </a:gs>
                <a:gs pos="100000">
                  <a:srgbClr val="D7F1FF"/>
                </a:gs>
              </a:gsLst>
              <a:lin ang="16200000"/>
            </a:gradFill>
            <a:ln w="9360">
              <a:solidFill>
                <a:srgbClr val="2DA2BF"/>
              </a:solidFill>
              <a:prstDash val="solid"/>
            </a:ln>
          </p:spPr>
          <p:txBody>
            <a:bodyPr vert="horz" wrap="square" lIns="90000" tIns="45000" rIns="90000" bIns="45000" compatLnSpc="0">
              <a:noAutofit/>
            </a:bodyPr>
            <a:lstStyle/>
            <a:p>
              <a:pPr hangingPunct="0"/>
              <a:endParaRPr lang="ru-RU">
                <a:latin typeface="Arial" pitchFamily="18"/>
                <a:ea typeface="SimSun" pitchFamily="2"/>
                <a:cs typeface="Tahoma" pitchFamily="2"/>
              </a:endParaRPr>
            </a:p>
          </p:txBody>
        </p:sp>
        <p:sp>
          <p:nvSpPr>
            <p:cNvPr id="7" name="TextBox 2">
              <a:extLst>
                <a:ext uri="{FF2B5EF4-FFF2-40B4-BE49-F238E27FC236}">
                  <a16:creationId xmlns:a16="http://schemas.microsoft.com/office/drawing/2014/main" id="{5091E55E-F57C-93D3-050C-3D8A28C8087B}"/>
                </a:ext>
              </a:extLst>
            </p:cNvPr>
            <p:cNvSpPr/>
            <p:nvPr/>
          </p:nvSpPr>
          <p:spPr>
            <a:xfrm>
              <a:off x="249480" y="1484639"/>
              <a:ext cx="3962160" cy="461159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gradFill>
              <a:gsLst>
                <a:gs pos="0">
                  <a:srgbClr val="95D3EE"/>
                </a:gs>
                <a:gs pos="100000">
                  <a:srgbClr val="D7F1FF"/>
                </a:gs>
              </a:gsLst>
              <a:lin ang="16200000"/>
            </a:gradFill>
            <a:ln w="9360">
              <a:solidFill>
                <a:srgbClr val="2DA2BF"/>
              </a:solidFill>
              <a:prstDash val="solid"/>
            </a:ln>
          </p:spPr>
          <p:txBody>
            <a:bodyPr vert="horz" wrap="square" lIns="90000" tIns="45000" rIns="90000" bIns="45000" compatLnSpc="0">
              <a:noAutofit/>
            </a:bodyPr>
            <a:lstStyle/>
            <a:p>
              <a:pPr algn="ctr" hangingPunct="0"/>
              <a:r>
                <a:rPr lang="ru-RU" sz="2400" b="1">
                  <a:solidFill>
                    <a:srgbClr val="000000"/>
                  </a:solidFill>
                  <a:latin typeface="Arial" pitchFamily="34"/>
                  <a:ea typeface="SimSun" pitchFamily="2"/>
                  <a:cs typeface="Arial" pitchFamily="34"/>
                </a:rPr>
                <a:t>Прогулка с другом</a:t>
              </a:r>
            </a:p>
          </p:txBody>
        </p:sp>
        <p:sp>
          <p:nvSpPr>
            <p:cNvPr id="8" name="TextBox 6">
              <a:extLst>
                <a:ext uri="{FF2B5EF4-FFF2-40B4-BE49-F238E27FC236}">
                  <a16:creationId xmlns:a16="http://schemas.microsoft.com/office/drawing/2014/main" id="{0A32FD8E-0642-20D2-6637-5BD7B6C05EA4}"/>
                </a:ext>
              </a:extLst>
            </p:cNvPr>
            <p:cNvSpPr/>
            <p:nvPr/>
          </p:nvSpPr>
          <p:spPr>
            <a:xfrm>
              <a:off x="249480" y="2349000"/>
              <a:ext cx="3818160" cy="341604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5000" rIns="90000" bIns="45000" compatLnSpc="0">
              <a:noAutofit/>
            </a:bodyPr>
            <a:lstStyle/>
            <a:p>
              <a:pPr hangingPunct="0">
                <a:lnSpc>
                  <a:spcPct val="150000"/>
                </a:lnSpc>
                <a:buSzPct val="45000"/>
                <a:buAutoNum type="arabicPeriod"/>
              </a:pPr>
              <a:r>
                <a:rPr lang="ru-RU" b="1" dirty="0">
                  <a:latin typeface="Arial" pitchFamily="34"/>
                  <a:ea typeface="SimSun" pitchFamily="2"/>
                  <a:cs typeface="Arial" pitchFamily="34"/>
                </a:rPr>
                <a:t>НАЧАЛО</a:t>
              </a:r>
            </a:p>
            <a:p>
              <a:pPr hangingPunct="0">
                <a:lnSpc>
                  <a:spcPct val="150000"/>
                </a:lnSpc>
                <a:buSzPct val="45000"/>
                <a:buAutoNum type="arabicPeriod"/>
              </a:pPr>
              <a:r>
                <a:rPr lang="ru-RU" b="1" dirty="0">
                  <a:latin typeface="Arial" pitchFamily="34"/>
                  <a:ea typeface="SimSun" pitchFamily="2"/>
                  <a:cs typeface="Arial" pitchFamily="34"/>
                </a:rPr>
                <a:t>1</a:t>
              </a:r>
            </a:p>
            <a:p>
              <a:pPr hangingPunct="0">
                <a:lnSpc>
                  <a:spcPct val="150000"/>
                </a:lnSpc>
                <a:buSzPct val="45000"/>
                <a:buAutoNum type="arabicPeriod"/>
              </a:pPr>
              <a:r>
                <a:rPr lang="ru-RU" b="1" dirty="0">
                  <a:latin typeface="Arial" pitchFamily="34"/>
                  <a:ea typeface="SimSun" pitchFamily="2"/>
                  <a:cs typeface="Arial" pitchFamily="34"/>
                </a:rPr>
                <a:t>ЕСЛИ друг дома</a:t>
              </a:r>
            </a:p>
            <a:p>
              <a:pPr hangingPunct="0">
                <a:lnSpc>
                  <a:spcPct val="150000"/>
                </a:lnSpc>
              </a:pPr>
              <a:r>
                <a:rPr lang="ru-RU" b="1" dirty="0">
                  <a:latin typeface="Arial" pitchFamily="34"/>
                  <a:ea typeface="SimSun" pitchFamily="2"/>
                  <a:cs typeface="Arial" pitchFamily="34"/>
                </a:rPr>
                <a:t>      ТО 4.</a:t>
              </a:r>
            </a:p>
            <a:p>
              <a:pPr hangingPunct="0">
                <a:lnSpc>
                  <a:spcPct val="150000"/>
                </a:lnSpc>
              </a:pPr>
              <a:r>
                <a:rPr lang="ru-RU" b="1" dirty="0">
                  <a:latin typeface="Arial" pitchFamily="34"/>
                  <a:ea typeface="SimSun" pitchFamily="2"/>
                  <a:cs typeface="Arial" pitchFamily="34"/>
                </a:rPr>
                <a:t>           5. ЕСЛИ</a:t>
              </a:r>
            </a:p>
            <a:p>
              <a:pPr hangingPunct="0">
                <a:lnSpc>
                  <a:spcPct val="150000"/>
                </a:lnSpc>
              </a:pPr>
              <a:r>
                <a:rPr lang="ru-RU" b="1" dirty="0">
                  <a:latin typeface="Arial" pitchFamily="34"/>
                  <a:ea typeface="SimSun" pitchFamily="2"/>
                  <a:cs typeface="Arial" pitchFamily="34"/>
                </a:rPr>
                <a:t>	  ТО 6.</a:t>
              </a:r>
            </a:p>
            <a:p>
              <a:pPr hangingPunct="0">
                <a:lnSpc>
                  <a:spcPct val="150000"/>
                </a:lnSpc>
              </a:pPr>
              <a:r>
                <a:rPr lang="ru-RU" b="1" dirty="0">
                  <a:latin typeface="Arial" pitchFamily="34"/>
                  <a:ea typeface="SimSun" pitchFamily="2"/>
                  <a:cs typeface="Arial" pitchFamily="34"/>
                </a:rPr>
                <a:t>	       7.</a:t>
              </a:r>
            </a:p>
            <a:p>
              <a:pPr hangingPunct="0">
                <a:lnSpc>
                  <a:spcPct val="150000"/>
                </a:lnSpc>
              </a:pPr>
              <a:r>
                <a:rPr lang="ru-RU" b="1" dirty="0">
                  <a:latin typeface="Arial" pitchFamily="34"/>
                  <a:ea typeface="SimSun" pitchFamily="2"/>
                  <a:cs typeface="Arial" pitchFamily="34"/>
                </a:rPr>
                <a:t>8. КОНЕЦ</a:t>
              </a:r>
            </a:p>
          </p:txBody>
        </p:sp>
        <p:sp>
          <p:nvSpPr>
            <p:cNvPr id="9" name="Скругленный прямоугольник 7">
              <a:extLst>
                <a:ext uri="{FF2B5EF4-FFF2-40B4-BE49-F238E27FC236}">
                  <a16:creationId xmlns:a16="http://schemas.microsoft.com/office/drawing/2014/main" id="{AB12211C-CC1D-84C3-EFAB-CFE8B1CE2D99}"/>
                </a:ext>
              </a:extLst>
            </p:cNvPr>
            <p:cNvSpPr/>
            <p:nvPr/>
          </p:nvSpPr>
          <p:spPr>
            <a:xfrm>
              <a:off x="611640" y="2853000"/>
              <a:ext cx="3456000" cy="359640"/>
            </a:xfrm>
            <a:custGeom>
              <a:avLst>
                <a:gd name="f0" fmla="val 36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solidFill>
              <a:srgbClr val="FFFFFF"/>
            </a:solidFill>
            <a:ln w="55080">
              <a:solidFill>
                <a:srgbClr val="2DA2BF"/>
              </a:solidFill>
              <a:prstDash val="solid"/>
            </a:ln>
          </p:spPr>
          <p:txBody>
            <a:bodyPr vert="horz" wrap="square" lIns="90000" tIns="45000" rIns="90000" bIns="45000" compatLnSpc="0">
              <a:noAutofit/>
            </a:bodyPr>
            <a:lstStyle/>
            <a:p>
              <a:pPr hangingPunct="0"/>
              <a:endParaRPr lang="ru-RU">
                <a:latin typeface="Arial" pitchFamily="18"/>
                <a:ea typeface="SimSun" pitchFamily="2"/>
                <a:cs typeface="Tahoma" pitchFamily="2"/>
              </a:endParaRPr>
            </a:p>
          </p:txBody>
        </p:sp>
        <p:sp>
          <p:nvSpPr>
            <p:cNvPr id="10" name="Скругленный прямоугольник 8">
              <a:extLst>
                <a:ext uri="{FF2B5EF4-FFF2-40B4-BE49-F238E27FC236}">
                  <a16:creationId xmlns:a16="http://schemas.microsoft.com/office/drawing/2014/main" id="{1256695D-F25E-5100-9E13-A5804B3D15CA}"/>
                </a:ext>
              </a:extLst>
            </p:cNvPr>
            <p:cNvSpPr/>
            <p:nvPr/>
          </p:nvSpPr>
          <p:spPr>
            <a:xfrm>
              <a:off x="1331640" y="3717000"/>
              <a:ext cx="2880000" cy="331200"/>
            </a:xfrm>
            <a:custGeom>
              <a:avLst>
                <a:gd name="f0" fmla="val 36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solidFill>
              <a:srgbClr val="FFFFFF"/>
            </a:solidFill>
            <a:ln w="55080">
              <a:solidFill>
                <a:srgbClr val="2DA2BF"/>
              </a:solidFill>
              <a:prstDash val="solid"/>
            </a:ln>
          </p:spPr>
          <p:txBody>
            <a:bodyPr vert="horz" wrap="square" lIns="90000" tIns="45000" rIns="90000" bIns="45000" compatLnSpc="0">
              <a:noAutofit/>
            </a:bodyPr>
            <a:lstStyle/>
            <a:p>
              <a:pPr hangingPunct="0"/>
              <a:endParaRPr lang="ru-RU">
                <a:latin typeface="Arial" pitchFamily="18"/>
                <a:ea typeface="SimSun" pitchFamily="2"/>
                <a:cs typeface="Tahoma" pitchFamily="2"/>
              </a:endParaRPr>
            </a:p>
          </p:txBody>
        </p:sp>
        <p:sp>
          <p:nvSpPr>
            <p:cNvPr id="11" name="Скругленный прямоугольник 9">
              <a:extLst>
                <a:ext uri="{FF2B5EF4-FFF2-40B4-BE49-F238E27FC236}">
                  <a16:creationId xmlns:a16="http://schemas.microsoft.com/office/drawing/2014/main" id="{D24AA97C-6F6A-3278-694D-40492C98BEAD}"/>
                </a:ext>
              </a:extLst>
            </p:cNvPr>
            <p:cNvSpPr/>
            <p:nvPr/>
          </p:nvSpPr>
          <p:spPr>
            <a:xfrm>
              <a:off x="2018519" y="4077000"/>
              <a:ext cx="2340000" cy="373320"/>
            </a:xfrm>
            <a:custGeom>
              <a:avLst>
                <a:gd name="f0" fmla="val 36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solidFill>
              <a:srgbClr val="FFFFFF"/>
            </a:solidFill>
            <a:ln w="55080">
              <a:solidFill>
                <a:srgbClr val="2DA2BF"/>
              </a:solidFill>
              <a:prstDash val="solid"/>
            </a:ln>
          </p:spPr>
          <p:txBody>
            <a:bodyPr vert="horz" wrap="square" lIns="90000" tIns="45000" rIns="90000" bIns="45000" compatLnSpc="0">
              <a:noAutofit/>
            </a:bodyPr>
            <a:lstStyle/>
            <a:p>
              <a:pPr hangingPunct="0"/>
              <a:endParaRPr lang="ru-RU">
                <a:latin typeface="Arial" pitchFamily="18"/>
                <a:ea typeface="SimSun" pitchFamily="2"/>
                <a:cs typeface="Tahoma" pitchFamily="2"/>
              </a:endParaRPr>
            </a:p>
          </p:txBody>
        </p:sp>
        <p:sp>
          <p:nvSpPr>
            <p:cNvPr id="12" name="Скругленный прямоугольник 10">
              <a:extLst>
                <a:ext uri="{FF2B5EF4-FFF2-40B4-BE49-F238E27FC236}">
                  <a16:creationId xmlns:a16="http://schemas.microsoft.com/office/drawing/2014/main" id="{FAA1880C-7246-7CA5-D24E-6720C7BEC75B}"/>
                </a:ext>
              </a:extLst>
            </p:cNvPr>
            <p:cNvSpPr/>
            <p:nvPr/>
          </p:nvSpPr>
          <p:spPr>
            <a:xfrm>
              <a:off x="2018519" y="4509000"/>
              <a:ext cx="2340000" cy="431640"/>
            </a:xfrm>
            <a:custGeom>
              <a:avLst>
                <a:gd name="f0" fmla="val 36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solidFill>
              <a:srgbClr val="FFFFFF"/>
            </a:solidFill>
            <a:ln w="55080">
              <a:solidFill>
                <a:srgbClr val="2DA2BF"/>
              </a:solidFill>
              <a:prstDash val="solid"/>
            </a:ln>
          </p:spPr>
          <p:txBody>
            <a:bodyPr vert="horz" wrap="square" lIns="90000" tIns="45000" rIns="90000" bIns="45000" compatLnSpc="0">
              <a:noAutofit/>
            </a:bodyPr>
            <a:lstStyle/>
            <a:p>
              <a:pPr hangingPunct="0"/>
              <a:endParaRPr lang="ru-RU">
                <a:latin typeface="Arial" pitchFamily="18"/>
                <a:ea typeface="SimSun" pitchFamily="2"/>
                <a:cs typeface="Tahoma" pitchFamily="2"/>
              </a:endParaRPr>
            </a:p>
          </p:txBody>
        </p:sp>
        <p:sp>
          <p:nvSpPr>
            <p:cNvPr id="13" name="Скругленный прямоугольник 11">
              <a:extLst>
                <a:ext uri="{FF2B5EF4-FFF2-40B4-BE49-F238E27FC236}">
                  <a16:creationId xmlns:a16="http://schemas.microsoft.com/office/drawing/2014/main" id="{CCA892D9-0E1C-D47B-B4A5-2A4B51375F59}"/>
                </a:ext>
              </a:extLst>
            </p:cNvPr>
            <p:cNvSpPr/>
            <p:nvPr/>
          </p:nvSpPr>
          <p:spPr>
            <a:xfrm>
              <a:off x="2018519" y="5013000"/>
              <a:ext cx="2340000" cy="359640"/>
            </a:xfrm>
            <a:custGeom>
              <a:avLst>
                <a:gd name="f0" fmla="val 360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10800"/>
                <a:gd name="f11" fmla="val -2147483647"/>
                <a:gd name="f12" fmla="val 2147483647"/>
                <a:gd name="f13" fmla="abs f4"/>
                <a:gd name="f14" fmla="abs f5"/>
                <a:gd name="f15" fmla="abs f6"/>
                <a:gd name="f16" fmla="*/ f8 1 180"/>
                <a:gd name="f17" fmla="pin 0 f0 10800"/>
                <a:gd name="f18" fmla="+- 0 0 f2"/>
                <a:gd name="f19" fmla="?: f13 f4 1"/>
                <a:gd name="f20" fmla="?: f14 f5 1"/>
                <a:gd name="f21" fmla="?: f15 f6 1"/>
                <a:gd name="f22" fmla="*/ f9 f16 1"/>
                <a:gd name="f23" fmla="+- f7 f17 0"/>
                <a:gd name="f24" fmla="*/ f19 1 21600"/>
                <a:gd name="f25" fmla="*/ f20 1 21600"/>
                <a:gd name="f26" fmla="*/ 21600 f19 1"/>
                <a:gd name="f27" fmla="*/ 21600 f20 1"/>
                <a:gd name="f28" fmla="+- 0 0 f22"/>
                <a:gd name="f29" fmla="min f25 f24"/>
                <a:gd name="f30" fmla="*/ f26 1 f21"/>
                <a:gd name="f31" fmla="*/ f27 1 f21"/>
                <a:gd name="f32" fmla="*/ f28 f1 1"/>
                <a:gd name="f33" fmla="*/ f32 1 f8"/>
                <a:gd name="f34" fmla="+- f31 0 f17"/>
                <a:gd name="f35" fmla="+- f30 0 f17"/>
                <a:gd name="f36" fmla="*/ f17 f29 1"/>
                <a:gd name="f37" fmla="*/ f7 f29 1"/>
                <a:gd name="f38" fmla="*/ f23 f29 1"/>
                <a:gd name="f39" fmla="*/ f31 f29 1"/>
                <a:gd name="f40" fmla="*/ f30 f29 1"/>
                <a:gd name="f41" fmla="+- f33 0 f2"/>
                <a:gd name="f42" fmla="+- f37 0 f38"/>
                <a:gd name="f43" fmla="+- f38 0 f37"/>
                <a:gd name="f44" fmla="*/ f34 f29 1"/>
                <a:gd name="f45" fmla="*/ f35 f29 1"/>
                <a:gd name="f46" fmla="cos 1 f41"/>
                <a:gd name="f47" fmla="abs f42"/>
                <a:gd name="f48" fmla="abs f43"/>
                <a:gd name="f49" fmla="?: f42 f18 f2"/>
                <a:gd name="f50" fmla="?: f42 f2 f18"/>
                <a:gd name="f51" fmla="?: f42 f3 f2"/>
                <a:gd name="f52" fmla="?: f42 f2 f3"/>
                <a:gd name="f53" fmla="+- f39 0 f44"/>
                <a:gd name="f54" fmla="?: f43 f18 f2"/>
                <a:gd name="f55" fmla="?: f43 f2 f18"/>
                <a:gd name="f56" fmla="+- f40 0 f45"/>
                <a:gd name="f57" fmla="+- f44 0 f39"/>
                <a:gd name="f58" fmla="+- f45 0 f40"/>
                <a:gd name="f59" fmla="?: f42 0 f1"/>
                <a:gd name="f60" fmla="?: f42 f1 0"/>
                <a:gd name="f61" fmla="+- 0 0 f46"/>
                <a:gd name="f62" fmla="?: f42 f52 f51"/>
                <a:gd name="f63" fmla="?: f42 f51 f52"/>
                <a:gd name="f64" fmla="?: f43 f50 f49"/>
                <a:gd name="f65" fmla="abs f53"/>
                <a:gd name="f66" fmla="?: f53 0 f1"/>
                <a:gd name="f67" fmla="?: f53 f1 0"/>
                <a:gd name="f68" fmla="?: f53 f54 f55"/>
                <a:gd name="f69" fmla="abs f56"/>
                <a:gd name="f70" fmla="abs f57"/>
                <a:gd name="f71" fmla="?: f56 f18 f2"/>
                <a:gd name="f72" fmla="?: f56 f2 f18"/>
                <a:gd name="f73" fmla="?: f56 f3 f2"/>
                <a:gd name="f74" fmla="?: f56 f2 f3"/>
                <a:gd name="f75" fmla="abs f58"/>
                <a:gd name="f76" fmla="?: f58 f18 f2"/>
                <a:gd name="f77" fmla="?: f58 f2 f18"/>
                <a:gd name="f78" fmla="?: f58 f60 f59"/>
                <a:gd name="f79" fmla="?: f58 f59 f60"/>
                <a:gd name="f80" fmla="*/ f17 f61 1"/>
                <a:gd name="f81" fmla="?: f43 f63 f62"/>
                <a:gd name="f82" fmla="?: f43 f67 f66"/>
                <a:gd name="f83" fmla="?: f43 f66 f67"/>
                <a:gd name="f84" fmla="?: f56 f74 f73"/>
                <a:gd name="f85" fmla="?: f56 f73 f74"/>
                <a:gd name="f86" fmla="?: f57 f72 f71"/>
                <a:gd name="f87" fmla="?: f42 f78 f79"/>
                <a:gd name="f88" fmla="?: f42 f76 f77"/>
                <a:gd name="f89" fmla="*/ f80 3163 1"/>
                <a:gd name="f90" fmla="?: f53 f82 f83"/>
                <a:gd name="f91" fmla="?: f57 f85 f84"/>
                <a:gd name="f92" fmla="*/ f89 1 7636"/>
                <a:gd name="f93" fmla="+- f7 f92 0"/>
                <a:gd name="f94" fmla="+- f30 0 f92"/>
                <a:gd name="f95" fmla="+- f31 0 f92"/>
                <a:gd name="f96" fmla="*/ f93 f29 1"/>
                <a:gd name="f97" fmla="*/ f94 f29 1"/>
                <a:gd name="f98" fmla="*/ f95 f29 1"/>
              </a:gdLst>
              <a:ahLst>
                <a:ahXY gdRefX="f0" minX="f7" maxX="f10">
                  <a:pos x="f36" y="f37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96" t="f96" r="f97" b="f98"/>
              <a:pathLst>
                <a:path>
                  <a:moveTo>
                    <a:pt x="f38" y="f37"/>
                  </a:moveTo>
                  <a:arcTo wR="f47" hR="f48" stAng="f81" swAng="f64"/>
                  <a:lnTo>
                    <a:pt x="f37" y="f44"/>
                  </a:lnTo>
                  <a:arcTo wR="f48" hR="f65" stAng="f90" swAng="f68"/>
                  <a:lnTo>
                    <a:pt x="f45" y="f39"/>
                  </a:lnTo>
                  <a:arcTo wR="f69" hR="f70" stAng="f91" swAng="f86"/>
                  <a:lnTo>
                    <a:pt x="f40" y="f38"/>
                  </a:lnTo>
                  <a:arcTo wR="f75" hR="f47" stAng="f87" swAng="f88"/>
                  <a:close/>
                </a:path>
              </a:pathLst>
            </a:custGeom>
            <a:solidFill>
              <a:srgbClr val="FFFFFF"/>
            </a:solidFill>
            <a:ln w="55080">
              <a:solidFill>
                <a:srgbClr val="2DA2BF"/>
              </a:solidFill>
              <a:prstDash val="solid"/>
            </a:ln>
          </p:spPr>
          <p:txBody>
            <a:bodyPr vert="horz" wrap="square" lIns="90000" tIns="45000" rIns="90000" bIns="45000" compatLnSpc="0">
              <a:noAutofit/>
            </a:bodyPr>
            <a:lstStyle/>
            <a:p>
              <a:pPr hangingPunct="0"/>
              <a:endParaRPr lang="ru-RU">
                <a:latin typeface="Arial" pitchFamily="18"/>
                <a:ea typeface="SimSun" pitchFamily="2"/>
                <a:cs typeface="Tahoma" pitchFamily="2"/>
              </a:endParaRP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D27520C1-03D4-36DE-01AD-3F6A72D65CAB}"/>
              </a:ext>
            </a:extLst>
          </p:cNvPr>
          <p:cNvSpPr/>
          <p:nvPr/>
        </p:nvSpPr>
        <p:spPr>
          <a:xfrm>
            <a:off x="7454640" y="2574361"/>
            <a:ext cx="2898720" cy="36899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55080">
            <a:solidFill>
              <a:srgbClr val="2DA2BF"/>
            </a:solidFill>
            <a:prstDash val="solid"/>
          </a:ln>
        </p:spPr>
        <p:txBody>
          <a:bodyPr vert="horz" wrap="square" lIns="90000" tIns="45000" rIns="90000" bIns="45000" compatLnSpc="0">
            <a:noAutofit/>
          </a:bodyPr>
          <a:lstStyle/>
          <a:p>
            <a:pPr algn="ctr"/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  <a:ea typeface="SimSun" pitchFamily="2"/>
                <a:cs typeface="Arial" panose="020B0604020202020204" pitchFamily="34" charset="0"/>
              </a:rPr>
              <a:t>Друг согласился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0B86AD5-BFCC-B9C7-1BF2-F7BAA62A1723}"/>
              </a:ext>
            </a:extLst>
          </p:cNvPr>
          <p:cNvSpPr/>
          <p:nvPr/>
        </p:nvSpPr>
        <p:spPr>
          <a:xfrm>
            <a:off x="7320000" y="4581001"/>
            <a:ext cx="3168000" cy="36899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55080">
            <a:solidFill>
              <a:srgbClr val="2DA2BF"/>
            </a:solidFill>
            <a:prstDash val="solid"/>
          </a:ln>
        </p:spPr>
        <p:txBody>
          <a:bodyPr vert="horz" wrap="square" lIns="90000" tIns="45000" rIns="90000" bIns="45000" compatLnSpc="0">
            <a:noAutofit/>
          </a:bodyPr>
          <a:lstStyle/>
          <a:p>
            <a:pPr algn="ctr"/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  <a:ea typeface="SimSun" pitchFamily="2"/>
                <a:cs typeface="Arial" panose="020B0604020202020204" pitchFamily="34" charset="0"/>
              </a:rPr>
              <a:t>Предложи погулять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36B36F0-DE8B-A672-791A-9DFA927CA700}"/>
              </a:ext>
            </a:extLst>
          </p:cNvPr>
          <p:cNvSpPr/>
          <p:nvPr/>
        </p:nvSpPr>
        <p:spPr>
          <a:xfrm>
            <a:off x="6797279" y="1433161"/>
            <a:ext cx="3402720" cy="36899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55080">
            <a:solidFill>
              <a:srgbClr val="2DA2BF"/>
            </a:solidFill>
            <a:prstDash val="solid"/>
          </a:ln>
        </p:spPr>
        <p:txBody>
          <a:bodyPr vert="horz" wrap="square" lIns="90000" tIns="45000" rIns="90000" bIns="45000" compatLnSpc="0">
            <a:noAutofit/>
          </a:bodyPr>
          <a:lstStyle/>
          <a:p>
            <a:pPr algn="ctr"/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  <a:ea typeface="SimSun" pitchFamily="2"/>
                <a:cs typeface="Arial" panose="020B0604020202020204" pitchFamily="34" charset="0"/>
              </a:rPr>
              <a:t>Выйди из дома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01823D4-8251-7C59-812D-079312EDCBC9}"/>
              </a:ext>
            </a:extLst>
          </p:cNvPr>
          <p:cNvSpPr/>
          <p:nvPr/>
        </p:nvSpPr>
        <p:spPr>
          <a:xfrm>
            <a:off x="6797279" y="3573001"/>
            <a:ext cx="3240000" cy="36899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55080">
            <a:solidFill>
              <a:srgbClr val="2DA2BF"/>
            </a:solidFill>
            <a:prstDash val="solid"/>
          </a:ln>
        </p:spPr>
        <p:txBody>
          <a:bodyPr vert="horz" wrap="square" lIns="90000" tIns="45000" rIns="90000" bIns="45000" compatLnSpc="0">
            <a:noAutofit/>
          </a:bodyPr>
          <a:lstStyle/>
          <a:p>
            <a:pPr algn="ctr"/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  <a:ea typeface="SimSun" pitchFamily="2"/>
                <a:cs typeface="Arial" panose="020B0604020202020204" pitchFamily="34" charset="0"/>
              </a:rPr>
              <a:t>Оденься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F9EE161-DE64-4A27-9C48-D3548FC58161}"/>
              </a:ext>
            </a:extLst>
          </p:cNvPr>
          <p:cNvSpPr/>
          <p:nvPr/>
        </p:nvSpPr>
        <p:spPr>
          <a:xfrm>
            <a:off x="6960000" y="5621041"/>
            <a:ext cx="2592000" cy="36899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55080">
            <a:solidFill>
              <a:srgbClr val="2DA2BF"/>
            </a:solidFill>
            <a:prstDash val="solid"/>
          </a:ln>
        </p:spPr>
        <p:txBody>
          <a:bodyPr vert="horz" wrap="square" lIns="90000" tIns="45000" rIns="90000" bIns="45000" compatLnSpc="0">
            <a:no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  <a:ea typeface="SimSun" pitchFamily="2"/>
                <a:cs typeface="Arial" panose="020B0604020202020204" pitchFamily="34" charset="0"/>
              </a:rPr>
              <a:t>Позвони другу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22222E-6 L -0.38645 -0.4101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323" y="-205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-4.81481E-6 L -0.31315 0.22477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64" y="112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3.33333E-6 L -0.25989 0.13958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995" y="69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3.7037E-7 L -0.2599 0.51505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995" y="257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2.59259E-6 L -0.36068 -0.13334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034" y="-66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3F062D-9B3B-4A18-9A98-704B38679C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3861" y="624110"/>
            <a:ext cx="9590752" cy="1280890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Исполнитель робот может выполнять ту или иную последовательность действий в зависимости от выполнения следующих простых условий: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7CA87BF-D3FE-2FC7-B40F-E2FFDA6915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7293" y="2105247"/>
            <a:ext cx="10037319" cy="4465673"/>
          </a:xfrm>
        </p:spPr>
        <p:txBody>
          <a:bodyPr>
            <a:normAutofit fontScale="85000" lnSpcReduction="20000"/>
          </a:bodyPr>
          <a:lstStyle/>
          <a:p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если справа свободно</a:t>
            </a:r>
          </a:p>
          <a:p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если слева свободно</a:t>
            </a:r>
          </a:p>
          <a:p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если снизу свободно</a:t>
            </a:r>
          </a:p>
          <a:p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если сверху свободно</a:t>
            </a:r>
          </a:p>
          <a:p>
            <a:pPr marL="0" indent="0" algn="just">
              <a:buNone/>
            </a:pPr>
            <a:b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Робот может проверять условия: сверху свободно, снизу свободно, справа свободно, слева свободно, клетка чистая; справа стена, слева стена, сверху стена, снизу стена, клетка закрашена.</a:t>
            </a:r>
          </a:p>
          <a:p>
            <a:pPr marL="0" indent="0">
              <a:buNone/>
            </a:pPr>
            <a:br>
              <a:rPr lang="ru-RU" sz="3200" dirty="0"/>
            </a:br>
            <a:r>
              <a:rPr lang="ru-RU" sz="3200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8033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583724E-64D7-036A-C7A6-CBCEAA069F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6CCDA1F-4E53-A0E9-BA29-1EE9CFEEE809}"/>
              </a:ext>
            </a:extLst>
          </p:cNvPr>
          <p:cNvSpPr txBox="1"/>
          <p:nvPr/>
        </p:nvSpPr>
        <p:spPr>
          <a:xfrm>
            <a:off x="1605517" y="1587657"/>
            <a:ext cx="9420446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Добавление частицы не меняет условие на противоположное.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не сверху свободно,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не снизу свободно,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не справа свободно,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не слева свободно</a:t>
            </a:r>
          </a:p>
          <a:p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Если надо, чтобы одновременно выполнялись все условия, то они соединяются союзом </a:t>
            </a:r>
            <a:r>
              <a:rPr lang="ru-RU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b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Союзом </a:t>
            </a:r>
            <a:r>
              <a:rPr lang="ru-RU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или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объединяются условия, когда должно выполняться хотя бы одно из перечисленных условий.</a:t>
            </a:r>
          </a:p>
        </p:txBody>
      </p:sp>
    </p:spTree>
    <p:extLst>
      <p:ext uri="{BB962C8B-B14F-4D97-AF65-F5344CB8AC3E}">
        <p14:creationId xmlns:p14="http://schemas.microsoft.com/office/powerpoint/2010/main" val="4989241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 Box 5">
            <a:extLst>
              <a:ext uri="{FF2B5EF4-FFF2-40B4-BE49-F238E27FC236}">
                <a16:creationId xmlns:a16="http://schemas.microsoft.com/office/drawing/2014/main" id="{E46F40B4-6ABF-40FC-A66E-DECBDBBB46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" y="1207881"/>
            <a:ext cx="107061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361950" algn="l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2200" dirty="0">
                <a:latin typeface="Arial" panose="020B0604020202020204" pitchFamily="34" charset="0"/>
              </a:rPr>
              <a:t>В какую клетку переместится Робот после выполнения следующего фрагмента алгоритма.</a:t>
            </a:r>
          </a:p>
        </p:txBody>
      </p:sp>
      <p:graphicFrame>
        <p:nvGraphicFramePr>
          <p:cNvPr id="41039" name="Group 79">
            <a:extLst>
              <a:ext uri="{FF2B5EF4-FFF2-40B4-BE49-F238E27FC236}">
                <a16:creationId xmlns:a16="http://schemas.microsoft.com/office/drawing/2014/main" id="{D06B446F-CCBB-4E38-A13D-F00CEF9F6634}"/>
              </a:ext>
            </a:extLst>
          </p:cNvPr>
          <p:cNvGraphicFramePr>
            <a:graphicFrameLocks noGrp="1"/>
          </p:cNvGraphicFramePr>
          <p:nvPr/>
        </p:nvGraphicFramePr>
        <p:xfrm>
          <a:off x="6948012" y="2965133"/>
          <a:ext cx="3840162" cy="3097213"/>
        </p:xfrm>
        <a:graphic>
          <a:graphicData uri="http://schemas.openxmlformats.org/drawingml/2006/table">
            <a:tbl>
              <a:tblPr/>
              <a:tblGrid>
                <a:gridCol w="768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83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67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83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83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191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91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207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91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191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1040" name="Text Box 80">
            <a:extLst>
              <a:ext uri="{FF2B5EF4-FFF2-40B4-BE49-F238E27FC236}">
                <a16:creationId xmlns:a16="http://schemas.microsoft.com/office/drawing/2014/main" id="{D1709C4B-5A86-4059-9D69-D00F804A4A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59312" y="6036946"/>
            <a:ext cx="7191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400" i="1" dirty="0">
                <a:latin typeface="Arial" panose="020B0604020202020204" pitchFamily="34" charset="0"/>
              </a:rPr>
              <a:t>а</a:t>
            </a:r>
          </a:p>
        </p:txBody>
      </p:sp>
      <p:sp>
        <p:nvSpPr>
          <p:cNvPr id="2" name="Text Box 5">
            <a:extLst>
              <a:ext uri="{FF2B5EF4-FFF2-40B4-BE49-F238E27FC236}">
                <a16:creationId xmlns:a16="http://schemas.microsoft.com/office/drawing/2014/main" id="{388B2253-5409-4B65-8449-2363348504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5225" y="1985648"/>
            <a:ext cx="7432328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Bef>
                <a:spcPct val="30000"/>
              </a:spcBef>
              <a:defRPr/>
            </a:pP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если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 справа свободно </a:t>
            </a: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или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снизу свободно</a:t>
            </a:r>
          </a:p>
          <a:p>
            <a:pPr algn="l">
              <a:defRPr/>
            </a:pP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  то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закрасить</a:t>
            </a:r>
          </a:p>
          <a:p>
            <a:pPr algn="l">
              <a:defRPr/>
            </a:pP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все</a:t>
            </a:r>
          </a:p>
          <a:p>
            <a:pPr algn="l">
              <a:defRPr/>
            </a:pP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если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справа стена</a:t>
            </a:r>
          </a:p>
          <a:p>
            <a:pPr algn="l">
              <a:defRPr/>
            </a:pP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  то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влево</a:t>
            </a:r>
          </a:p>
          <a:p>
            <a:pPr algn="l">
              <a:defRPr/>
            </a:pPr>
            <a:r>
              <a:rPr lang="ru-RU" sz="2800" b="1" dirty="0">
                <a:latin typeface="+mj-lt"/>
                <a:cs typeface="Arial" charset="0"/>
              </a:rPr>
              <a:t>все</a:t>
            </a:r>
          </a:p>
        </p:txBody>
      </p:sp>
      <p:sp>
        <p:nvSpPr>
          <p:cNvPr id="29791" name="Rectangle 95">
            <a:extLst>
              <a:ext uri="{FF2B5EF4-FFF2-40B4-BE49-F238E27FC236}">
                <a16:creationId xmlns:a16="http://schemas.microsoft.com/office/drawing/2014/main" id="{7BDDE9B3-8B42-4951-B5B1-47A13A547D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32337" y="4262121"/>
            <a:ext cx="647700" cy="503237"/>
          </a:xfrm>
          <a:prstGeom prst="rect">
            <a:avLst/>
          </a:prstGeom>
          <a:solidFill>
            <a:srgbClr val="66CCFF"/>
          </a:solidFill>
          <a:ln w="9525">
            <a:solidFill>
              <a:srgbClr val="66CCFF"/>
            </a:solidFill>
            <a:miter lim="800000"/>
            <a:headEnd/>
            <a:tailEnd/>
          </a:ln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panose="020B0604020202020204" pitchFamily="34" charset="0"/>
            </a:endParaRPr>
          </a:p>
        </p:txBody>
      </p:sp>
      <p:pic>
        <p:nvPicPr>
          <p:cNvPr id="29792" name="Picture 27" descr="Антирадиационный робот посетил Францию">
            <a:extLst>
              <a:ext uri="{FF2B5EF4-FFF2-40B4-BE49-F238E27FC236}">
                <a16:creationId xmlns:a16="http://schemas.microsoft.com/office/drawing/2014/main" id="{0D21F7D4-A74B-412A-9180-BFD0164469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500"/>
          <a:stretch>
            <a:fillRect/>
          </a:stretch>
        </p:blipFill>
        <p:spPr bwMode="auto">
          <a:xfrm>
            <a:off x="8532338" y="3757296"/>
            <a:ext cx="688975" cy="101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1041" name="Group 81">
            <a:extLst>
              <a:ext uri="{FF2B5EF4-FFF2-40B4-BE49-F238E27FC236}">
                <a16:creationId xmlns:a16="http://schemas.microsoft.com/office/drawing/2014/main" id="{4BDDD76B-BCB5-46A2-AC60-B18A4A4BE3AD}"/>
              </a:ext>
            </a:extLst>
          </p:cNvPr>
          <p:cNvGraphicFramePr>
            <a:graphicFrameLocks noGrp="1"/>
          </p:cNvGraphicFramePr>
          <p:nvPr/>
        </p:nvGraphicFramePr>
        <p:xfrm>
          <a:off x="6948012" y="2965133"/>
          <a:ext cx="3840162" cy="3097213"/>
        </p:xfrm>
        <a:graphic>
          <a:graphicData uri="http://schemas.openxmlformats.org/drawingml/2006/table">
            <a:tbl>
              <a:tblPr/>
              <a:tblGrid>
                <a:gridCol w="768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83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67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83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83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191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91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207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91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2592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191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1086" name="Text Box 126">
            <a:extLst>
              <a:ext uri="{FF2B5EF4-FFF2-40B4-BE49-F238E27FC236}">
                <a16:creationId xmlns:a16="http://schemas.microsoft.com/office/drawing/2014/main" id="{00B2C983-4066-4771-9FC0-4D93C119B4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59313" y="6062345"/>
            <a:ext cx="7191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400" i="1">
                <a:latin typeface="Arial" panose="020B0604020202020204" pitchFamily="34" charset="0"/>
              </a:rPr>
              <a:t>б</a:t>
            </a:r>
          </a:p>
        </p:txBody>
      </p:sp>
      <p:sp>
        <p:nvSpPr>
          <p:cNvPr id="29839" name="Rectangle 143">
            <a:extLst>
              <a:ext uri="{FF2B5EF4-FFF2-40B4-BE49-F238E27FC236}">
                <a16:creationId xmlns:a16="http://schemas.microsoft.com/office/drawing/2014/main" id="{EFF30017-994E-4903-959D-28B0CEAE3F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30749" y="4262121"/>
            <a:ext cx="647700" cy="503237"/>
          </a:xfrm>
          <a:prstGeom prst="rect">
            <a:avLst/>
          </a:prstGeom>
          <a:solidFill>
            <a:srgbClr val="66CCFF"/>
          </a:solidFill>
          <a:ln w="9525">
            <a:solidFill>
              <a:srgbClr val="66CCFF"/>
            </a:solidFill>
            <a:miter lim="800000"/>
            <a:headEnd/>
            <a:tailEnd/>
          </a:ln>
        </p:spPr>
        <p:txBody>
          <a:bodyPr wrap="none" anchor="ctr"/>
          <a:lstStyle>
            <a:lvl1pPr algn="l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panose="020B0604020202020204" pitchFamily="34" charset="0"/>
            </a:endParaRPr>
          </a:p>
        </p:txBody>
      </p:sp>
      <p:pic>
        <p:nvPicPr>
          <p:cNvPr id="29840" name="Picture 27" descr="Антирадиационный робот посетил Францию">
            <a:extLst>
              <a:ext uri="{FF2B5EF4-FFF2-40B4-BE49-F238E27FC236}">
                <a16:creationId xmlns:a16="http://schemas.microsoft.com/office/drawing/2014/main" id="{2CCEC5CF-094C-4D76-A2D4-BFE5130C32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500"/>
          <a:stretch>
            <a:fillRect/>
          </a:stretch>
        </p:blipFill>
        <p:spPr bwMode="auto">
          <a:xfrm>
            <a:off x="8532338" y="3830321"/>
            <a:ext cx="688975" cy="101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5">
            <a:extLst>
              <a:ext uri="{FF2B5EF4-FFF2-40B4-BE49-F238E27FC236}">
                <a16:creationId xmlns:a16="http://schemas.microsoft.com/office/drawing/2014/main" id="{CEEA96D4-D3F0-4F7C-A64D-D81A748BCA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5225" y="5070128"/>
            <a:ext cx="6264275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30000"/>
              </a:spcBef>
              <a:defRPr/>
            </a:pP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если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слева стена</a:t>
            </a:r>
          </a:p>
          <a:p>
            <a:pPr algn="l">
              <a:defRPr/>
            </a:pP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  то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вправо</a:t>
            </a:r>
          </a:p>
          <a:p>
            <a:pPr algn="l">
              <a:defRPr/>
            </a:pP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все</a:t>
            </a:r>
          </a:p>
        </p:txBody>
      </p:sp>
      <p:sp>
        <p:nvSpPr>
          <p:cNvPr id="15" name="Заголовок 1">
            <a:extLst>
              <a:ext uri="{FF2B5EF4-FFF2-40B4-BE49-F238E27FC236}">
                <a16:creationId xmlns:a16="http://schemas.microsoft.com/office/drawing/2014/main" id="{754C54C2-D2CE-4C9C-92CC-EFBE2F9CDB0A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0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Разветвляющийся алгоритм для Робота</a:t>
            </a:r>
          </a:p>
        </p:txBody>
      </p:sp>
    </p:spTree>
    <p:extLst>
      <p:ext uri="{BB962C8B-B14F-4D97-AF65-F5344CB8AC3E}">
        <p14:creationId xmlns:p14="http://schemas.microsoft.com/office/powerpoint/2010/main" val="1564217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97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4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97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2.22222E-6 L -0.05898 -0.00069 " pathEditMode="relative" rAng="0" ptsTypes="AA">
                                      <p:cBhvr>
                                        <p:cTn id="53" dur="2000" fill="hold"/>
                                        <p:tgtEl>
                                          <p:spTgt spid="297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56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41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98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98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1000"/>
                                        <p:tgtEl>
                                          <p:spTgt spid="41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3.7037E-7 L 0.06993 0.00972 " pathEditMode="relative" rAng="0" ptsTypes="AA">
                                      <p:cBhvr>
                                        <p:cTn id="108" dur="2000" fill="hold"/>
                                        <p:tgtEl>
                                          <p:spTgt spid="298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90" y="4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40" grpId="0"/>
      <p:bldP spid="41040" grpId="1"/>
      <p:bldP spid="29791" grpId="0" animBg="1"/>
      <p:bldP spid="29791" grpId="1" animBg="1"/>
      <p:bldP spid="41086" grpId="0"/>
      <p:bldP spid="2983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C45757B-DDCD-1C59-0C6D-24080CEEBB76}"/>
              </a:ext>
            </a:extLst>
          </p:cNvPr>
          <p:cNvSpPr txBox="1"/>
          <p:nvPr/>
        </p:nvSpPr>
        <p:spPr>
          <a:xfrm>
            <a:off x="2041451" y="1254642"/>
            <a:ext cx="888881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Робот находится в горизонтальном коридоре, нижняя граница сплошная, а в верхней имеются выходы. Требуется провести робота через весь коридор и закрасить клетки коридора, не имеющие верхних границ.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24A4452-0F53-487C-2E48-D2E0BA0D95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1698" y="4059422"/>
            <a:ext cx="5088603" cy="200113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BB5C248-F4B7-E70D-5089-7B27F37915D0}"/>
              </a:ext>
            </a:extLst>
          </p:cNvPr>
          <p:cNvSpPr txBox="1"/>
          <p:nvPr/>
        </p:nvSpPr>
        <p:spPr>
          <a:xfrm>
            <a:off x="5398681" y="412721"/>
            <a:ext cx="609777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4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Задача</a:t>
            </a:r>
          </a:p>
        </p:txBody>
      </p:sp>
    </p:spTree>
    <p:extLst>
      <p:ext uri="{BB962C8B-B14F-4D97-AF65-F5344CB8AC3E}">
        <p14:creationId xmlns:p14="http://schemas.microsoft.com/office/powerpoint/2010/main" val="10134567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D56E381-BA8F-3BA1-C661-1920154152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8046" y="424823"/>
            <a:ext cx="5975497" cy="976312"/>
          </a:xfrm>
        </p:spPr>
        <p:txBody>
          <a:bodyPr>
            <a:noAutofit/>
          </a:bodyPr>
          <a:lstStyle/>
          <a:p>
            <a:r>
              <a:rPr lang="ru-RU" sz="4400" dirty="0">
                <a:latin typeface="Arial" panose="020B0604020202020204" pitchFamily="34" charset="0"/>
                <a:cs typeface="Arial" panose="020B0604020202020204" pitchFamily="34" charset="0"/>
              </a:rPr>
              <a:t>Практическая работа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39DBA114-7DF8-A2AB-33F3-6FDD3F64157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408863" y="729456"/>
            <a:ext cx="3009900" cy="4848225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9EB81651-52DC-9EF4-95C8-B98AAC429D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48046" y="1598613"/>
            <a:ext cx="4912242" cy="4262436"/>
          </a:xfrm>
        </p:spPr>
        <p:txBody>
          <a:bodyPr>
            <a:normAutofit/>
          </a:bodyPr>
          <a:lstStyle/>
          <a:p>
            <a:pPr algn="just"/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Начальное положение Робота отмечено. Составьте алгоритм, под управлением которого Робот закрасит отмеченный на рисунке клетки</a:t>
            </a:r>
            <a:r>
              <a:rPr lang="ru-RU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070732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9E881F0-7FEB-4588-93DD-12F35C56B72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136" t="15539" r="21023" b="7454"/>
          <a:stretch/>
        </p:blipFill>
        <p:spPr>
          <a:xfrm>
            <a:off x="1697181" y="3103"/>
            <a:ext cx="9157855" cy="6854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63641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C33D43F0-D17E-B2D7-BEA1-DD700C5911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>
                <a:latin typeface="Arial" panose="020B0604020202020204" pitchFamily="34" charset="0"/>
                <a:cs typeface="Arial" panose="020B0604020202020204" pitchFamily="34" charset="0"/>
              </a:rPr>
              <a:t>Домашняя работа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C9FDFC00-AD67-9777-33E4-529A7F4A41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П. 2.4.2 выучить определения, стр.114 №20</a:t>
            </a:r>
          </a:p>
        </p:txBody>
      </p:sp>
    </p:spTree>
    <p:extLst>
      <p:ext uri="{BB962C8B-B14F-4D97-AF65-F5344CB8AC3E}">
        <p14:creationId xmlns:p14="http://schemas.microsoft.com/office/powerpoint/2010/main" val="29948880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48A042C-B887-0255-6B92-BC1F3D97F3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392" y="446171"/>
            <a:ext cx="3700659" cy="2775494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A5E06A3-69F2-74CC-CA52-0706721D8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2737" y="1551958"/>
            <a:ext cx="3406492" cy="2554868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B56B42E4-FB61-7D0F-0663-6CC528D456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62271" y="3429000"/>
            <a:ext cx="3700659" cy="2775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74236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534E81-FB99-A285-D4B3-9DC3372C4BA8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0" y="489098"/>
            <a:ext cx="11908465" cy="5721202"/>
          </a:xfrm>
          <a:noFill/>
          <a:ln>
            <a:noFill/>
          </a:ln>
        </p:spPr>
        <p:txBody>
          <a:bodyPr vert="horz" wrap="square" lIns="90000" tIns="45000" rIns="90000" bIns="45000" rtlCol="0" anchor="ctr">
            <a:noAutofit/>
          </a:bodyPr>
          <a:lstStyle/>
          <a:p>
            <a:pPr algn="ctr">
              <a:spcBef>
                <a:spcPts val="0"/>
              </a:spcBef>
            </a:pPr>
            <a:r>
              <a:rPr lang="ru-RU" sz="4100" b="1" dirty="0">
                <a:latin typeface="Arial" pitchFamily="34"/>
                <a:ea typeface="SimSun" pitchFamily="2"/>
                <a:cs typeface="Arial" pitchFamily="34"/>
              </a:rPr>
              <a:t>Тема урока </a:t>
            </a:r>
            <a:r>
              <a:rPr lang="ru-RU" sz="4800" b="1" dirty="0">
                <a:latin typeface="Arial" pitchFamily="34"/>
                <a:ea typeface="SimSun" pitchFamily="2"/>
                <a:cs typeface="Arial" pitchFamily="34"/>
              </a:rPr>
              <a:t>«Алгоритмическая конструкция  </a:t>
            </a:r>
            <a:br>
              <a:rPr lang="ru-RU" sz="4800" b="1" dirty="0">
                <a:solidFill>
                  <a:srgbClr val="464646"/>
                </a:solidFill>
                <a:latin typeface="Arial" pitchFamily="34"/>
                <a:ea typeface="SimSun" pitchFamily="2"/>
                <a:cs typeface="Arial" pitchFamily="34"/>
              </a:rPr>
            </a:br>
            <a:br>
              <a:rPr lang="ru-RU" sz="4800" b="1" dirty="0">
                <a:solidFill>
                  <a:srgbClr val="464646"/>
                </a:solidFill>
                <a:latin typeface="Arial" pitchFamily="34"/>
                <a:ea typeface="SimSun" pitchFamily="2"/>
                <a:cs typeface="Arial" pitchFamily="34"/>
              </a:rPr>
            </a:br>
            <a:br>
              <a:rPr lang="ru-RU" sz="4800" b="1" dirty="0">
                <a:solidFill>
                  <a:srgbClr val="464646"/>
                </a:solidFill>
                <a:latin typeface="Arial" pitchFamily="34"/>
                <a:ea typeface="SimSun" pitchFamily="2"/>
                <a:cs typeface="Arial" pitchFamily="34"/>
              </a:rPr>
            </a:br>
            <a:r>
              <a:rPr lang="ru-RU" sz="4800" b="1" dirty="0">
                <a:solidFill>
                  <a:srgbClr val="464646"/>
                </a:solidFill>
                <a:latin typeface="Arial" pitchFamily="34"/>
                <a:ea typeface="SimSun" pitchFamily="2"/>
                <a:cs typeface="Arial" pitchFamily="34"/>
              </a:rPr>
              <a:t>м»</a:t>
            </a:r>
            <a:br>
              <a:rPr lang="ru-RU" sz="4800" b="1" dirty="0">
                <a:solidFill>
                  <a:srgbClr val="464646"/>
                </a:solidFill>
                <a:latin typeface="Arial" pitchFamily="34"/>
                <a:ea typeface="SimSun" pitchFamily="2"/>
                <a:cs typeface="Arial" pitchFamily="34"/>
              </a:rPr>
            </a:br>
            <a:br>
              <a:rPr lang="ru-RU" sz="4100" b="1" dirty="0">
                <a:solidFill>
                  <a:srgbClr val="464646"/>
                </a:solidFill>
                <a:latin typeface="Arial" pitchFamily="34"/>
                <a:ea typeface="SimSun" pitchFamily="2"/>
                <a:cs typeface="Arial" pitchFamily="34"/>
              </a:rPr>
            </a:br>
            <a:endParaRPr lang="ru-RU" sz="4100" b="1" dirty="0">
              <a:solidFill>
                <a:srgbClr val="464646"/>
              </a:solidFill>
              <a:latin typeface="Arial" pitchFamily="34"/>
              <a:ea typeface="SimSun" pitchFamily="2"/>
              <a:cs typeface="Arial" pitchFamily="34"/>
            </a:endParaRPr>
          </a:p>
        </p:txBody>
      </p:sp>
      <p:pic>
        <p:nvPicPr>
          <p:cNvPr id="3" name="Рисунок 3">
            <a:extLst>
              <a:ext uri="{FF2B5EF4-FFF2-40B4-BE49-F238E27FC236}">
                <a16:creationId xmlns:a16="http://schemas.microsoft.com/office/drawing/2014/main" id="{C30EAC73-7ACD-E879-4C69-D3E09A3418A5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919640" y="2781000"/>
            <a:ext cx="7560360" cy="1728000"/>
          </a:xfrm>
          <a:prstGeom prst="rect">
            <a:avLst/>
          </a:prstGeom>
          <a:noFill/>
          <a:ln w="76320">
            <a:solidFill>
              <a:srgbClr val="B3A2C7"/>
            </a:solidFill>
            <a:prstDash val="solid"/>
            <a:miter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28ABE6-23F3-DC54-A6F6-B982BADC72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C9417C4-6E2D-DFB7-89FF-90A4A25A21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6177" y="618518"/>
            <a:ext cx="4083939" cy="170951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3CAC8DF-72CE-178F-0BCA-99F31B6F38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6574" y="618518"/>
            <a:ext cx="3610775" cy="1761298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3687F8E6-10C7-F9A9-9828-7A27E94E61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47378" y="618518"/>
            <a:ext cx="2147500" cy="3272381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4E143551-2DE6-1E97-F6F0-F1A9EFA6004E}"/>
              </a:ext>
            </a:extLst>
          </p:cNvPr>
          <p:cNvSpPr/>
          <p:nvPr/>
        </p:nvSpPr>
        <p:spPr>
          <a:xfrm>
            <a:off x="7886091" y="4720856"/>
            <a:ext cx="3076076" cy="4572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Полное ветвление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0317551B-B3E5-B5ED-E123-2D8AAB948CD6}"/>
              </a:ext>
            </a:extLst>
          </p:cNvPr>
          <p:cNvSpPr/>
          <p:nvPr/>
        </p:nvSpPr>
        <p:spPr>
          <a:xfrm>
            <a:off x="3991029" y="4720856"/>
            <a:ext cx="2925161" cy="4572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Неполное ветвление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E3FB8AF7-4089-AB44-9648-73C3A8DDBA77}"/>
              </a:ext>
            </a:extLst>
          </p:cNvPr>
          <p:cNvSpPr/>
          <p:nvPr/>
        </p:nvSpPr>
        <p:spPr>
          <a:xfrm>
            <a:off x="708373" y="4720856"/>
            <a:ext cx="2147500" cy="4572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Следование</a:t>
            </a:r>
          </a:p>
        </p:txBody>
      </p:sp>
    </p:spTree>
    <p:extLst>
      <p:ext uri="{BB962C8B-B14F-4D97-AF65-F5344CB8AC3E}">
        <p14:creationId xmlns:p14="http://schemas.microsoft.com/office/powerpoint/2010/main" val="582471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7.40741E-7 L 0.35391 -0.0951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695" y="-47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7.40741E-7 L 0.35065 -0.2923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526" y="-146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7.40741E-7 L -0.54532 -0.3062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266" y="-153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>
            <a:extLst>
              <a:ext uri="{FF2B5EF4-FFF2-40B4-BE49-F238E27FC236}">
                <a16:creationId xmlns:a16="http://schemas.microsoft.com/office/drawing/2014/main" id="{97942FCC-F0F4-1073-9777-DCD2ED2D91A3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1846521" y="2564606"/>
            <a:ext cx="8229600" cy="1728787"/>
          </a:xfrm>
          <a:noFill/>
          <a:ln>
            <a:noFill/>
          </a:ln>
        </p:spPr>
        <p:txBody>
          <a:bodyPr vert="horz" wrap="square" lIns="90000" tIns="45000" rIns="90000" bIns="45000" rtlCol="0">
            <a:noAutofit/>
          </a:bodyPr>
          <a:lstStyle/>
          <a:p>
            <a:pPr marL="0" indent="0" algn="ctr">
              <a:spcBef>
                <a:spcPts val="400"/>
              </a:spcBef>
              <a:buNone/>
            </a:pPr>
            <a:r>
              <a:rPr lang="ru-RU" sz="4400" b="1" i="1" dirty="0">
                <a:solidFill>
                  <a:schemeClr val="accent2">
                    <a:lumMod val="75000"/>
                  </a:schemeClr>
                </a:solidFill>
                <a:latin typeface="Arial" pitchFamily="34"/>
                <a:ea typeface="SimSun" pitchFamily="2"/>
                <a:cs typeface="Arial" pitchFamily="34"/>
              </a:rPr>
              <a:t>По заданным предложениям угадать известную пословицу</a:t>
            </a:r>
          </a:p>
          <a:p>
            <a:pPr marL="0" indent="0" algn="ctr">
              <a:spcBef>
                <a:spcPts val="400"/>
              </a:spcBef>
              <a:buNone/>
            </a:pPr>
            <a:endParaRPr lang="ru-RU" sz="4400" b="1" i="1" dirty="0">
              <a:solidFill>
                <a:srgbClr val="000000"/>
              </a:solidFill>
              <a:latin typeface="Arial" pitchFamily="34"/>
              <a:ea typeface="SimSun" pitchFamily="2"/>
              <a:cs typeface="Arial" pitchFamily="34"/>
            </a:endParaRPr>
          </a:p>
          <a:p>
            <a:pPr marL="0" indent="0" algn="ctr">
              <a:spcBef>
                <a:spcPts val="400"/>
              </a:spcBef>
              <a:buNone/>
            </a:pPr>
            <a:endParaRPr lang="ru-RU" sz="4400" b="1" i="1" dirty="0">
              <a:solidFill>
                <a:srgbClr val="000000"/>
              </a:solidFill>
              <a:latin typeface="Arial" pitchFamily="34"/>
              <a:ea typeface="SimSun" pitchFamily="2"/>
              <a:cs typeface="Arial" pitchFamily="34"/>
            </a:endParaRPr>
          </a:p>
        </p:txBody>
      </p:sp>
      <p:sp>
        <p:nvSpPr>
          <p:cNvPr id="3" name="Прямоугольник 1">
            <a:extLst>
              <a:ext uri="{FF2B5EF4-FFF2-40B4-BE49-F238E27FC236}">
                <a16:creationId xmlns:a16="http://schemas.microsoft.com/office/drawing/2014/main" id="{6C191BE8-30FF-2377-484E-3B4EBD482B47}"/>
              </a:ext>
            </a:extLst>
          </p:cNvPr>
          <p:cNvSpPr/>
          <p:nvPr/>
        </p:nvSpPr>
        <p:spPr>
          <a:xfrm>
            <a:off x="5627640" y="836640"/>
            <a:ext cx="936000" cy="1569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compatLnSpc="0">
            <a:noAutofit/>
          </a:bodyPr>
          <a:lstStyle/>
          <a:p>
            <a:pPr algn="ctr"/>
            <a:r>
              <a:rPr lang="ru-RU" sz="9600" b="1" dirty="0">
                <a:solidFill>
                  <a:schemeClr val="accent2">
                    <a:lumMod val="75000"/>
                  </a:schemeClr>
                </a:solidFill>
                <a:latin typeface="Lucida Sans Unicode" pitchFamily="18"/>
                <a:ea typeface="SimSun" pitchFamily="2"/>
                <a:cs typeface="Tahoma" pitchFamily="2"/>
              </a:rPr>
              <a:t>?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3">
            <a:extLst>
              <a:ext uri="{FF2B5EF4-FFF2-40B4-BE49-F238E27FC236}">
                <a16:creationId xmlns:a16="http://schemas.microsoft.com/office/drawing/2014/main" id="{6728A481-98F6-CFA9-9729-60B87F03780A}"/>
              </a:ext>
            </a:extLst>
          </p:cNvPr>
          <p:cNvSpPr/>
          <p:nvPr/>
        </p:nvSpPr>
        <p:spPr>
          <a:xfrm>
            <a:off x="2351640" y="476640"/>
            <a:ext cx="7632360" cy="21232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compatLnSpc="0">
            <a:noAutofit/>
          </a:bodyPr>
          <a:lstStyle/>
          <a:p>
            <a:pPr algn="ctr"/>
            <a:r>
              <a:rPr lang="ru-RU" sz="4400" b="1" u="sng" dirty="0">
                <a:solidFill>
                  <a:srgbClr val="000000"/>
                </a:solidFill>
                <a:latin typeface="Arial" pitchFamily="34"/>
                <a:ea typeface="SimSun" pitchFamily="2"/>
                <a:cs typeface="Arial" pitchFamily="34"/>
              </a:rPr>
              <a:t>Если</a:t>
            </a:r>
            <a:r>
              <a:rPr lang="ru-RU" sz="4400" b="1" dirty="0">
                <a:solidFill>
                  <a:srgbClr val="000000"/>
                </a:solidFill>
                <a:latin typeface="Arial" pitchFamily="34"/>
                <a:ea typeface="SimSun" pitchFamily="2"/>
                <a:cs typeface="Arial" pitchFamily="34"/>
              </a:rPr>
              <a:t> два  дела делать одновременно, </a:t>
            </a:r>
            <a:r>
              <a:rPr lang="ru-RU" sz="4400" b="1" u="sng" dirty="0">
                <a:solidFill>
                  <a:srgbClr val="000000"/>
                </a:solidFill>
                <a:latin typeface="Arial" pitchFamily="34"/>
                <a:ea typeface="SimSun" pitchFamily="2"/>
                <a:cs typeface="Arial" pitchFamily="34"/>
              </a:rPr>
              <a:t>то</a:t>
            </a:r>
            <a:r>
              <a:rPr lang="ru-RU" sz="4400" b="1" dirty="0">
                <a:solidFill>
                  <a:srgbClr val="000000"/>
                </a:solidFill>
                <a:latin typeface="Arial" pitchFamily="34"/>
                <a:ea typeface="SimSun" pitchFamily="2"/>
                <a:cs typeface="Arial" pitchFamily="34"/>
              </a:rPr>
              <a:t> ничего не получится</a:t>
            </a:r>
          </a:p>
        </p:txBody>
      </p:sp>
      <p:sp>
        <p:nvSpPr>
          <p:cNvPr id="3" name="Прямоугольник 4">
            <a:extLst>
              <a:ext uri="{FF2B5EF4-FFF2-40B4-BE49-F238E27FC236}">
                <a16:creationId xmlns:a16="http://schemas.microsoft.com/office/drawing/2014/main" id="{1E0110B2-536D-2903-BD1F-7BE3C8557D51}"/>
              </a:ext>
            </a:extLst>
          </p:cNvPr>
          <p:cNvSpPr/>
          <p:nvPr/>
        </p:nvSpPr>
        <p:spPr>
          <a:xfrm>
            <a:off x="2135640" y="3429000"/>
            <a:ext cx="8064360" cy="21232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compatLnSpc="0">
            <a:noAutofit/>
          </a:bodyPr>
          <a:lstStyle/>
          <a:p>
            <a:pPr algn="ctr"/>
            <a:r>
              <a:rPr lang="ru-RU" sz="4400" b="1" dirty="0">
                <a:solidFill>
                  <a:srgbClr val="000000"/>
                </a:solidFill>
                <a:latin typeface="Lucida Sans Unicode" pitchFamily="18"/>
                <a:ea typeface="SimSun" pitchFamily="2"/>
                <a:cs typeface="Tahoma" pitchFamily="2"/>
              </a:rPr>
              <a:t>(</a:t>
            </a:r>
            <a:r>
              <a:rPr lang="ru-RU" sz="4400" b="1" i="1" dirty="0">
                <a:solidFill>
                  <a:srgbClr val="000000"/>
                </a:solidFill>
                <a:latin typeface="Lucida Sans Unicode" pitchFamily="18"/>
                <a:ea typeface="SimSun" pitchFamily="2"/>
                <a:cs typeface="Tahoma" pitchFamily="2"/>
              </a:rPr>
              <a:t>За двумя зайцами </a:t>
            </a:r>
            <a:r>
              <a:rPr lang="ru-RU" sz="4400" b="1" i="1" dirty="0">
                <a:solidFill>
                  <a:srgbClr val="000000"/>
                </a:solidFill>
                <a:latin typeface="Arial" pitchFamily="34"/>
                <a:ea typeface="SimSun" pitchFamily="2"/>
                <a:cs typeface="Arial" pitchFamily="34"/>
              </a:rPr>
              <a:t>погонишься</a:t>
            </a:r>
            <a:r>
              <a:rPr lang="ru-RU" sz="4400" b="1" i="1" dirty="0">
                <a:solidFill>
                  <a:srgbClr val="000000"/>
                </a:solidFill>
                <a:latin typeface="Lucida Sans Unicode" pitchFamily="18"/>
                <a:ea typeface="SimSun" pitchFamily="2"/>
                <a:cs typeface="Arial" pitchFamily="34"/>
              </a:rPr>
              <a:t> – ни одного не поймаешь).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3">
            <a:extLst>
              <a:ext uri="{FF2B5EF4-FFF2-40B4-BE49-F238E27FC236}">
                <a16:creationId xmlns:a16="http://schemas.microsoft.com/office/drawing/2014/main" id="{D444E3A7-B5E2-BE67-87E0-4C1A3F72597C}"/>
              </a:ext>
            </a:extLst>
          </p:cNvPr>
          <p:cNvSpPr/>
          <p:nvPr/>
        </p:nvSpPr>
        <p:spPr>
          <a:xfrm>
            <a:off x="2207640" y="620640"/>
            <a:ext cx="7848360" cy="2800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compatLnSpc="0">
            <a:noAutofit/>
          </a:bodyPr>
          <a:lstStyle/>
          <a:p>
            <a:pPr algn="ctr"/>
            <a:r>
              <a:rPr lang="ru-RU" sz="4400" b="1" u="sng" dirty="0">
                <a:solidFill>
                  <a:srgbClr val="000000"/>
                </a:solidFill>
                <a:latin typeface="Arial" pitchFamily="34"/>
                <a:ea typeface="SimSun" pitchFamily="2"/>
                <a:cs typeface="Arial" pitchFamily="34"/>
              </a:rPr>
              <a:t>Если</a:t>
            </a:r>
            <a:r>
              <a:rPr lang="ru-RU" sz="4400" b="1" dirty="0">
                <a:solidFill>
                  <a:srgbClr val="000000"/>
                </a:solidFill>
                <a:latin typeface="Arial" pitchFamily="34"/>
                <a:ea typeface="SimSun" pitchFamily="2"/>
                <a:cs typeface="Arial" pitchFamily="34"/>
              </a:rPr>
              <a:t> делать дело, не торопясь, </a:t>
            </a:r>
            <a:r>
              <a:rPr lang="ru-RU" sz="4400" b="1" u="sng" dirty="0">
                <a:solidFill>
                  <a:srgbClr val="000000"/>
                </a:solidFill>
                <a:latin typeface="Arial" pitchFamily="34"/>
                <a:ea typeface="SimSun" pitchFamily="2"/>
                <a:cs typeface="Arial" pitchFamily="34"/>
              </a:rPr>
              <a:t>то</a:t>
            </a:r>
            <a:r>
              <a:rPr lang="ru-RU" sz="4400" b="1" dirty="0">
                <a:solidFill>
                  <a:srgbClr val="000000"/>
                </a:solidFill>
                <a:latin typeface="Arial" pitchFamily="34"/>
                <a:ea typeface="SimSun" pitchFamily="2"/>
                <a:cs typeface="Arial" pitchFamily="34"/>
              </a:rPr>
              <a:t> быстрее его закончишь.</a:t>
            </a:r>
          </a:p>
          <a:p>
            <a:endParaRPr lang="ru-RU" sz="4400" b="1" dirty="0">
              <a:solidFill>
                <a:srgbClr val="000000"/>
              </a:solidFill>
              <a:latin typeface="Arial" pitchFamily="34"/>
              <a:ea typeface="SimSun" pitchFamily="2"/>
              <a:cs typeface="Arial" pitchFamily="34"/>
            </a:endParaRPr>
          </a:p>
        </p:txBody>
      </p:sp>
      <p:sp>
        <p:nvSpPr>
          <p:cNvPr id="3" name="Прямоугольник 4">
            <a:extLst>
              <a:ext uri="{FF2B5EF4-FFF2-40B4-BE49-F238E27FC236}">
                <a16:creationId xmlns:a16="http://schemas.microsoft.com/office/drawing/2014/main" id="{77148A2A-6348-F404-9A78-45C524EAE47E}"/>
              </a:ext>
            </a:extLst>
          </p:cNvPr>
          <p:cNvSpPr/>
          <p:nvPr/>
        </p:nvSpPr>
        <p:spPr>
          <a:xfrm>
            <a:off x="1488360" y="3973766"/>
            <a:ext cx="9286920" cy="76895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compatLnSpc="0">
            <a:noAutofit/>
          </a:bodyPr>
          <a:lstStyle/>
          <a:p>
            <a:r>
              <a:rPr lang="ru-RU" sz="4400" b="1" i="1" dirty="0">
                <a:solidFill>
                  <a:srgbClr val="000000"/>
                </a:solidFill>
                <a:latin typeface="Arial" pitchFamily="34"/>
                <a:ea typeface="SimSun" pitchFamily="2"/>
                <a:cs typeface="Arial" pitchFamily="34"/>
              </a:rPr>
              <a:t>(Тише едешь – дальше будешь</a:t>
            </a:r>
            <a:r>
              <a:rPr lang="ru-RU" sz="4400" b="1" dirty="0">
                <a:solidFill>
                  <a:srgbClr val="000000"/>
                </a:solidFill>
                <a:latin typeface="Arial" pitchFamily="34"/>
                <a:ea typeface="SimSun" pitchFamily="2"/>
                <a:cs typeface="Arial" pitchFamily="34"/>
              </a:rPr>
              <a:t>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4">
            <a:extLst>
              <a:ext uri="{FF2B5EF4-FFF2-40B4-BE49-F238E27FC236}">
                <a16:creationId xmlns:a16="http://schemas.microsoft.com/office/drawing/2014/main" id="{37DCD0AB-535C-2388-8505-8E2378B0040B}"/>
              </a:ext>
            </a:extLst>
          </p:cNvPr>
          <p:cNvSpPr/>
          <p:nvPr/>
        </p:nvSpPr>
        <p:spPr>
          <a:xfrm>
            <a:off x="2135640" y="980641"/>
            <a:ext cx="8208720" cy="144611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compatLnSpc="0">
            <a:noAutofit/>
          </a:bodyPr>
          <a:lstStyle/>
          <a:p>
            <a:pPr algn="ctr"/>
            <a:r>
              <a:rPr lang="ru-RU" sz="4400" b="1" u="sng" dirty="0">
                <a:solidFill>
                  <a:srgbClr val="000000"/>
                </a:solidFill>
                <a:latin typeface="Arial" pitchFamily="34"/>
                <a:ea typeface="SimSun" pitchFamily="2"/>
                <a:cs typeface="Arial" pitchFamily="34"/>
              </a:rPr>
              <a:t>Если</a:t>
            </a:r>
            <a:r>
              <a:rPr lang="ru-RU" sz="4400" b="1" dirty="0">
                <a:solidFill>
                  <a:srgbClr val="000000"/>
                </a:solidFill>
                <a:latin typeface="Arial" pitchFamily="34"/>
                <a:ea typeface="SimSun" pitchFamily="2"/>
                <a:cs typeface="Arial" pitchFamily="34"/>
              </a:rPr>
              <a:t> не будешь трудиться, </a:t>
            </a:r>
            <a:r>
              <a:rPr lang="ru-RU" sz="4400" b="1" u="sng" dirty="0">
                <a:solidFill>
                  <a:srgbClr val="000000"/>
                </a:solidFill>
                <a:latin typeface="Arial" pitchFamily="34"/>
                <a:ea typeface="SimSun" pitchFamily="2"/>
                <a:cs typeface="Arial" pitchFamily="34"/>
              </a:rPr>
              <a:t>то</a:t>
            </a:r>
            <a:r>
              <a:rPr lang="ru-RU" sz="4400" b="1" dirty="0">
                <a:solidFill>
                  <a:srgbClr val="000000"/>
                </a:solidFill>
                <a:latin typeface="Arial" pitchFamily="34"/>
                <a:ea typeface="SimSun" pitchFamily="2"/>
                <a:cs typeface="Arial" pitchFamily="34"/>
              </a:rPr>
              <a:t> не сваришь ухи.</a:t>
            </a:r>
          </a:p>
        </p:txBody>
      </p:sp>
      <p:sp>
        <p:nvSpPr>
          <p:cNvPr id="3" name="Прямоугольник 5">
            <a:extLst>
              <a:ext uri="{FF2B5EF4-FFF2-40B4-BE49-F238E27FC236}">
                <a16:creationId xmlns:a16="http://schemas.microsoft.com/office/drawing/2014/main" id="{8D9242F6-4970-2FDC-960F-D017F62A7E4D}"/>
              </a:ext>
            </a:extLst>
          </p:cNvPr>
          <p:cNvSpPr/>
          <p:nvPr/>
        </p:nvSpPr>
        <p:spPr>
          <a:xfrm>
            <a:off x="1631640" y="3933001"/>
            <a:ext cx="8928720" cy="144611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compatLnSpc="0">
            <a:noAutofit/>
          </a:bodyPr>
          <a:lstStyle/>
          <a:p>
            <a:pPr algn="ctr"/>
            <a:r>
              <a:rPr lang="ru-RU" sz="4400" b="1" i="1">
                <a:solidFill>
                  <a:srgbClr val="000000"/>
                </a:solidFill>
                <a:latin typeface="Arial" pitchFamily="34"/>
                <a:ea typeface="SimSun" pitchFamily="2"/>
                <a:cs typeface="Arial" pitchFamily="34"/>
              </a:rPr>
              <a:t>(Без труда не вынешь рыбку из пруда</a:t>
            </a:r>
            <a:r>
              <a:rPr lang="ru-RU" sz="4400" b="1">
                <a:solidFill>
                  <a:srgbClr val="000000"/>
                </a:solidFill>
                <a:latin typeface="Arial" pitchFamily="34"/>
                <a:ea typeface="SimSun" pitchFamily="2"/>
                <a:cs typeface="Arial" pitchFamily="34"/>
              </a:rPr>
              <a:t>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>
            <a:extLst>
              <a:ext uri="{FF2B5EF4-FFF2-40B4-BE49-F238E27FC236}">
                <a16:creationId xmlns:a16="http://schemas.microsoft.com/office/drawing/2014/main" id="{81F98E41-78CC-F2D1-D03F-E4D3614D3C48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1981200" y="620713"/>
            <a:ext cx="8229600" cy="1584325"/>
          </a:xfrm>
          <a:noFill/>
          <a:ln>
            <a:noFill/>
          </a:ln>
        </p:spPr>
        <p:txBody>
          <a:bodyPr vert="horz" wrap="square" lIns="90000" tIns="45000" rIns="90000" bIns="45000" rtlCol="0">
            <a:noAutofit/>
          </a:bodyPr>
          <a:lstStyle/>
          <a:p>
            <a:pPr marL="0" indent="0" algn="ctr">
              <a:spcBef>
                <a:spcPts val="400"/>
              </a:spcBef>
              <a:buNone/>
            </a:pPr>
            <a:r>
              <a:rPr lang="ru-RU" sz="4400" b="1" dirty="0">
                <a:solidFill>
                  <a:schemeClr val="accent2">
                    <a:lumMod val="75000"/>
                  </a:schemeClr>
                </a:solidFill>
                <a:latin typeface="Arial" pitchFamily="34"/>
                <a:ea typeface="SimSun" pitchFamily="2"/>
                <a:cs typeface="Arial" pitchFamily="34"/>
              </a:rPr>
              <a:t>Что общего в формулировке этих пословиц?</a:t>
            </a:r>
          </a:p>
          <a:p>
            <a:pPr marL="0" indent="0" algn="ctr">
              <a:spcBef>
                <a:spcPts val="400"/>
              </a:spcBef>
              <a:buNone/>
            </a:pPr>
            <a:endParaRPr lang="ru-RU" sz="4400" b="1" dirty="0">
              <a:solidFill>
                <a:srgbClr val="000000"/>
              </a:solidFill>
              <a:latin typeface="Arial" pitchFamily="34"/>
              <a:ea typeface="SimSun" pitchFamily="2"/>
              <a:cs typeface="Arial" pitchFamily="34"/>
            </a:endParaRPr>
          </a:p>
        </p:txBody>
      </p:sp>
      <p:sp>
        <p:nvSpPr>
          <p:cNvPr id="3" name="Прямоугольник 1">
            <a:extLst>
              <a:ext uri="{FF2B5EF4-FFF2-40B4-BE49-F238E27FC236}">
                <a16:creationId xmlns:a16="http://schemas.microsoft.com/office/drawing/2014/main" id="{33E08DFB-1D07-C4B5-87F6-078EA14EDE6A}"/>
              </a:ext>
            </a:extLst>
          </p:cNvPr>
          <p:cNvSpPr/>
          <p:nvPr/>
        </p:nvSpPr>
        <p:spPr>
          <a:xfrm>
            <a:off x="2920440" y="2925000"/>
            <a:ext cx="5934239" cy="15692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compatLnSpc="0">
            <a:noAutofit/>
          </a:bodyPr>
          <a:lstStyle/>
          <a:p>
            <a:pPr algn="ctr"/>
            <a:r>
              <a:rPr lang="ru-RU" sz="9600" b="1" dirty="0">
                <a:solidFill>
                  <a:srgbClr val="000000"/>
                </a:solidFill>
                <a:latin typeface="Arial" pitchFamily="34"/>
                <a:ea typeface="SimSun" pitchFamily="2"/>
                <a:cs typeface="Arial" pitchFamily="34"/>
              </a:rPr>
              <a:t>Если – то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0</TotalTime>
  <Words>500</Words>
  <Application>Microsoft Office PowerPoint</Application>
  <PresentationFormat>Широкоэкранный</PresentationFormat>
  <Paragraphs>103</Paragraphs>
  <Slides>21</Slides>
  <Notes>11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7" baseType="lpstr">
      <vt:lpstr>Arial</vt:lpstr>
      <vt:lpstr>Calibri</vt:lpstr>
      <vt:lpstr>Century Gothic</vt:lpstr>
      <vt:lpstr>Lucida Sans Unicode</vt:lpstr>
      <vt:lpstr>Wingdings 3</vt:lpstr>
      <vt:lpstr>Легкий дым</vt:lpstr>
      <vt:lpstr>Презентация PowerPoint</vt:lpstr>
      <vt:lpstr>Презентация PowerPoint</vt:lpstr>
      <vt:lpstr>Тема урока «Алгоритмическая конструкция     м»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Связка  ЕСЛИ – ТО – ИНАЧЕ   является основой для ветвления </vt:lpstr>
      <vt:lpstr>Презентация PowerPoint</vt:lpstr>
      <vt:lpstr>Презентация PowerPoint</vt:lpstr>
      <vt:lpstr>Выполни действия  расставь команды алгоритма</vt:lpstr>
      <vt:lpstr>Презентация PowerPoint</vt:lpstr>
      <vt:lpstr>Исполнитель робот может выполнять ту или иную последовательность действий в зависимости от выполнения следующих простых условий:</vt:lpstr>
      <vt:lpstr>Презентация PowerPoint</vt:lpstr>
      <vt:lpstr>Презентация PowerPoint</vt:lpstr>
      <vt:lpstr>Презентация PowerPoint</vt:lpstr>
      <vt:lpstr>Практическая работа</vt:lpstr>
      <vt:lpstr>Домашняя работа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Галина Фоменко</dc:creator>
  <cp:lastModifiedBy>Галина Фоменко</cp:lastModifiedBy>
  <cp:revision>11</cp:revision>
  <dcterms:created xsi:type="dcterms:W3CDTF">2023-01-28T04:52:36Z</dcterms:created>
  <dcterms:modified xsi:type="dcterms:W3CDTF">2023-10-21T13:00:34Z</dcterms:modified>
</cp:coreProperties>
</file>