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lesson.edu.ru/lesson/af558710-6318-445f-9939-df152092846d#page=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543800" cy="1524000"/>
          </a:xfrm>
        </p:spPr>
        <p:txBody>
          <a:bodyPr/>
          <a:lstStyle/>
          <a:p>
            <a:pPr algn="ctr"/>
            <a:r>
              <a:rPr lang="ru-RU" dirty="0" smtClean="0"/>
              <a:t>Практическая работа №2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293096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Разделение смеси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678973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3146996"/>
              </p:ext>
            </p:extLst>
          </p:nvPr>
        </p:nvGraphicFramePr>
        <p:xfrm>
          <a:off x="251520" y="548680"/>
          <a:ext cx="8640960" cy="1615440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</a:rPr>
                        <a:t>Начерти в </a:t>
                      </a:r>
                      <a:r>
                        <a:rPr lang="ru-RU" sz="2400" dirty="0" smtClean="0">
                          <a:effectLst/>
                        </a:rPr>
                        <a:t>лабораторной (</a:t>
                      </a:r>
                      <a:r>
                        <a:rPr lang="ru-RU" sz="2400" dirty="0">
                          <a:effectLst/>
                        </a:rPr>
                        <a:t>тетради для практических занятий) таблицу (см. ниже) и оформи в ней свои наблюдения и выводы по результатам опыта 2. В качестве подсказки используй пояснения и вопросы таблицы.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1845240"/>
              </p:ext>
            </p:extLst>
          </p:nvPr>
        </p:nvGraphicFramePr>
        <p:xfrm>
          <a:off x="179512" y="2060848"/>
          <a:ext cx="8712968" cy="4368673"/>
        </p:xfrm>
        <a:graphic>
          <a:graphicData uri="http://schemas.openxmlformats.org/drawingml/2006/table">
            <a:tbl>
              <a:tblPr/>
              <a:tblGrid>
                <a:gridCol w="2178242"/>
                <a:gridCol w="2178242"/>
                <a:gridCol w="2178242"/>
                <a:gridCol w="2178242"/>
              </a:tblGrid>
              <a:tr h="63709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Название опыта</a:t>
                      </a:r>
                      <a:endParaRPr lang="ru-RU" sz="2000" dirty="0">
                        <a:effectLst/>
                      </a:endParaRP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Наблюдения и рисунки</a:t>
                      </a:r>
                      <a:endParaRPr lang="ru-RU" sz="2000" dirty="0">
                        <a:effectLst/>
                      </a:endParaRP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Химические уравнения</a:t>
                      </a:r>
                      <a:endParaRPr lang="ru-RU" sz="2000" dirty="0">
                        <a:effectLst/>
                      </a:endParaRP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>
                          <a:effectLst/>
                        </a:rPr>
                        <a:t>Выводы</a:t>
                      </a:r>
                      <a:endParaRPr lang="ru-RU" sz="2000">
                        <a:effectLst/>
                      </a:endParaRP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</a:tr>
              <a:tr h="3632897">
                <a:tc>
                  <a:txBody>
                    <a:bodyPr/>
                    <a:lstStyle/>
                    <a:p>
                      <a:r>
                        <a:rPr lang="ru-RU" sz="2000" b="1">
                          <a:effectLst/>
                        </a:rPr>
                        <a:t>Опыт 2. </a:t>
                      </a:r>
                      <a:r>
                        <a:rPr lang="ru-RU" sz="2000">
                          <a:effectLst/>
                        </a:rPr>
                        <a:t>Фильтрование смеси речного песка и соляного раствора</a:t>
                      </a: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2000" dirty="0">
                          <a:effectLst/>
                        </a:rPr>
                        <a:t>Нарисуй прибор для проведения фильтрования. Сделай необходимые подписи.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000" dirty="0">
                          <a:effectLst/>
                        </a:rPr>
                        <a:t>Что происходит при пропускании смеси через фильтровальную бумагу?</a:t>
                      </a: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 </a:t>
                      </a: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effectLst/>
                        </a:rPr>
                        <a:t>Для разделения каких смесей можно использовать метод фильтрования?</a:t>
                      </a:r>
                    </a:p>
                  </a:txBody>
                  <a:tcPr marL="63088" marR="63088" marT="63088" marB="63088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14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25144"/>
            <a:ext cx="8515400" cy="1509936"/>
          </a:xfrm>
        </p:spPr>
        <p:txBody>
          <a:bodyPr>
            <a:normAutofit fontScale="85000" lnSpcReduction="10000"/>
          </a:bodyPr>
          <a:lstStyle/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3384F"/>
                </a:solidFill>
                <a:latin typeface="Times New Roman" pitchFamily="18" charset="0"/>
                <a:cs typeface="Times New Roman" pitchFamily="18" charset="0"/>
              </a:rPr>
              <a:t>На чем основан данный способ добычи соли?</a:t>
            </a: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3384F"/>
                </a:solidFill>
                <a:latin typeface="Times New Roman" pitchFamily="18" charset="0"/>
                <a:cs typeface="Times New Roman" pitchFamily="18" charset="0"/>
              </a:rPr>
              <a:t>Можно ли полученную соль сразу употреблять в пищу? Почему?</a:t>
            </a:r>
          </a:p>
          <a:p>
            <a:pPr algn="just">
              <a:buFont typeface="Arial"/>
              <a:buChar char="•"/>
            </a:pPr>
            <a:r>
              <a:rPr lang="ru-RU" b="1" dirty="0">
                <a:solidFill>
                  <a:srgbClr val="03384F"/>
                </a:solidFill>
                <a:latin typeface="Times New Roman" pitchFamily="18" charset="0"/>
                <a:cs typeface="Times New Roman" pitchFamily="18" charset="0"/>
              </a:rPr>
              <a:t>Что необходимо сделать, чтобы соль можно было использовать?</a:t>
            </a:r>
            <a:endParaRPr lang="ru-RU" b="1" i="0" dirty="0">
              <a:solidFill>
                <a:srgbClr val="03384F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10882"/>
            <a:ext cx="8605328" cy="4843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20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1629"/>
            <a:ext cx="8382000" cy="323812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3384F"/>
                </a:solidFill>
                <a:latin typeface="Inter var"/>
              </a:rPr>
              <a:t>Практическое занятие. Разделение смеси речного песка и поваренной </a:t>
            </a:r>
            <a:r>
              <a:rPr lang="ru-RU" b="1" dirty="0" smtClean="0">
                <a:solidFill>
                  <a:srgbClr val="03384F"/>
                </a:solidFill>
                <a:latin typeface="Inter var"/>
              </a:rPr>
              <a:t>соли</a:t>
            </a:r>
            <a:endParaRPr lang="ru-RU" b="1" dirty="0">
              <a:solidFill>
                <a:srgbClr val="03384F"/>
              </a:solidFill>
              <a:latin typeface="Inter var"/>
            </a:endParaRPr>
          </a:p>
          <a:p>
            <a:pPr marL="0" indent="0" algn="just">
              <a:buNone/>
            </a:pPr>
            <a:r>
              <a:rPr lang="ru-RU" dirty="0">
                <a:solidFill>
                  <a:srgbClr val="03384F"/>
                </a:solidFill>
                <a:latin typeface="Inter var"/>
              </a:rPr>
              <a:t>Ознакомься с методикой проведения опыта по растворению смеси речного песка и поваренной соли.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252"/>
              </p:ext>
            </p:extLst>
          </p:nvPr>
        </p:nvGraphicFramePr>
        <p:xfrm>
          <a:off x="539552" y="2492897"/>
          <a:ext cx="7776864" cy="3569583"/>
        </p:xfrm>
        <a:graphic>
          <a:graphicData uri="http://schemas.openxmlformats.org/drawingml/2006/table">
            <a:tbl>
              <a:tblPr/>
              <a:tblGrid>
                <a:gridCol w="407576"/>
                <a:gridCol w="7369288"/>
              </a:tblGrid>
              <a:tr h="1288241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effectLst/>
                        </a:rPr>
                        <a:t>Опыт 1. Растворение смеси речного песка и поваренной соли</a:t>
                      </a:r>
                      <a:endParaRPr lang="ru-RU" sz="2400" dirty="0">
                        <a:effectLst/>
                      </a:endParaRPr>
                    </a:p>
                  </a:txBody>
                  <a:tcPr marL="76200" marR="76200" marT="76200" marB="762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E8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98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</a:rPr>
                        <a:t>К смеси речного песка и поваренной соли прилей 20–30 мл воды.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987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</a:rPr>
                        <a:t>Перемешай содержимое стакана стеклянной палочкой.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987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</a:rPr>
                        <a:t>Дождись полного растворения поваренной соли в воде.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AutoShape 1" descr="data:image/png;base64,iVBORw0KGgoAAAANSUhEUgAAAEEAAABBCAYAAACO98lFAAAAGXRFWHRTb2Z0d2FyZQBBZG9iZSBJbWFnZVJlYWR5ccllPAAAAehJREFUeNrs2S9IA3EUB/DnmEFBEcViUYPI0hSMFpvMJDbFIAjadMEqmwyLRZu2HaJgkRlktv1sCgunwSGWWQQRZShosHhvbHDhHJvubne/7/vByv4d97n3fu+9u7b582gPEY0R8ApXAHLICCGSJQiCIAiCIAiCIAiCIAiCIAiCIAiC0MAKt+rAkb4Jx/c/vz/o8f1eb4T+jgFaiW5RpNcZofCWp9TVsr4IcyOrND20QJ3tXXjpwKG/GNmgwe5RvD2Br3j16sNujNuTJ+U9ALpEBgGgJX0Cl8DDux1chPxzjtZUjC6KR3jV4eXriQ5uN6nwmsfsGE8f9ilrXXlOA8jqsJ6LlaMAemMMAoBMkYIgCPZVEgQiJQhEl4JAlEFHMI9nboroCIZUB6I0OkLaSoUSOsIeerOkrCgw0RGS6G1zxooChY4QRx+gktwcISNwd5hAH6WXfvugZY/mU9fOT55duiEbt5dE3yB4ePudq8FurS/ong5mrTRAQOC5YKo6HyAi1A2gK0IVwKz3ByF0AN0Q+MSHGwXQCSHTyB7gmz6hyfNA4j9/EGQEHoRm/xL+uqQD3xQZbwZAECNBcQfoNA4jIKhK7is3/tzvCGnrZbh18n5G4Dw3KtNf0YsDhn0U7mdenrh9/QgwAOpTk/O2e4bCAAAAAElFTkSuQmCC"/>
          <p:cNvSpPr>
            <a:spLocks noChangeAspect="1" noChangeArrowheads="1"/>
          </p:cNvSpPr>
          <p:nvPr/>
        </p:nvSpPr>
        <p:spPr bwMode="auto">
          <a:xfrm>
            <a:off x="1600200" y="815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data:image/png;base64,iVBORw0KGgoAAAANSUhEUgAAAEEAAABBCAYAAACO98lFAAAAGXRFWHRTb2Z0d2FyZQBBZG9iZSBJbWFnZVJlYWR5ccllPAAAAvxJREFUeNrsmU9IFFEcx38u26GkiJUIIqpLxO4hEwa8Rd6CIKij4SEI6roHbxGtdBNMbwUdjLBbkYLgbQdvwRpbB5fo0AYliCaSsB3q4Hyn3XTlvZnZ8b15b968H4gLb5z195nf3+/0jS4OniSiK5Rhy7cBVLMMIUfWLAQLwUKwECwEC8FCsBAsBAvBQrAQLAQLoQfLy7z5sSPHqVRw6PyJS1QccLrONlpr9O3XZ2ps1fzfxkE4dfQM3b74gK6evcm9pljY+wwIS805Wv6+oARC3+ji4DUSqCzB8bHiuB8FvRqiYmqlTK0/O+mtCQBw//JELAD/osOhh8MvYv+9cgjIewDQ5T5KasJYaTzwfOP3GjV+1qj1d8d/4nCWZ87pEb+Q4vrUQPCrf8FhniG/n396RLX1KvOJ82Bcv3AnMQhC0oEHAMYC0OkITwOKYCngnnpCGHC4KcACsP98+ccCd8ZIFYR+zj8cZQjC0GTExPhqdZL55DYjONifcDuUBuEwY+85TmFEqmRigUJnQDtk2cp61XwISJ+goWjp65z5EIJmBCxTxqcDAPDSAPXlzZdnZosqAMBbsTvTZcJbpJtPsgZgQ+SlABx/8v6eCoFlPqcDAH/WaEyqUpje5XQAgBRQpCrVX9/42JSaDnA8SCRBCkx9KCe2LTLspVA9IQ4ARTWgKxWkdYeUAJhFKkiJhDChVRMA/1NBOISO0MozjQC4XhS4wiGEAYBhEkSE8EQY1iouaXyuCF+lowCAhYmxB+2tB03CCN0VBcIKI944pcjuaqUnKLBKpyNkFQKcn9ZKT1CRBl4UbLMOhBRGzP2rW+JH301xSnTlYDEUDgFtLEklKEY3eKyVqJL0luj93Aq7yGQI20F1IAsQ4PiIB6Ae5eJc1gGYCKFnAKZBqMcBIEVPUNUG0QWiFEFTIVTC5gCTITTbLdA97I3SWhOwCA2JAJDGSIDT5TjFzwQIbtgSZDIEvBeYkeW8zhBQ8GYAgKUCmQwBT3q+vfbWk/7yXQEGAB4PQOFfo64PAAAAAElFTkSuQmCC"/>
          <p:cNvSpPr>
            <a:spLocks noChangeAspect="1" noChangeArrowheads="1"/>
          </p:cNvSpPr>
          <p:nvPr/>
        </p:nvSpPr>
        <p:spPr bwMode="auto">
          <a:xfrm>
            <a:off x="1600200" y="815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" descr="data:image/png;base64,iVBORw0KGgoAAAANSUhEUgAAAEEAAABBCAYAAACO98lFAAAAGXRFWHRTb2Z0d2FyZQBBZG9iZSBJbWFnZVJlYWR5ccllPAAAA6hJREFUeNrsWk1oE0EYnYb1YCSCmiJUsV6ktAeLNOBFSnsQ/IFC60Go9CAIepMIvYgIivRS0Oam6KGhKHhQUqHqrcF6EYKkHhqklygiSFWKYj0o6PfSRuO6s9mfmcn+zAdDYLO72Xnz3ve9bzZto3O9AyzmYdCYjzsICaZDg6BB0CBoEDQIGgQNggZBg6BB0CBoEDQIGgQXYaj6oe4dGdazPcP2bO1iWzal/hz/9uMre/vlNSt9mGdv6LMV0TY61/tL1s2TNNmje0+xIzSSDRPnxcr39+zh8k327N2jaICQ2TnIzu6/6mjy5gAjrr04w9aIJaHNCf27h1i274YnABCdJJncwGPP17ccBEwADBAhpQsEZChBGOsZb6p7JEFov/K5ZJ9MKZGCVaGqDmABHtwqoO8HNPGn1bt/Dy6vrziYgxxiFX10XHaiFMoE3kQQt15d/heABnDwHRji9p6BBAFewE4CvAAQC4rLojQ5gLaVTyVLEGLjGP1oN725g8uSWPQOSKi8KmAno9D1Djwv0L9riJ3Yd47LApRSyVE2VK52o4dIGqnaMbuYqUyqyCfqQMCq8zyEOWCiZpYmVXWViwYLUID+8BJPaKhqnsCEQG2qgC0jlB9uH17w3IG6jNV7xxeLgd1ZQrVAJ9ksb/iMotLqUN8jaIx28gZ2TRKYcOngHXa+eEyWPGalbqq4rRyYLI/+MGHoLyTENpLDaiDkAJZcf5n11Jj5iAIACIxjrJVF6jl4JREMaefYah+RF+4Y8ZA8bS9R3bdqrP4rkT/5uk8nO0QapyqxoCAcBDzkCMf+pjndpRszJTgx5qU0UHbuDgxpVurGusc939+tN6AxJQUErJTdg04cul9rlMzaBjjYmbbbSxTcSebqCVFKF4mOL2uzQwy5YEDbH2l0procuUKrbTlRLBBeHbBiTlatbpKcAuAkqTqMrJkFUkokTI0o/cIkoZsUZZEJgGmrL4SDgNxw8flJ3xSGtAS7RK4bk2qbkfTwMtbpCxQAWH8xI3gzBTKYagkIjR4Ar+UBivnV/MraepJ0aqg8ysDWdyvpIusrrGLT1OwMaQw3OynK/1RBFRi2qgZxAuE0AVB2cmIiwgAUnJ6ciCgA024uSMQdAGXVQWESLHq5OApMQPIb9ApAFEAobABQ9nMTI8T0z3rRf1SYgNU/IAqAsDGhupH9i6JvbIRk8ldErnyYQECyy8mcfFBBQMLDpPN+M37YQMBkofNZGXp3Er8FGADScoakTGegjwAAAABJRU5ErkJggg=="/>
          <p:cNvSpPr>
            <a:spLocks noChangeAspect="1" noChangeArrowheads="1"/>
          </p:cNvSpPr>
          <p:nvPr/>
        </p:nvSpPr>
        <p:spPr bwMode="auto">
          <a:xfrm>
            <a:off x="1600200" y="8159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26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25144"/>
            <a:ext cx="7914456" cy="16002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3384F"/>
                </a:solidFill>
                <a:latin typeface="Inter var"/>
              </a:rPr>
              <a:t>Изготовление бумажного фильтра</a:t>
            </a:r>
            <a:endParaRPr lang="ru-RU" sz="36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980728"/>
            <a:ext cx="91440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72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1975627"/>
              </p:ext>
            </p:extLst>
          </p:nvPr>
        </p:nvGraphicFramePr>
        <p:xfrm>
          <a:off x="201178" y="548681"/>
          <a:ext cx="8619293" cy="5884829"/>
        </p:xfrm>
        <a:graphic>
          <a:graphicData uri="http://schemas.openxmlformats.org/drawingml/2006/table">
            <a:tbl>
              <a:tblPr/>
              <a:tblGrid>
                <a:gridCol w="294701"/>
                <a:gridCol w="8324592"/>
              </a:tblGrid>
              <a:tr h="522213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2000" b="1" dirty="0">
                          <a:effectLst/>
                        </a:rPr>
                        <a:t>Опыт 2. Фильтрование смеси речного песка и соляного раствора</a:t>
                      </a:r>
                      <a:endParaRPr lang="ru-RU" sz="2000" dirty="0">
                        <a:effectLst/>
                      </a:endParaRP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E8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82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Изготовь из фильтровальной бумаги фильтр, как показано на </a:t>
                      </a:r>
                      <a:r>
                        <a:rPr lang="ru-RU" sz="2000" i="1" u="sng" dirty="0">
                          <a:solidFill>
                            <a:srgbClr val="22AC62"/>
                          </a:solidFill>
                          <a:effectLst/>
                          <a:hlinkClick r:id="rId2"/>
                        </a:rPr>
                        <a:t>рис.1.</a:t>
                      </a:r>
                      <a:endParaRPr lang="ru-RU" sz="2000" dirty="0">
                        <a:effectLst/>
                      </a:endParaRP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18076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Раскрытый фильтр помести в стеклянную коническую воронку. Края фильтра должны быть ниже края воронки.</a:t>
                      </a: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2148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Смочи края фильтра водой.</a:t>
                      </a: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431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Собери прибор для фильтрования (</a:t>
                      </a:r>
                      <a:r>
                        <a:rPr lang="ru-RU" sz="2000" i="1" dirty="0">
                          <a:effectLst/>
                        </a:rPr>
                        <a:t>рис. 2</a:t>
                      </a:r>
                      <a:r>
                        <a:rPr lang="ru-RU" sz="2000" dirty="0">
                          <a:effectLst/>
                        </a:rPr>
                        <a:t>).</a:t>
                      </a: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5568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Приставь к тройной стороне фильтра стеклянную палочку под наклоном.</a:t>
                      </a: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933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dirty="0">
                          <a:effectLst/>
                        </a:rPr>
                        <a:t>Мутный раствор наливай по стеклянной палочке в воронку. При необходимости взболтай смесь песка и соляного раствора.</a:t>
                      </a:r>
                    </a:p>
                  </a:txBody>
                  <a:tcPr marL="40147" marR="40147" marT="40147" marB="40147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AutoShape 1" descr="data:image/png;base64,iVBORw0KGgoAAAANSUhEUgAAAEEAAABBCAYAAACO98lFAAAAGXRFWHRTb2Z0d2FyZQBBZG9iZSBJbWFnZVJlYWR5ccllPAAAAehJREFUeNrs2S9IA3EUB/DnmEFBEcViUYPI0hSMFpvMJDbFIAjadMEqmwyLRZu2HaJgkRlktv1sCgunwSGWWQQRZShosHhvbHDhHJvubne/7/vByv4d97n3fu+9u7b582gPEY0R8ApXAHLICCGSJQiCIAiCIAiCIAiCIAiCIAiCIAiC0MAKt+rAkb4Jx/c/vz/o8f1eb4T+jgFaiW5RpNcZofCWp9TVsr4IcyOrND20QJ3tXXjpwKG/GNmgwe5RvD2Br3j16sNujNuTJ+U9ALpEBgGgJX0Cl8DDux1chPxzjtZUjC6KR3jV4eXriQ5uN6nwmsfsGE8f9ilrXXlOA8jqsJ6LlaMAemMMAoBMkYIgCPZVEgQiJQhEl4JAlEFHMI9nboroCIZUB6I0OkLaSoUSOsIeerOkrCgw0RGS6G1zxooChY4QRx+gktwcISNwd5hAH6WXfvugZY/mU9fOT55duiEbt5dE3yB4ePudq8FurS/ong5mrTRAQOC5YKo6HyAi1A2gK0IVwKz3ByF0AN0Q+MSHGwXQCSHTyB7gmz6hyfNA4j9/EGQEHoRm/xL+uqQD3xQZbwZAECNBcQfoNA4jIKhK7is3/tzvCGnrZbh18n5G4Dw3KtNf0YsDhn0U7mdenrh9/QgwAOpTk/O2e4bCAAAAAElFTkSuQmCC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data:image/png;base64,iVBORw0KGgoAAAANSUhEUgAAAEEAAABBCAYAAACO98lFAAAAGXRFWHRTb2Z0d2FyZQBBZG9iZSBJbWFnZVJlYWR5ccllPAAAAvxJREFUeNrsmU9IFFEcx38u26GkiJUIIqpLxO4hEwa8Rd6CIKij4SEI6roHbxGtdBNMbwUdjLBbkYLgbQdvwRpbB5fo0AYliCaSsB3q4Hyn3XTlvZnZ8b15b968H4gLb5z195nf3+/0jS4OniSiK5Rhy7cBVLMMIUfWLAQLwUKwECwEC8FCsBAsBAvBQrAQLAQLoQfLy7z5sSPHqVRw6PyJS1QccLrONlpr9O3XZ2ps1fzfxkE4dfQM3b74gK6evcm9pljY+wwIS805Wv6+oARC3+ji4DUSqCzB8bHiuB8FvRqiYmqlTK0/O+mtCQBw//JELAD/osOhh8MvYv+9cgjIewDQ5T5KasJYaTzwfOP3GjV+1qj1d8d/4nCWZ87pEb+Q4vrUQPCrf8FhniG/n396RLX1KvOJ82Bcv3AnMQhC0oEHAMYC0OkITwOKYCngnnpCGHC4KcACsP98+ccCd8ZIFYR+zj8cZQjC0GTExPhqdZL55DYjONifcDuUBuEwY+85TmFEqmRigUJnQDtk2cp61XwISJ+goWjp65z5EIJmBCxTxqcDAPDSAPXlzZdnZosqAMBbsTvTZcJbpJtPsgZgQ+SlABx/8v6eCoFlPqcDAH/WaEyqUpje5XQAgBRQpCrVX9/42JSaDnA8SCRBCkx9KCe2LTLspVA9IQ4ARTWgKxWkdYeUAJhFKkiJhDChVRMA/1NBOISO0MozjQC4XhS4wiGEAYBhEkSE8EQY1iouaXyuCF+lowCAhYmxB+2tB03CCN0VBcIKI944pcjuaqUnKLBKpyNkFQKcn9ZKT1CRBl4UbLMOhBRGzP2rW+JH301xSnTlYDEUDgFtLEklKEY3eKyVqJL0luj93Aq7yGQI20F1IAsQ4PiIB6Ae5eJc1gGYCKFnAKZBqMcBIEVPUNUG0QWiFEFTIVTC5gCTITTbLdA97I3SWhOwCA2JAJDGSIDT5TjFzwQIbtgSZDIEvBeYkeW8zhBQ8GYAgKUCmQwBT3q+vfbWk/7yXQEGAB4PQOFfo64PAAAAAElFTkSuQmCC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" descr="data:image/png;base64,iVBORw0KGgoAAAANSUhEUgAAAEEAAABBCAYAAACO98lFAAAAGXRFWHRTb2Z0d2FyZQBBZG9iZSBJbWFnZVJlYWR5ccllPAAAA6hJREFUeNrsWk1oE0EYnYb1YCSCmiJUsV6ktAeLNOBFSnsQ/IFC60Go9CAIepMIvYgIivRS0Oam6KGhKHhQUqHqrcF6EYKkHhqklygiSFWKYj0o6PfSRuO6s9mfmcn+zAdDYLO72Xnz3ve9bzZto3O9AyzmYdCYjzsICaZDg6BB0CBoEDQIGgQNggZBg6BB0CBoEDQIGgQXYaj6oe4dGdazPcP2bO1iWzal/hz/9uMre/vlNSt9mGdv6LMV0TY61/tL1s2TNNmje0+xIzSSDRPnxcr39+zh8k327N2jaICQ2TnIzu6/6mjy5gAjrr04w9aIJaHNCf27h1i274YnABCdJJncwGPP17ccBEwADBAhpQsEZChBGOsZb6p7JEFov/K5ZJ9MKZGCVaGqDmABHtwqoO8HNPGn1bt/Dy6vrziYgxxiFX10XHaiFMoE3kQQt15d/heABnDwHRji9p6BBAFewE4CvAAQC4rLojQ5gLaVTyVLEGLjGP1oN725g8uSWPQOSKi8KmAno9D1Djwv0L9riJ3Yd47LApRSyVE2VK52o4dIGqnaMbuYqUyqyCfqQMCq8zyEOWCiZpYmVXWViwYLUID+8BJPaKhqnsCEQG2qgC0jlB9uH17w3IG6jNV7xxeLgd1ZQrVAJ9ksb/iMotLqUN8jaIx28gZ2TRKYcOngHXa+eEyWPGalbqq4rRyYLI/+MGHoLyTENpLDaiDkAJZcf5n11Jj5iAIACIxjrJVF6jl4JREMaefYah+RF+4Y8ZA8bS9R3bdqrP4rkT/5uk8nO0QapyqxoCAcBDzkCMf+pjndpRszJTgx5qU0UHbuDgxpVurGusc939+tN6AxJQUErJTdg04cul9rlMzaBjjYmbbbSxTcSebqCVFKF4mOL2uzQwy5YEDbH2l0procuUKrbTlRLBBeHbBiTlatbpKcAuAkqTqMrJkFUkokTI0o/cIkoZsUZZEJgGmrL4SDgNxw8flJ3xSGtAS7RK4bk2qbkfTwMtbpCxQAWH8xI3gzBTKYagkIjR4Ar+UBivnV/MraepJ0aqg8ysDWdyvpIusrrGLT1OwMaQw3OynK/1RBFRi2qgZxAuE0AVB2cmIiwgAUnJ6ciCgA024uSMQdAGXVQWESLHq5OApMQPIb9ApAFEAobABQ9nMTI8T0z3rRf1SYgNU/IAqAsDGhupH9i6JvbIRk8ldErnyYQECyy8mcfFBBQMLDpPN+M37YQMBkofNZGXp3Er8FGADScoakTGegjwAAAABJRU5ErkJggg==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data:image/png;base64,iVBORw0KGgoAAAANSUhEUgAAAEEAAABBCAYAAACO98lFAAAAGXRFWHRTb2Z0d2FyZQBBZG9iZSBJbWFnZVJlYWR5ccllPAAAAqVJREFUeNrsmT9II0EUxueWWCho4R8ObC4WIkmhVwSs7Q6u0nRGwYAQW4t0oih21ySdgkXkuOuUKHhed9HKIkViYRCbKCKIKMsdnIWN88kKQWYWk92dzM7MB6OQjRPnN++9+eblw/TBWJQQgqGtInTM0bGiMwSLGBkIBoKBYCAYCAaCgWAgGAgGgoFgIBgIBkITioj+wE89I6Sro5v7/P/TP3L591xdCFj80viWK4TaQ5msn8yrmw6Z0TVXAMrXhMTHiZehbWHE7s/Es3qfDsnhBTLQOagvhFhfgnyJpvT2CbOxLJFdVtBpAF/AUvn2j/oQUAOmKASWdi82yJVgQ9QWCJmxNebrd4835LD+Q/10QCGM9SaYzzZPl1+ssdIQ4AmSnDQ4vt4ntfuy+oWRZ42x+99r39Q/HdysMQDIlgaObMvPNOBZY9wMkQqSquQbBJ41xu5vVpdl9kpHvkCAIeJZ49/0OMSxKLH8iQQUQ5bQIdqhxkhi1X9+rVYsP9KAZ41lPQ0aVMQPT+011ABeGiAF4tQwxTmmCbdLlvrpnI0+44wW1QC9xbZnCP1dg9x2mdvdoak7B02ngCBUkArCmiqSKi+snyCpbBoFBd0h5IU1VWSNAjpyjS94KowoWKlfn1s+WlmFU8CXL6s0FWydIwHmKCekqSKx0kL6CRIrR6OgpDOEOmoB72GkXf8V+guwxKyrdwCafFsMpYCAu4WgK/biqz3mSfV0KLBOA50glCiA9HveqCoEhP/ke99sKQpgwq0Qqg6haQBtPR0CKoLpVv5QlUhYbRWACpFgO0ao5GWSMEcCFj7kFUBYIwG7n6aLL/o1YdgiIefsftHPScMSCQWn+NWDmDwiedhj8fmgFi8zBIT6Hn43a3rCDMF2Kr3QhTfqWYABAOpq2LJhq3/CAAAAAElFTkSuQmCC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5" descr="data:image/png;base64,iVBORw0KGgoAAAANSUhEUgAAAEEAAABBCAYAAACO98lFAAAAGXRFWHRTb2Z0d2FyZQBBZG9iZSBJbWFnZVJlYWR5ccllPAAAA0VJREFUeNrsmj9oFFEQxl+OszASEc0hqKgpRO4KE8yBFhJMFxACaiHkTHEgaHtCGgniitikMHYJWCRoBAvDKUTSuYiNcMJpYQgWXkQE8Q+LwVjY+L7NrRxh395u8mbdPzOwJLC5d/d+mfnmm7fXMbLQu0sI0SdSHNkmgOdphpARHAyBITAEhsAQGAJDYAgMgSEwBIbAEBhCgMhSLXxo51HRua1Ly1pL32vxhFDpvyNy2/dpWav0rC+e5aALAGtCnCFAD1IPQZcgxr47uMXKz2Vxf2kiHRAKu4tKCNTtLvLC+O33Z9aEX39WuTusrC6zMDpZUtw7KAYODIv8Bu2wNeNHTSx+mBNfQywdEgjdHm7x9qlHSjeJDMI1dLgk5t9Picfyim05qDZ59bj/eeLckSti/OS9UDxHJuxSCBIol9H8WPwg6B6coB3QEMKwtGtCd6c3hMXGnHjx6aktgg40bBQ6oMqUi4UxUftC9hUKs2Nkofe00PwlDWzGFrmudaHLSTD4/darS/827yaK4yfUGnDt5QXla7cYZZLusCZNEexxEIuMDaIbjBbcNQAlQQTBjNR5AkpFFQdpxvP6wzNvGpE7VIFZcosdNK3ybugtMmJhyatK4hjPS5Ojqnk/Cq9ymwTDV1WWgkUCoV8KmNsA5QdCfk9R6TM+6hdFg8wsqQYfgGlnerzcoWafYEIQySC89viwl4/dtE2Rm8vEnKAawQFWc3s0SKdIuEEMP25pDSMEHzDUU7I9BE6aUAJ5xXGcE/N6p8kZmQUm+Sj94N2E/QTKa77ISavsJ1AGAKuxIxihTJH44NNvr295HZSAjnVafUGrFpBmglMWjtht5kwAr8fx/Jq+1gh3eMPtBunxGjaCrIB3GNg/7AsGHCNmCIKj+bLqBskU6eUD8EwCc0CrDcaG0QGcnwRRkVkwqboZ6kFr0MlSYzeYDPVkKWJRRxa0+6MkQ0AXGHTmgzRCwMbP+gGQVAhWMwPqfl+QSTuApEHAxnuCAkgShKpfEfzvPoEoKu18QJIhIO3Lm0n/pEAwVMNQGiCYzf9+Q+ei2Rht3th4IpQWCDPymqXafJQhQOhmm9OfFcYbZiOU7k/E+gORRthv/leAAQCSTy9X/8S3YAAAAABJRU5ErkJggg==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6" descr="data:image/png;base64,iVBORw0KGgoAAAANSUhEUgAAAEEAAABBCAYAAACO98lFAAAAGXRFWHRTb2Z0d2FyZQBBZG9iZSBJbWFnZVJlYWR5ccllPAAAA6pJREFUeNrsmj1oU1EUx29KHLTEwQ8sItRFSjoo2oCLSLOJgqBuaoeAoKMtdBOhIi4ZtFsFh4RSwUEogh9bYl0cUogOCaVLChooraUYjIMO3v9LXkieuTfv496b3pd7IFT6XmPu753/Of9z2sjNt2cmCSE5MsAxREwYCAaCgWAgGAgGgoFgIBgIBoKBYCAYCAaCh4j24z+NH05YX0djY2Sjtmb9e7teJVu/q+GGgINfOnmLJI4lmfcAwqdvb8j7yhKp/6kpgxCRvVk6sC9GZiaekvihhOufAYDX6wvkA4WhfU0YPThG5iffeQJgg5sanyV3Tz/SG8LR/cfJg/MvrAP5jYsnrlowtIUwTSUQBIAdqCN2IdWqMOKDQwq8Ari6mWsVPxySJxnI4n7usl4Qbpy6x7y2Qqv/868PO7+53gAxc6579kBagLrxc00POUDHLBkU6NP/D0Azyj8KVkdgBa+17rlMmGB8WKQ+C4AdaImJkSSzY2gDgfXECm01gBePP9/R2zHyqjgKoVPnuB9f2wsmZKHaPguFgFmAFaWdQgsUCievG5R3GvUBQLQzS8Mc3UIKODwMVC8Hieu4T4VREg6BJQc8WXiH65zWyfIbKqyzkn3CEap7v08VLVdme1Q2SrcXPwRMDwol6sQ4TX20VZ7DvE0BFjalDbpF5UuVxVK6Y0S2TRKeOCv1ARHX4TYlRH6onwCcdhrXvZowAZFVBgG9v9eSBNdZHoEnlwCx+/LKl6JQCLwBZ9WlplnewFlXBEVGeHfYqle5PsFNbKt1i1nhEOzNcZCQOSg5uwKkIBwCUpn1xN0WNtZ9EnYJ89LMEqufo7D1Mj1ogyztC4ZQoVmQkQZh5Tu7l8MHsKo8LPdUfDZwYXUZc1IdIySBWaHbkAS9P7nwyvIEONSvvzUyHI1ZEkAW8NqrQMfYkQXSbDNMD2/djgPzDu2MXhspjzGtZICCfhfLaWFABe4V8jQLlpUNULbPh879tj2ezfbjDukrpXyKBAhkBcZoL7+Kk7RZmqNZUOl2IaLqT/3RFVAHAKNbhwAsvNBdJKzVIINkX/cJrTpRSpM+BGRwjXfDIPylSpJmwe4gQ0jZ88GgQkg5TdGgQXANIKwQPAEIIwTPAMIEwWqDfgCEBUKx2QaX/b6B7hCeNQEUg7xJVNPDV5r6z4t4Mx0zAVuhs6IA6JYJGd4kGHYI0g6/1yHgwFiJZ3oNP2GDgIOjzWWDVnudIBSbr4+ksfSo9OuD/BNgAGrthg3s5KX5AAAAAElFTkSuQmCC"/>
          <p:cNvSpPr>
            <a:spLocks noChangeAspect="1" noChangeArrowheads="1"/>
          </p:cNvSpPr>
          <p:nvPr/>
        </p:nvSpPr>
        <p:spPr bwMode="auto">
          <a:xfrm>
            <a:off x="2987675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633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365104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3384F"/>
                </a:solidFill>
                <a:latin typeface="Inter var"/>
              </a:rPr>
              <a:t>Прибор для фильтрования</a:t>
            </a:r>
            <a:endParaRPr lang="ru-RU" sz="36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470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1164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997312"/>
              </p:ext>
            </p:extLst>
          </p:nvPr>
        </p:nvGraphicFramePr>
        <p:xfrm>
          <a:off x="251520" y="685800"/>
          <a:ext cx="8568952" cy="5479505"/>
        </p:xfrm>
        <a:graphic>
          <a:graphicData uri="http://schemas.openxmlformats.org/drawingml/2006/table">
            <a:tbl>
              <a:tblPr/>
              <a:tblGrid>
                <a:gridCol w="144016"/>
                <a:gridCol w="8424936"/>
              </a:tblGrid>
              <a:tr h="608835">
                <a:tc gridSpan="2">
                  <a:txBody>
                    <a:bodyPr/>
                    <a:lstStyle/>
                    <a:p>
                      <a:pPr algn="ctr" fontAlgn="t"/>
                      <a:r>
                        <a:rPr lang="ru-RU" sz="2400" b="1" dirty="0">
                          <a:effectLst/>
                        </a:rPr>
                        <a:t>Опыт 3. Выпаривание раствора соли</a:t>
                      </a:r>
                      <a:endParaRPr lang="ru-RU" sz="2400" dirty="0">
                        <a:effectLst/>
                      </a:endParaRPr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E88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96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>
                          <a:effectLst/>
                        </a:rPr>
                        <a:t>Перелей фильтрат в выпарительную чашку.</a:t>
                      </a:r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5710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>
                          <a:effectLst/>
                        </a:rPr>
                        <a:t>Помести выпарительную чашку в кольцо штатива (</a:t>
                      </a:r>
                      <a:r>
                        <a:rPr lang="ru-RU" sz="2400" i="1">
                          <a:effectLst/>
                        </a:rPr>
                        <a:t>рис. 3</a:t>
                      </a:r>
                      <a:r>
                        <a:rPr lang="ru-RU" sz="2400">
                          <a:effectLst/>
                        </a:rPr>
                        <a:t>), вынув из него воронку. На подставку штатива помести спиртовку.</a:t>
                      </a:r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7434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>
                          <a:effectLst/>
                        </a:rPr>
                        <a:t>После того как прибор для выпаривания раствора будет собран, зажги спиртовку и выпаривай раствор, помешивая его стеклянной палочкой, до образования кристаллов поваренной соли на стенках чашки.</a:t>
                      </a:r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196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 dirty="0">
                          <a:effectLst/>
                        </a:rPr>
                        <a:t>Погаси спиртовку, закрыв пламя колпачком.</a:t>
                      </a:r>
                    </a:p>
                  </a:txBody>
                  <a:tcPr marL="51955" marR="51955" marT="51955" marB="5195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AutoShape 1" descr="data:image/png;base64,iVBORw0KGgoAAAANSUhEUgAAAEEAAABBCAYAAACO98lFAAAAGXRFWHRTb2Z0d2FyZQBBZG9iZSBJbWFnZVJlYWR5ccllPAAAAehJREFUeNrs2S9IA3EUB/DnmEFBEcViUYPI0hSMFpvMJDbFIAjadMEqmwyLRZu2HaJgkRlktv1sCgunwSGWWQQRZShosHhvbHDhHJvubne/7/vByv4d97n3fu+9u7b582gPEY0R8ApXAHLICCGSJQiCIAiCIAiCIAiCIAiCIAiCIAiC0MAKt+rAkb4Jx/c/vz/o8f1eb4T+jgFaiW5RpNcZofCWp9TVsr4IcyOrND20QJ3tXXjpwKG/GNmgwe5RvD2Br3j16sNujNuTJ+U9ALpEBgGgJX0Cl8DDux1chPxzjtZUjC6KR3jV4eXriQ5uN6nwmsfsGE8f9ilrXXlOA8jqsJ6LlaMAemMMAoBMkYIgCPZVEgQiJQhEl4JAlEFHMI9nboroCIZUB6I0OkLaSoUSOsIeerOkrCgw0RGS6G1zxooChY4QRx+gktwcISNwd5hAH6WXfvugZY/mU9fOT55duiEbt5dE3yB4ePudq8FurS/ong5mrTRAQOC5YKo6HyAi1A2gK0IVwKz3ByF0AN0Q+MSHGwXQCSHTyB7gmz6hyfNA4j9/EGQEHoRm/xL+uqQD3xQZbwZAECNBcQfoNA4jIKhK7is3/tzvCGnrZbh18n5G4Dw3KtNf0YsDhn0U7mdenrh9/QgwAOpTk/O2e4bCAAAAAElFTkSuQmCC"/>
          <p:cNvSpPr>
            <a:spLocks noChangeAspect="1" noChangeArrowheads="1"/>
          </p:cNvSpPr>
          <p:nvPr/>
        </p:nvSpPr>
        <p:spPr bwMode="auto">
          <a:xfrm>
            <a:off x="2533650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2" descr="data:image/png;base64,iVBORw0KGgoAAAANSUhEUgAAAEEAAABBCAYAAACO98lFAAAAGXRFWHRTb2Z0d2FyZQBBZG9iZSBJbWFnZVJlYWR5ccllPAAAAvxJREFUeNrsmU9IFFEcx38u26GkiJUIIqpLxO4hEwa8Rd6CIKij4SEI6roHbxGtdBNMbwUdjLBbkYLgbQdvwRpbB5fo0AYliCaSsB3q4Hyn3XTlvZnZ8b15b968H4gLb5z195nf3+/0jS4OniSiK5Rhy7cBVLMMIUfWLAQLwUKwECwEC8FCsBAsBAvBQrAQLAQLoQfLy7z5sSPHqVRw6PyJS1QccLrONlpr9O3XZ2ps1fzfxkE4dfQM3b74gK6evcm9pljY+wwIS805Wv6+oARC3+ji4DUSqCzB8bHiuB8FvRqiYmqlTK0/O+mtCQBw//JELAD/osOhh8MvYv+9cgjIewDQ5T5KasJYaTzwfOP3GjV+1qj1d8d/4nCWZ87pEb+Q4vrUQPCrf8FhniG/n396RLX1KvOJ82Bcv3AnMQhC0oEHAMYC0OkITwOKYCngnnpCGHC4KcACsP98+ccCd8ZIFYR+zj8cZQjC0GTExPhqdZL55DYjONifcDuUBuEwY+85TmFEqmRigUJnQDtk2cp61XwISJ+goWjp65z5EIJmBCxTxqcDAPDSAPXlzZdnZosqAMBbsTvTZcJbpJtPsgZgQ+SlABx/8v6eCoFlPqcDAH/WaEyqUpje5XQAgBRQpCrVX9/42JSaDnA8SCRBCkx9KCe2LTLspVA9IQ4ARTWgKxWkdYeUAJhFKkiJhDChVRMA/1NBOISO0MozjQC4XhS4wiGEAYBhEkSE8EQY1iouaXyuCF+lowCAhYmxB+2tB03CCN0VBcIKI944pcjuaqUnKLBKpyNkFQKcn9ZKT1CRBl4UbLMOhBRGzP2rW+JH301xSnTlYDEUDgFtLEklKEY3eKyVqJL0luj93Aq7yGQI20F1IAsQ4PiIB6Ae5eJc1gGYCKFnAKZBqMcBIEVPUNUG0QWiFEFTIVTC5gCTITTbLdA97I3SWhOwCA2JAJDGSIDT5TjFzwQIbtgSZDIEvBeYkeW8zhBQ8GYAgKUCmQwBT3q+vfbWk/7yXQEGAB4PQOFfo64PAAAAAElFTkSuQmCC"/>
          <p:cNvSpPr>
            <a:spLocks noChangeAspect="1" noChangeArrowheads="1"/>
          </p:cNvSpPr>
          <p:nvPr/>
        </p:nvSpPr>
        <p:spPr bwMode="auto">
          <a:xfrm>
            <a:off x="2533650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3" descr="data:image/png;base64,iVBORw0KGgoAAAANSUhEUgAAAEEAAABBCAYAAACO98lFAAAAGXRFWHRTb2Z0d2FyZQBBZG9iZSBJbWFnZVJlYWR5ccllPAAAA6hJREFUeNrsWk1oE0EYnYb1YCSCmiJUsV6ktAeLNOBFSnsQ/IFC60Go9CAIepMIvYgIivRS0Oam6KGhKHhQUqHqrcF6EYKkHhqklygiSFWKYj0o6PfSRuO6s9mfmcn+zAdDYLO72Xnz3ve9bzZto3O9AyzmYdCYjzsICaZDg6BB0CBoEDQIGgQNggZBg6BB0CBoEDQIGgQXYaj6oe4dGdazPcP2bO1iWzal/hz/9uMre/vlNSt9mGdv6LMV0TY61/tL1s2TNNmje0+xIzSSDRPnxcr39+zh8k327N2jaICQ2TnIzu6/6mjy5gAjrr04w9aIJaHNCf27h1i274YnABCdJJncwGPP17ccBEwADBAhpQsEZChBGOsZb6p7JEFov/K5ZJ9MKZGCVaGqDmABHtwqoO8HNPGn1bt/Dy6vrziYgxxiFX10XHaiFMoE3kQQt15d/heABnDwHRji9p6BBAFewE4CvAAQC4rLojQ5gLaVTyVLEGLjGP1oN725g8uSWPQOSKi8KmAno9D1Djwv0L9riJ3Yd47LApRSyVE2VK52o4dIGqnaMbuYqUyqyCfqQMCq8zyEOWCiZpYmVXWViwYLUID+8BJPaKhqnsCEQG2qgC0jlB9uH17w3IG6jNV7xxeLgd1ZQrVAJ9ksb/iMotLqUN8jaIx28gZ2TRKYcOngHXa+eEyWPGalbqq4rRyYLI/+MGHoLyTENpLDaiDkAJZcf5n11Jj5iAIACIxjrJVF6jl4JREMaefYah+RF+4Y8ZA8bS9R3bdqrP4rkT/5uk8nO0QapyqxoCAcBDzkCMf+pjndpRszJTgx5qU0UHbuDgxpVurGusc939+tN6AxJQUErJTdg04cul9rlMzaBjjYmbbbSxTcSebqCVFKF4mOL2uzQwy5YEDbH2l0procuUKrbTlRLBBeHbBiTlatbpKcAuAkqTqMrJkFUkokTI0o/cIkoZsUZZEJgGmrL4SDgNxw8flJ3xSGtAS7RK4bk2qbkfTwMtbpCxQAWH8xI3gzBTKYagkIjR4Ar+UBivnV/MraepJ0aqg8ysDWdyvpIusrrGLT1OwMaQw3OynK/1RBFRi2qgZxAuE0AVB2cmIiwgAUnJ6ciCgA024uSMQdAGXVQWESLHq5OApMQPIb9ApAFEAobABQ9nMTI8T0z3rRf1SYgNU/IAqAsDGhupH9i6JvbIRk8ldErnyYQECyy8mcfFBBQMLDpPN+M37YQMBkofNZGXp3Er8FGADScoakTGegjwAAAABJRU5ErkJggg=="/>
          <p:cNvSpPr>
            <a:spLocks noChangeAspect="1" noChangeArrowheads="1"/>
          </p:cNvSpPr>
          <p:nvPr/>
        </p:nvSpPr>
        <p:spPr bwMode="auto">
          <a:xfrm>
            <a:off x="2533650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data:image/png;base64,iVBORw0KGgoAAAANSUhEUgAAAEEAAABBCAYAAACO98lFAAAAGXRFWHRTb2Z0d2FyZQBBZG9iZSBJbWFnZVJlYWR5ccllPAAAAqVJREFUeNrsmT9II0EUxueWWCho4R8ObC4WIkmhVwSs7Q6u0nRGwYAQW4t0oih21ySdgkXkuOuUKHhed9HKIkViYRCbKCKIKMsdnIWN88kKQWYWk92dzM7MB6OQjRPnN++9+eblw/TBWJQQgqGtInTM0bGiMwSLGBkIBoKBYCAYCAaCgWAgGAgGgoFgIBgIBkITioj+wE89I6Sro5v7/P/TP3L591xdCFj80viWK4TaQ5msn8yrmw6Z0TVXAMrXhMTHiZehbWHE7s/Es3qfDsnhBTLQOagvhFhfgnyJpvT2CbOxLJFdVtBpAF/AUvn2j/oQUAOmKASWdi82yJVgQ9QWCJmxNebrd4835LD+Q/10QCGM9SaYzzZPl1+ssdIQ4AmSnDQ4vt4ntfuy+oWRZ42x+99r39Q/HdysMQDIlgaObMvPNOBZY9wMkQqSquQbBJ41xu5vVpdl9kpHvkCAIeJZ49/0OMSxKLH8iQQUQ5bQIdqhxkhi1X9+rVYsP9KAZ41lPQ0aVMQPT+011ABeGiAF4tQwxTmmCbdLlvrpnI0+44wW1QC9xbZnCP1dg9x2mdvdoak7B02ngCBUkArCmiqSKi+snyCpbBoFBd0h5IU1VWSNAjpyjS94KowoWKlfn1s+WlmFU8CXL6s0FWydIwHmKCekqSKx0kL6CRIrR6OgpDOEOmoB72GkXf8V+guwxKyrdwCafFsMpYCAu4WgK/biqz3mSfV0KLBOA50glCiA9HveqCoEhP/ke99sKQpgwq0Qqg6haQBtPR0CKoLpVv5QlUhYbRWACpFgO0ao5GWSMEcCFj7kFUBYIwG7n6aLL/o1YdgiIefsftHPScMSCQWn+NWDmDwiedhj8fmgFi8zBIT6Hn43a3rCDMF2Kr3QhTfqWYABAOpq2LJhq3/CAAAAAElFTkSuQmCC"/>
          <p:cNvSpPr>
            <a:spLocks noChangeAspect="1" noChangeArrowheads="1"/>
          </p:cNvSpPr>
          <p:nvPr/>
        </p:nvSpPr>
        <p:spPr bwMode="auto">
          <a:xfrm>
            <a:off x="2533650" y="685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13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013176"/>
            <a:ext cx="6781800" cy="1152128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03384F"/>
                </a:solidFill>
                <a:latin typeface="Inter var"/>
              </a:rPr>
              <a:t>Выпаривание раствора соли </a:t>
            </a:r>
            <a:endParaRPr lang="ru-RU" sz="3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97808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7656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831904"/>
              </p:ext>
            </p:extLst>
          </p:nvPr>
        </p:nvGraphicFramePr>
        <p:xfrm>
          <a:off x="179512" y="526098"/>
          <a:ext cx="8712968" cy="1615440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0"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</a:rPr>
                        <a:t>Начерти в </a:t>
                      </a:r>
                      <a:r>
                        <a:rPr lang="ru-RU" sz="2400" dirty="0" smtClean="0">
                          <a:effectLst/>
                        </a:rPr>
                        <a:t>лабораторной (тетради </a:t>
                      </a:r>
                      <a:r>
                        <a:rPr lang="ru-RU" sz="2400" dirty="0">
                          <a:effectLst/>
                        </a:rPr>
                        <a:t>для практических занятий) таблицу (см. ниже) и оформи в ней свои наблюдения и выводы по результатам опыта 1. В качестве подсказки используй пояснения и вопросы таблицы.</a:t>
                      </a:r>
                    </a:p>
                  </a:txBody>
                  <a:tcPr marL="76200" marR="76200" marT="76200" marB="762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276196"/>
              </p:ext>
            </p:extLst>
          </p:nvPr>
        </p:nvGraphicFramePr>
        <p:xfrm>
          <a:off x="134328" y="1988840"/>
          <a:ext cx="9009672" cy="4724549"/>
        </p:xfrm>
        <a:graphic>
          <a:graphicData uri="http://schemas.openxmlformats.org/drawingml/2006/table">
            <a:tbl>
              <a:tblPr/>
              <a:tblGrid>
                <a:gridCol w="2252418"/>
                <a:gridCol w="2252418"/>
                <a:gridCol w="2252418"/>
                <a:gridCol w="2252418"/>
              </a:tblGrid>
              <a:tr h="7230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Название опыта</a:t>
                      </a:r>
                      <a:endParaRPr lang="ru-RU" sz="2000" dirty="0">
                        <a:effectLst/>
                      </a:endParaRP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Наблюдения и рисунки</a:t>
                      </a:r>
                      <a:endParaRPr lang="ru-RU" sz="2000" dirty="0">
                        <a:effectLst/>
                      </a:endParaRP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Химические уравнения</a:t>
                      </a:r>
                      <a:endParaRPr lang="ru-RU" sz="2000" dirty="0">
                        <a:effectLst/>
                      </a:endParaRP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effectLst/>
                        </a:rPr>
                        <a:t>Выводы</a:t>
                      </a:r>
                      <a:endParaRPr lang="ru-RU" sz="2000" dirty="0">
                        <a:effectLst/>
                      </a:endParaRP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0E881"/>
                    </a:solidFill>
                  </a:tcPr>
                </a:tc>
              </a:tr>
              <a:tr h="3962549">
                <a:tc>
                  <a:txBody>
                    <a:bodyPr/>
                    <a:lstStyle/>
                    <a:p>
                      <a:pPr algn="just"/>
                      <a:r>
                        <a:rPr lang="ru-RU" sz="2400" b="1" dirty="0">
                          <a:effectLst/>
                        </a:rPr>
                        <a:t>Опыт 1. </a:t>
                      </a:r>
                      <a:r>
                        <a:rPr lang="ru-RU" sz="2400" dirty="0">
                          <a:effectLst/>
                        </a:rPr>
                        <a:t>Растворение смеси речного песка и поваренной соли в воде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effectLst/>
                        </a:rPr>
                        <a:t>Что происходит при </a:t>
                      </a:r>
                      <a:r>
                        <a:rPr lang="ru-RU" sz="2400" dirty="0" err="1">
                          <a:effectLst/>
                        </a:rPr>
                        <a:t>приливании</a:t>
                      </a:r>
                      <a:r>
                        <a:rPr lang="ru-RU" sz="2400" dirty="0">
                          <a:effectLst/>
                        </a:rPr>
                        <a:t> воды к смеси речного песка и поваренной соли?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effectLst/>
                        </a:rPr>
                        <a:t> 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ru-RU" sz="2400" dirty="0">
                          <a:effectLst/>
                        </a:rPr>
                        <a:t>Для чего к исходной смеси приливают воду?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ru-RU" sz="2400" dirty="0">
                          <a:effectLst/>
                        </a:rPr>
                        <a:t>Зачем смесь речного песка, поваренной соли и воды перемешивают?</a:t>
                      </a:r>
                    </a:p>
                  </a:txBody>
                  <a:tcPr marL="76200" marR="76200" marT="76200" marB="76200" anchor="ctr">
                    <a:lnL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8BD74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19200" y="693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smtClean="0">
                <a:ln>
                  <a:noFill/>
                </a:ln>
                <a:solidFill>
                  <a:srgbClr val="03384F"/>
                </a:solidFill>
                <a:effectLst/>
                <a:latin typeface="Inter var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30370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116</TotalTime>
  <Words>408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NewsPrint</vt:lpstr>
      <vt:lpstr>Практическая работа №2</vt:lpstr>
      <vt:lpstr>Презентация PowerPoint</vt:lpstr>
      <vt:lpstr>Презентация PowerPoint</vt:lpstr>
      <vt:lpstr>Изготовление бумажного фильтра</vt:lpstr>
      <vt:lpstr>Презентация PowerPoint</vt:lpstr>
      <vt:lpstr>Прибор для фильтрования</vt:lpstr>
      <vt:lpstr>Презентация PowerPoint</vt:lpstr>
      <vt:lpstr>Выпаривание раствора соли 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№2</dc:title>
  <dc:creator>User</dc:creator>
  <cp:lastModifiedBy>User</cp:lastModifiedBy>
  <cp:revision>4</cp:revision>
  <dcterms:created xsi:type="dcterms:W3CDTF">2023-09-28T14:38:22Z</dcterms:created>
  <dcterms:modified xsi:type="dcterms:W3CDTF">2024-01-07T10:22:04Z</dcterms:modified>
</cp:coreProperties>
</file>