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1/7/2024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1/7/2024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1/7/2024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1/7/2024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1/7/2024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1/7/2024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1/7/2024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1/7/2024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индивидуальный проект 10 класс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Виды </a:t>
            </a:r>
            <a:r>
              <a:rPr lang="ru-RU" dirty="0" smtClean="0"/>
              <a:t>работы с </a:t>
            </a:r>
            <a:r>
              <a:rPr lang="ru-RU" dirty="0" smtClean="0"/>
              <a:t>информацией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/>
              <a:t>Тезисы доклада </a:t>
            </a:r>
            <a:r>
              <a:rPr lang="ru-RU" dirty="0" smtClean="0"/>
              <a:t>— краткое изложение содержания научного сообщения. </a:t>
            </a:r>
            <a:endParaRPr lang="ru-RU" dirty="0" smtClean="0"/>
          </a:p>
          <a:p>
            <a:r>
              <a:rPr lang="ru-RU" b="1" dirty="0" smtClean="0"/>
              <a:t>Учебное </a:t>
            </a:r>
            <a:r>
              <a:rPr lang="ru-RU" b="1" dirty="0" smtClean="0"/>
              <a:t>пособие </a:t>
            </a:r>
            <a:r>
              <a:rPr lang="ru-RU" dirty="0" smtClean="0"/>
              <a:t>— учебная книга, предназначенная для расширения, углубления, лучшего усвоения знаний, предусмотренных учебной̆ программой̆ и изложенных в учебниках; дополняет или заменяет (частично или полностью) учебник.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b="1" dirty="0" smtClean="0"/>
              <a:t>Библиотечный ̆</a:t>
            </a:r>
            <a:r>
              <a:rPr lang="ru-RU" b="1" dirty="0" smtClean="0"/>
              <a:t>каталог </a:t>
            </a:r>
            <a:r>
              <a:rPr lang="ru-RU" dirty="0" smtClean="0"/>
              <a:t>- совокупность расположенных по определенным правилам библиографических записей̆ на документы, раскрывающая состав и содержание фонда библиотеки или информационного центра. Библиотечный̆ каталог может функционировать в карточной</a:t>
            </a:r>
            <a:r>
              <a:rPr lang="ru-RU" dirty="0" smtClean="0"/>
              <a:t>̆ или </a:t>
            </a:r>
            <a:r>
              <a:rPr lang="ru-RU" dirty="0" smtClean="0"/>
              <a:t>машиночитаемой</a:t>
            </a:r>
            <a:r>
              <a:rPr lang="ru-RU" dirty="0" smtClean="0"/>
              <a:t>̆ форме.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Различают следующие виды каталогов: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− алфавитные, </a:t>
            </a:r>
            <a:endParaRPr lang="ru-RU" dirty="0" smtClean="0"/>
          </a:p>
          <a:p>
            <a:r>
              <a:rPr lang="ru-RU" dirty="0" smtClean="0"/>
              <a:t>− </a:t>
            </a:r>
            <a:r>
              <a:rPr lang="ru-RU" dirty="0" smtClean="0"/>
              <a:t>предметные</a:t>
            </a:r>
            <a:r>
              <a:rPr lang="ru-RU" dirty="0" smtClean="0"/>
              <a:t>,</a:t>
            </a:r>
          </a:p>
          <a:p>
            <a:r>
              <a:rPr lang="ru-RU" dirty="0" smtClean="0"/>
              <a:t>− систематические,</a:t>
            </a:r>
          </a:p>
          <a:p>
            <a:r>
              <a:rPr lang="ru-RU" dirty="0" smtClean="0"/>
              <a:t>− </a:t>
            </a:r>
            <a:r>
              <a:rPr lang="ru-RU" dirty="0" smtClean="0"/>
              <a:t>каталоги новых поступлений.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u="sng" dirty="0" smtClean="0"/>
              <a:t>К алфавитному каталогу </a:t>
            </a:r>
            <a:r>
              <a:rPr lang="ru-RU" dirty="0" smtClean="0"/>
              <a:t>обращаются в том случае, если знают название необходимого источника и фамилию его автора.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u="sng" dirty="0" smtClean="0"/>
              <a:t>Предметный каталог </a:t>
            </a:r>
            <a:r>
              <a:rPr lang="ru-RU" dirty="0" smtClean="0"/>
              <a:t>- библиотечный̆ каталог, в котором библиографические записи располагаются в алфавитном порядке предметных рубрик.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u="sng" dirty="0" smtClean="0"/>
              <a:t>В систематическом каталоге </a:t>
            </a:r>
            <a:r>
              <a:rPr lang="ru-RU" dirty="0" smtClean="0"/>
              <a:t>названия книг сгруппированы по рубрикам и </a:t>
            </a:r>
            <a:r>
              <a:rPr lang="ru-RU" dirty="0" err="1" smtClean="0"/>
              <a:t>подрубрикам</a:t>
            </a:r>
            <a:r>
              <a:rPr lang="ru-RU" dirty="0" smtClean="0"/>
              <a:t>, однако сами рубрики, в отличие от предметного каталога, расположены не по алфавиту, а по системе дисциплины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/>
              <a:t>Основные правила </a:t>
            </a:r>
            <a:r>
              <a:rPr lang="ru-RU" sz="2400" b="1" dirty="0" smtClean="0"/>
              <a:t>составления</a:t>
            </a:r>
            <a:br>
              <a:rPr lang="ru-RU" sz="2400" b="1" dirty="0" smtClean="0"/>
            </a:br>
            <a:r>
              <a:rPr lang="ru-RU" sz="2400" b="1" dirty="0" smtClean="0"/>
              <a:t> </a:t>
            </a:r>
            <a:r>
              <a:rPr lang="ru-RU" sz="2400" b="1" dirty="0" smtClean="0"/>
              <a:t>библиографического </a:t>
            </a:r>
            <a:r>
              <a:rPr lang="ru-RU" sz="2400" b="1" dirty="0" smtClean="0"/>
              <a:t>описания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1. Библиографическое описание книги одного автора: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Андреев В.И. Эвристическое программирование учебно-исследовательской̆ деятельности / В.И. Андреев. – М., 1981 </a:t>
            </a:r>
            <a:endParaRPr lang="ru-RU" dirty="0" smtClean="0"/>
          </a:p>
          <a:p>
            <a:r>
              <a:rPr lang="ru-RU" dirty="0" smtClean="0"/>
              <a:t>2</a:t>
            </a:r>
            <a:r>
              <a:rPr lang="ru-RU" dirty="0" smtClean="0"/>
              <a:t>. Библиографическое описание книги двух и более авторов</a:t>
            </a:r>
            <a:r>
              <a:rPr lang="ru-RU" dirty="0" smtClean="0"/>
              <a:t>:</a:t>
            </a:r>
          </a:p>
          <a:p>
            <a:r>
              <a:rPr lang="ru-RU" dirty="0" smtClean="0"/>
              <a:t> </a:t>
            </a:r>
            <a:r>
              <a:rPr lang="ru-RU" dirty="0" smtClean="0"/>
              <a:t>• </a:t>
            </a:r>
            <a:r>
              <a:rPr lang="ru-RU" dirty="0" err="1" smtClean="0"/>
              <a:t>Пидкасистыи</a:t>
            </a:r>
            <a:r>
              <a:rPr lang="ru-RU" dirty="0" smtClean="0"/>
              <a:t>̆ П.И. Самостоятельная деятельность учащихся в обучении / П.И. </a:t>
            </a:r>
            <a:r>
              <a:rPr lang="ru-RU" dirty="0" err="1" smtClean="0"/>
              <a:t>Пидкасистыи</a:t>
            </a:r>
            <a:r>
              <a:rPr lang="ru-RU" dirty="0" smtClean="0"/>
              <a:t>̆, В.И. </a:t>
            </a:r>
            <a:r>
              <a:rPr lang="ru-RU" dirty="0" err="1" smtClean="0"/>
              <a:t>Коротяев</a:t>
            </a:r>
            <a:r>
              <a:rPr lang="ru-RU" dirty="0" smtClean="0"/>
              <a:t>. – М, 1978 </a:t>
            </a:r>
            <a:endParaRPr lang="ru-RU" dirty="0" smtClean="0"/>
          </a:p>
          <a:p>
            <a:r>
              <a:rPr lang="ru-RU" dirty="0" smtClean="0"/>
              <a:t>3</a:t>
            </a:r>
            <a:r>
              <a:rPr lang="ru-RU" dirty="0" smtClean="0"/>
              <a:t>. Библиографическое описание </a:t>
            </a:r>
            <a:r>
              <a:rPr lang="ru-RU" dirty="0" err="1" smtClean="0"/>
              <a:t>журнальной̆или</a:t>
            </a:r>
            <a:r>
              <a:rPr lang="ru-RU" dirty="0" smtClean="0"/>
              <a:t> </a:t>
            </a:r>
            <a:r>
              <a:rPr lang="ru-RU" dirty="0" err="1" smtClean="0"/>
              <a:t>газетной̆статьи</a:t>
            </a:r>
            <a:r>
              <a:rPr lang="ru-RU" dirty="0" smtClean="0"/>
              <a:t>: • </a:t>
            </a:r>
            <a:r>
              <a:rPr lang="ru-RU" dirty="0" err="1" smtClean="0"/>
              <a:t>Амирова</a:t>
            </a:r>
            <a:r>
              <a:rPr lang="ru-RU" dirty="0" smtClean="0"/>
              <a:t> С.С. Самоорганизация личности в процессе обучения / С.С. </a:t>
            </a:r>
            <a:r>
              <a:rPr lang="ru-RU" dirty="0" err="1" smtClean="0"/>
              <a:t>Амирова</a:t>
            </a:r>
            <a:r>
              <a:rPr lang="ru-RU" dirty="0" smtClean="0"/>
              <a:t> // Педагогика. – 1993. – </a:t>
            </a:r>
            <a:r>
              <a:rPr lang="ru-RU" dirty="0" err="1" smtClean="0"/>
              <a:t>No</a:t>
            </a:r>
            <a:r>
              <a:rPr lang="ru-RU" dirty="0" smtClean="0"/>
              <a:t> 5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Чтение научной литературы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Различают следующие цели чтения: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− информационно-поисковая — найти нужную информацию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− усваивающая — понять информацию и логику рассуждения</a:t>
            </a:r>
            <a:r>
              <a:rPr lang="ru-RU" dirty="0" smtClean="0"/>
              <a:t>;</a:t>
            </a:r>
          </a:p>
          <a:p>
            <a:r>
              <a:rPr lang="ru-RU" dirty="0" smtClean="0"/>
              <a:t>  </a:t>
            </a:r>
            <a:r>
              <a:rPr lang="ru-RU" dirty="0" smtClean="0"/>
              <a:t>− аналитико-критическая — осмыслить текст, определить к нему свое отношение;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− творческая — на основе осмысления информации дополнить и развить ее.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Три основные виды чтения: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r>
              <a:rPr lang="ru-RU" dirty="0" smtClean="0"/>
              <a:t>. Поисковое (просмотровое, ориентировочное </a:t>
            </a:r>
            <a:endParaRPr lang="ru-RU" dirty="0" smtClean="0"/>
          </a:p>
          <a:p>
            <a:r>
              <a:rPr lang="ru-RU" dirty="0" smtClean="0"/>
              <a:t>2</a:t>
            </a:r>
            <a:r>
              <a:rPr lang="ru-RU" dirty="0" smtClean="0"/>
              <a:t>. Выборочное чтение (ознакомительное, конспективное) </a:t>
            </a:r>
            <a:endParaRPr lang="ru-RU" dirty="0" smtClean="0"/>
          </a:p>
          <a:p>
            <a:r>
              <a:rPr lang="ru-RU" dirty="0" smtClean="0"/>
              <a:t>3</a:t>
            </a:r>
            <a:r>
              <a:rPr lang="ru-RU" dirty="0" smtClean="0"/>
              <a:t>. Углубленное чтение (изучающее, аналитическое, </a:t>
            </a:r>
            <a:r>
              <a:rPr lang="ru-RU" dirty="0" smtClean="0"/>
              <a:t>критическое).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/>
              <a:t>Для эффективного чтения можно предложить такую последовательность действий: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Обзор и просмотр</a:t>
            </a:r>
            <a:r>
              <a:rPr lang="ru-RU" dirty="0" smtClean="0"/>
              <a:t>: просмотрите введение, оглавление, резюме для того, чтобы получить общее представление.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b="1" dirty="0" smtClean="0"/>
              <a:t>Анализ</a:t>
            </a:r>
            <a:r>
              <a:rPr lang="ru-RU" dirty="0" smtClean="0"/>
              <a:t> - задумайтесь над тем, для чего вы читаете именно эту книгу, чем мотивирован ваш выбор.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b="1" dirty="0" smtClean="0"/>
              <a:t>Активное чтение </a:t>
            </a:r>
            <a:r>
              <a:rPr lang="ru-RU" dirty="0" smtClean="0"/>
              <a:t>- по мере чтения выделяете основные мысли, сформулируйте их письменно. Запишите возникающие вопросы. Закончив работу, проверьте, насколько хорошо вы усвоили прочитанное. </a:t>
            </a:r>
            <a:endParaRPr lang="ru-RU" dirty="0" smtClean="0"/>
          </a:p>
          <a:p>
            <a:r>
              <a:rPr lang="ru-RU" b="1" dirty="0" smtClean="0"/>
              <a:t>Развитие </a:t>
            </a:r>
            <a:r>
              <a:rPr lang="ru-RU" b="1" dirty="0" smtClean="0"/>
              <a:t>мысли </a:t>
            </a:r>
            <a:r>
              <a:rPr lang="ru-RU" dirty="0" smtClean="0"/>
              <a:t>- попытайтесь изложить свою собственную точку зрения относительно прочитанного.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Методы фиксации полученной</a:t>
            </a:r>
            <a:r>
              <a:rPr lang="ru-RU" b="1" dirty="0" smtClean="0"/>
              <a:t>̆ информации: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Для пометок на полях можно воспользоваться такой̆ системой̆ обозначений: </a:t>
            </a:r>
            <a:endParaRPr lang="ru-RU" dirty="0" smtClean="0"/>
          </a:p>
          <a:p>
            <a:r>
              <a:rPr lang="ru-RU" dirty="0" smtClean="0"/>
              <a:t>! </a:t>
            </a:r>
            <a:r>
              <a:rPr lang="ru-RU" dirty="0" smtClean="0"/>
              <a:t>– очень важно; </a:t>
            </a:r>
            <a:endParaRPr lang="ru-RU" dirty="0" smtClean="0"/>
          </a:p>
          <a:p>
            <a:r>
              <a:rPr lang="ru-RU" dirty="0" smtClean="0"/>
              <a:t>? </a:t>
            </a:r>
            <a:r>
              <a:rPr lang="ru-RU" dirty="0" smtClean="0"/>
              <a:t>– вызывает сомнение, не понятно; </a:t>
            </a:r>
            <a:endParaRPr lang="ru-RU" dirty="0" smtClean="0"/>
          </a:p>
          <a:p>
            <a:r>
              <a:rPr lang="ru-RU" dirty="0" err="1" smtClean="0"/>
              <a:t>v</a:t>
            </a:r>
            <a:r>
              <a:rPr lang="ru-RU" dirty="0" smtClean="0"/>
              <a:t> </a:t>
            </a:r>
            <a:r>
              <a:rPr lang="ru-RU" dirty="0" smtClean="0"/>
              <a:t>– основное, обратить внимание; </a:t>
            </a:r>
            <a:endParaRPr lang="ru-RU" dirty="0" smtClean="0"/>
          </a:p>
          <a:p>
            <a:r>
              <a:rPr lang="ru-RU" dirty="0" smtClean="0"/>
              <a:t>= </a:t>
            </a:r>
            <a:r>
              <a:rPr lang="ru-RU" dirty="0" smtClean="0"/>
              <a:t>- вывод, резюме, итог;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В – выписать и др.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План </a:t>
            </a:r>
            <a:r>
              <a:rPr lang="ru-RU" dirty="0" smtClean="0"/>
              <a:t>- это краткая программа какого-нибудь изложения; совокупность кратко сформулированных мыслей̆- заголовков в сжатом виде представляет смысловую структуру текста. План — это «скелет» текста, он компактно отражает последовательность изложения материала. План как вид записи обычно значительно более подробно передает содержание частей</a:t>
            </a:r>
            <a:r>
              <a:rPr lang="ru-RU" dirty="0" smtClean="0"/>
              <a:t>̆ текста</a:t>
            </a:r>
            <a:r>
              <a:rPr lang="ru-RU" dirty="0" smtClean="0"/>
              <a:t>, чем оглавление книги или подзаголовки статей̆. 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Действия при составлении плана могут быть следующими: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1</a:t>
            </a:r>
            <a:r>
              <a:rPr lang="ru-RU" b="1" dirty="0" smtClean="0"/>
              <a:t>. Просмотрите </a:t>
            </a:r>
            <a:r>
              <a:rPr lang="ru-RU" dirty="0" smtClean="0"/>
              <a:t>текст и разделите его на законченные отрывки. Ориентиром могут служить абзацы текста, хотя не всегда смысловая граница проходит по ним. </a:t>
            </a:r>
            <a:endParaRPr lang="ru-RU" dirty="0" smtClean="0"/>
          </a:p>
          <a:p>
            <a:r>
              <a:rPr lang="ru-RU" dirty="0" smtClean="0"/>
              <a:t>2</a:t>
            </a:r>
            <a:r>
              <a:rPr lang="ru-RU" dirty="0" smtClean="0"/>
              <a:t>. </a:t>
            </a:r>
            <a:r>
              <a:rPr lang="ru-RU" b="1" dirty="0" smtClean="0"/>
              <a:t>Определите</a:t>
            </a:r>
            <a:r>
              <a:rPr lang="ru-RU" dirty="0" smtClean="0"/>
              <a:t> основную мысль каждой</a:t>
            </a:r>
            <a:r>
              <a:rPr lang="ru-RU" dirty="0" smtClean="0"/>
              <a:t>̆ части</a:t>
            </a:r>
            <a:r>
              <a:rPr lang="ru-RU" dirty="0" smtClean="0"/>
              <a:t>, опираясь на ключевые слова и фразы, и сформулируйте ее. </a:t>
            </a:r>
            <a:endParaRPr lang="ru-RU" dirty="0" smtClean="0"/>
          </a:p>
          <a:p>
            <a:r>
              <a:rPr lang="ru-RU" dirty="0" smtClean="0"/>
              <a:t>3</a:t>
            </a:r>
            <a:r>
              <a:rPr lang="ru-RU" dirty="0" smtClean="0"/>
              <a:t>. </a:t>
            </a:r>
            <a:r>
              <a:rPr lang="ru-RU" b="1" dirty="0" smtClean="0"/>
              <a:t>Уточните</a:t>
            </a:r>
            <a:r>
              <a:rPr lang="ru-RU" dirty="0" smtClean="0"/>
              <a:t> формулировки и последовательно их запишите. Если вы поставите к каждый смысловой̆ части вопрос и запишите его, у вас получится вопросный̆ план.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/>
              <a:t>В процессе подготовки и проведения любого исследования можно выделить пять основных этапов: 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 </a:t>
            </a:r>
            <a:r>
              <a:rPr lang="ru-RU" dirty="0" smtClean="0"/>
              <a:t>- этап накопление научной информации: библиографический поиск научной информации, изучения документов, основных источников темы, составление обзора литературы, выбор аспектов исследования;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- формулировка темы, цели и задачи исследования, определение проблемы, обоснование объекта и предмета, цели, главных задач, гипотезы исследования;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- теоретическое исследования - обоснование направлений, выбор общей методики, методов, разработка концепции, параметров, формулировка выводов исследования; </a:t>
            </a:r>
            <a:endParaRPr lang="ru-RU" dirty="0" smtClean="0"/>
          </a:p>
          <a:p>
            <a:r>
              <a:rPr lang="ru-RU" dirty="0" smtClean="0"/>
              <a:t>- </a:t>
            </a:r>
            <a:r>
              <a:rPr lang="ru-RU" dirty="0" smtClean="0"/>
              <a:t>проведение эксперимента - разработка программы, методики, получение и анализ данных, формулирование выводов и результатов исследования;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- оформление результатов научного исследования, выводов, рекомендаций, уточнения научной новизны и практической значимости.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Тезисы</a:t>
            </a:r>
            <a:r>
              <a:rPr lang="ru-RU" dirty="0" smtClean="0"/>
              <a:t> - это положения, кратко излагающие какую-либо идею или одну из основных мыслей̆, </a:t>
            </a:r>
            <a:r>
              <a:rPr lang="ru-RU" dirty="0" smtClean="0"/>
              <a:t>положении ̆</a:t>
            </a:r>
            <a:r>
              <a:rPr lang="ru-RU" dirty="0" smtClean="0"/>
              <a:t>книги. Они могут быть выражены в форме утверждения или отрицания. Тезисы дают возможность раскрыть содержание, ориентируют на то, что нужно запомнить или сказать.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Действия при составлении тезисов могут быть следующие: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dirty="0" smtClean="0"/>
              <a:t>1. В каждом абзаце текста </a:t>
            </a:r>
            <a:r>
              <a:rPr lang="ru-RU" b="1" dirty="0" smtClean="0"/>
              <a:t>выделите</a:t>
            </a:r>
            <a:r>
              <a:rPr lang="ru-RU" dirty="0" smtClean="0"/>
              <a:t> ключевые предложения, несущие смысловую нагрузку. </a:t>
            </a:r>
            <a:endParaRPr lang="ru-RU" dirty="0" smtClean="0"/>
          </a:p>
          <a:p>
            <a:r>
              <a:rPr lang="ru-RU" dirty="0" smtClean="0"/>
              <a:t>2</a:t>
            </a:r>
            <a:r>
              <a:rPr lang="ru-RU" dirty="0" smtClean="0"/>
              <a:t>. Опираясь на выделенные предложения, </a:t>
            </a:r>
            <a:r>
              <a:rPr lang="ru-RU" b="1" dirty="0" smtClean="0"/>
              <a:t>сформулируйте</a:t>
            </a:r>
            <a:r>
              <a:rPr lang="ru-RU" dirty="0" smtClean="0"/>
              <a:t> основную идею абзаца распространенным предложением. </a:t>
            </a:r>
            <a:endParaRPr lang="ru-RU" dirty="0" smtClean="0"/>
          </a:p>
          <a:p>
            <a:r>
              <a:rPr lang="ru-RU" dirty="0" smtClean="0"/>
              <a:t>3</a:t>
            </a:r>
            <a:r>
              <a:rPr lang="ru-RU" dirty="0" smtClean="0"/>
              <a:t>. </a:t>
            </a:r>
            <a:r>
              <a:rPr lang="ru-RU" b="1" dirty="0" smtClean="0"/>
              <a:t>Классифицируете</a:t>
            </a:r>
            <a:r>
              <a:rPr lang="ru-RU" dirty="0" smtClean="0"/>
              <a:t> основные идеи и кратко сформулируйте то, что они передают.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При любом виде конспектирования важно не забывать о том, что: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1. Записи должны быть убористыми, на странице нужно размещать как можно больше текста, это улучшает его </a:t>
            </a:r>
            <a:r>
              <a:rPr lang="ru-RU" dirty="0" err="1" smtClean="0"/>
              <a:t>обозреваемость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 smtClean="0"/>
              <a:t>2. Запись полезно делить, для этого используются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- </a:t>
            </a:r>
            <a:r>
              <a:rPr lang="ru-RU" dirty="0" smtClean="0"/>
              <a:t>подзаголовки,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- </a:t>
            </a:r>
            <a:r>
              <a:rPr lang="ru-RU" dirty="0" smtClean="0"/>
              <a:t>абзацные отступы,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- </a:t>
            </a:r>
            <a:r>
              <a:rPr lang="ru-RU" dirty="0" smtClean="0"/>
              <a:t>пробельные строки. </a:t>
            </a:r>
            <a:r>
              <a:rPr lang="ru-RU" dirty="0" smtClean="0"/>
              <a:t> </a:t>
            </a:r>
            <a:r>
              <a:rPr lang="ru-RU" dirty="0" smtClean="0"/>
              <a:t>Все это организует запись. </a:t>
            </a:r>
            <a:endParaRPr lang="ru-RU" dirty="0" smtClean="0"/>
          </a:p>
          <a:p>
            <a:r>
              <a:rPr lang="ru-RU" dirty="0" smtClean="0"/>
              <a:t>3</a:t>
            </a:r>
            <a:r>
              <a:rPr lang="ru-RU" dirty="0" smtClean="0"/>
              <a:t>. Нужно пользоваться оформительскими средствами: </a:t>
            </a:r>
            <a:r>
              <a:rPr lang="ru-RU" dirty="0" smtClean="0"/>
              <a:t> </a:t>
            </a:r>
            <a:r>
              <a:rPr lang="ru-RU" dirty="0" smtClean="0"/>
              <a:t>-делать в тексте конспекта подчеркивания, а на полях тетради отчёркивай (например, вертикальные), 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 - </a:t>
            </a:r>
            <a:r>
              <a:rPr lang="ru-RU" dirty="0" smtClean="0"/>
              <a:t>заключать законы, основные понятия, правила и т.п. в рамки,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-</a:t>
            </a:r>
            <a:r>
              <a:rPr lang="ru-RU" dirty="0" smtClean="0"/>
              <a:t>пользоваться при различными цветами</a:t>
            </a:r>
            <a:r>
              <a:rPr lang="ru-RU" dirty="0" smtClean="0"/>
              <a:t>,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-</a:t>
            </a:r>
            <a:r>
              <a:rPr lang="ru-RU" dirty="0" smtClean="0"/>
              <a:t>писать разным шрифтом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Страницы тетради для конспектов можно пронумеровать и сделать оглавление. В этом случае вы быстро сможете найти необходимую вам информацию.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атьяна Шутяк\Downloads\img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304800"/>
            <a:ext cx="8244417" cy="594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Татьяна Шутяк\Downloads\img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381000"/>
            <a:ext cx="8534400" cy="586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Татьяна Шутяк\Downloads\img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351309" cy="586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Татьяна Шутяк\Downloads\img1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381000"/>
            <a:ext cx="8402109" cy="601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Татьяна Шутяк\Downloads\img1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3400" y="304800"/>
            <a:ext cx="8153400" cy="61261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Татьяна Шутяк\Downloads\img1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35491" y="304800"/>
            <a:ext cx="8351309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Информацию разделяют на: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 </a:t>
            </a:r>
            <a:r>
              <a:rPr lang="ru-RU" dirty="0" smtClean="0"/>
              <a:t>- обзорную (вторичную) обзор научных материалов</a:t>
            </a:r>
            <a:r>
              <a:rPr lang="ru-RU" dirty="0" smtClean="0"/>
              <a:t>;</a:t>
            </a:r>
          </a:p>
          <a:p>
            <a:r>
              <a:rPr lang="ru-RU" dirty="0" smtClean="0"/>
              <a:t>  </a:t>
            </a:r>
            <a:r>
              <a:rPr lang="ru-RU" dirty="0" smtClean="0"/>
              <a:t>- реферативную, что содержится в описаниях прототипов научных задач;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- реферативную (вторичную), что содержится в аннотациях, резюме, рефератах;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- сигнальную (вторичную) - данные предыдущего сообщения; </a:t>
            </a:r>
            <a:endParaRPr lang="ru-RU" dirty="0" smtClean="0"/>
          </a:p>
          <a:p>
            <a:r>
              <a:rPr lang="ru-RU" dirty="0" smtClean="0"/>
              <a:t>- </a:t>
            </a:r>
            <a:r>
              <a:rPr lang="ru-RU" dirty="0" smtClean="0"/>
              <a:t>справочную (вторичную) - систематизированные краткие сведения в любой отрасли знаний.</a:t>
            </a: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Татьяна Шутяк\Downloads\img19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9600" y="228600"/>
            <a:ext cx="80772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Татьяна Шутяк\Downloads\img2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381999" cy="601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Татьяна Шутяк\Downloads\img2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304800"/>
            <a:ext cx="8382000" cy="586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Татьяна Шутяк\Downloads\img2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1" y="228600"/>
            <a:ext cx="8229600" cy="58975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Татьяна Шутяк\Downloads\img2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1" y="304800"/>
            <a:ext cx="8382000" cy="5821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1" name="Picture 3" descr="C:\Users\Татьяна Шутяк\Downloads\img2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28600"/>
            <a:ext cx="8305799" cy="5943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Татьяна Шутяк\Downloads\img2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1" y="304800"/>
            <a:ext cx="8229600" cy="5821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Первичная информация - это исходная информация, которая является результатом непосредственных социологических экспериментальных исследований, изучение практического опыта (это фактические данные, собранные исследователем, их анализ и проверка</a:t>
            </a:r>
            <a:r>
              <a:rPr lang="ru-RU" dirty="0" smtClean="0"/>
              <a:t>).</a:t>
            </a:r>
          </a:p>
          <a:p>
            <a:r>
              <a:rPr lang="ru-RU" dirty="0" smtClean="0"/>
              <a:t> </a:t>
            </a:r>
            <a:r>
              <a:rPr lang="ru-RU" dirty="0" smtClean="0"/>
              <a:t>Вторичная информация - это результат аналитической обработки и публикации информации по теме </a:t>
            </a:r>
            <a:r>
              <a:rPr lang="ru-RU" dirty="0" smtClean="0"/>
              <a:t>исследования.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- информационные издания (сигнальная информация, реферативные журналы, </a:t>
            </a:r>
            <a:r>
              <a:rPr lang="ru-RU" dirty="0" smtClean="0"/>
              <a:t>экспресс-информация</a:t>
            </a:r>
            <a:r>
              <a:rPr lang="ru-RU" dirty="0" smtClean="0"/>
              <a:t>, обзоры</a:t>
            </a:r>
            <a:r>
              <a:rPr lang="ru-RU" dirty="0" smtClean="0"/>
              <a:t>);</a:t>
            </a:r>
          </a:p>
          <a:p>
            <a:r>
              <a:rPr lang="ru-RU" dirty="0" smtClean="0"/>
              <a:t> - </a:t>
            </a:r>
            <a:r>
              <a:rPr lang="ru-RU" dirty="0" smtClean="0"/>
              <a:t>справочная литература (энциклопедии, словари</a:t>
            </a:r>
            <a:r>
              <a:rPr lang="ru-RU" dirty="0" smtClean="0"/>
              <a:t>);</a:t>
            </a:r>
          </a:p>
          <a:p>
            <a:r>
              <a:rPr lang="ru-RU" dirty="0" smtClean="0"/>
              <a:t>  </a:t>
            </a:r>
            <a:r>
              <a:rPr lang="ru-RU" dirty="0" smtClean="0"/>
              <a:t>- каталоги и картотеки;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- библиографические </a:t>
            </a:r>
            <a:r>
              <a:rPr lang="ru-RU" dirty="0" smtClean="0"/>
              <a:t>издания.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Достоверность </a:t>
            </a:r>
            <a:r>
              <a:rPr lang="ru-RU" dirty="0" smtClean="0"/>
              <a:t>- это достаточное правильность, доказательство того, что названный результат (закон, совокупность фактов) является истинным, правильным. </a:t>
            </a:r>
            <a:r>
              <a:rPr lang="ru-RU" u="sng" dirty="0" smtClean="0"/>
              <a:t>Достоверность результатов и выводов обосновывается экспериментом, логическим доказательством, анализом литературных и архивных источников, проверенных на практике.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Технология работы с информационными источниками 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smtClean="0"/>
              <a:t>К методам работы с </a:t>
            </a:r>
            <a:r>
              <a:rPr lang="ru-RU" dirty="0" smtClean="0"/>
              <a:t>научной ̆информацией ̆</a:t>
            </a:r>
            <a:r>
              <a:rPr lang="ru-RU" dirty="0" smtClean="0"/>
              <a:t>относятся методы поиска информации; методы обработки полученной</a:t>
            </a:r>
            <a:r>
              <a:rPr lang="ru-RU" dirty="0" smtClean="0"/>
              <a:t>̆ информации</a:t>
            </a:r>
            <a:r>
              <a:rPr lang="ru-RU" dirty="0" smtClean="0"/>
              <a:t>; методы систематизация и хранение </a:t>
            </a:r>
            <a:r>
              <a:rPr lang="ru-RU" dirty="0" smtClean="0"/>
              <a:t>научной ̆</a:t>
            </a:r>
            <a:r>
              <a:rPr lang="ru-RU" dirty="0" smtClean="0"/>
              <a:t>информации.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научные тексты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/>
              <a:t>Монография </a:t>
            </a:r>
            <a:r>
              <a:rPr lang="ru-RU" dirty="0" smtClean="0"/>
              <a:t>— научный</a:t>
            </a:r>
            <a:r>
              <a:rPr lang="ru-RU" dirty="0" smtClean="0"/>
              <a:t>̆ труд </a:t>
            </a:r>
            <a:r>
              <a:rPr lang="ru-RU" dirty="0" smtClean="0"/>
              <a:t>одного или нескольких придерживающихся единой</a:t>
            </a:r>
            <a:r>
              <a:rPr lang="ru-RU" dirty="0" smtClean="0"/>
              <a:t>̆ точки </a:t>
            </a:r>
            <a:r>
              <a:rPr lang="ru-RU" dirty="0" smtClean="0"/>
              <a:t>зрения авторов, в котором с наибольшей̆ полнотой̆ исследуется определённая проблема или тема. В монографии обобщается и анализируется литература по данному вопросу, выдвигаются новые гипотезы и решения, способствующие развитию науки. Монография обычно сопровождается обширными библиографическими списками, примечаниями, от которых можно оттолкнуться при составлении списка литературы по проблеме исследования. </a:t>
            </a:r>
            <a:endParaRPr lang="ru-RU" dirty="0" smtClean="0"/>
          </a:p>
          <a:p>
            <a:r>
              <a:rPr lang="ru-RU" b="1" dirty="0" smtClean="0"/>
              <a:t>Брошюра </a:t>
            </a:r>
            <a:r>
              <a:rPr lang="ru-RU" dirty="0" smtClean="0"/>
              <a:t>— непериодическое печатное произведение небольшого объёма (в международной̆ практике не менее 5 и не более 48 страниц); небольшого объема, как правило, научно-популярного характера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научные тексты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/>
              <a:t>Сборник научных трудов </a:t>
            </a:r>
            <a:r>
              <a:rPr lang="ru-RU" dirty="0" smtClean="0"/>
              <a:t>- сборник, содержащий̆ исследовательские материалы научных учреждений, учебных </a:t>
            </a:r>
            <a:r>
              <a:rPr lang="ru-RU" dirty="0" smtClean="0"/>
              <a:t>заведении ̆</a:t>
            </a:r>
            <a:r>
              <a:rPr lang="ru-RU" dirty="0" smtClean="0"/>
              <a:t>или обществ.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b="1" dirty="0" smtClean="0"/>
              <a:t>Статья </a:t>
            </a:r>
            <a:r>
              <a:rPr lang="ru-RU" dirty="0" smtClean="0"/>
              <a:t>— научное произведение небольшого размера, в котором проблема рассматривается с обоснованием ее актуальности, теоретического и прикладного значения, с описанием методики и результатов проведенного исследования. Выполняя педагогическое исследование можно обратиться к журналам «Педагогика», «Воспитание школьника», «Народное образование», «Вопросы психологии». Необходимо помнить о том, что в последнем годовом номере журнала предлагается список статей, которые были опубликованы в данном журнале в течение года.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25</TotalTime>
  <Words>1429</Words>
  <PresentationFormat>Экран (4:3)</PresentationFormat>
  <Paragraphs>89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Официальная</vt:lpstr>
      <vt:lpstr>Виды работы с информацией</vt:lpstr>
      <vt:lpstr>В процессе подготовки и проведения любого исследования можно выделить пять основных этапов: </vt:lpstr>
      <vt:lpstr>Информацию разделяют на: </vt:lpstr>
      <vt:lpstr>Слайд 4</vt:lpstr>
      <vt:lpstr>Слайд 5</vt:lpstr>
      <vt:lpstr>Слайд 6</vt:lpstr>
      <vt:lpstr>Технология работы с информационными источниками </vt:lpstr>
      <vt:lpstr>Основные научные тексты</vt:lpstr>
      <vt:lpstr>Основные научные тексты</vt:lpstr>
      <vt:lpstr>Слайд 10</vt:lpstr>
      <vt:lpstr>Различают следующие виды каталогов: </vt:lpstr>
      <vt:lpstr>Слайд 12</vt:lpstr>
      <vt:lpstr>Основные правила составления  библиографического описания</vt:lpstr>
      <vt:lpstr>Чтение научной литературы</vt:lpstr>
      <vt:lpstr>Три основные виды чтения:</vt:lpstr>
      <vt:lpstr>Для эффективного чтения можно предложить такую последовательность действий:</vt:lpstr>
      <vt:lpstr>Методы фиксации полученной̆ информации:</vt:lpstr>
      <vt:lpstr>Слайд 18</vt:lpstr>
      <vt:lpstr>Действия при составлении плана могут быть следующими: </vt:lpstr>
      <vt:lpstr>Слайд 20</vt:lpstr>
      <vt:lpstr>Действия при составлении тезисов могут быть следующие: </vt:lpstr>
      <vt:lpstr>При любом виде конспектирования важно не забывать о том, что: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работы с информацией</dc:title>
  <dc:creator>Татьяна Шутяк</dc:creator>
  <cp:lastModifiedBy>Татьяна Шутяк</cp:lastModifiedBy>
  <cp:revision>4</cp:revision>
  <dcterms:created xsi:type="dcterms:W3CDTF">2024-01-07T10:20:33Z</dcterms:created>
  <dcterms:modified xsi:type="dcterms:W3CDTF">2024-01-07T10:56:28Z</dcterms:modified>
</cp:coreProperties>
</file>