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7" r:id="rId2"/>
    <p:sldId id="298" r:id="rId3"/>
    <p:sldId id="285" r:id="rId4"/>
    <p:sldId id="274" r:id="rId5"/>
    <p:sldId id="312" r:id="rId6"/>
    <p:sldId id="283" r:id="rId7"/>
    <p:sldId id="279" r:id="rId8"/>
    <p:sldId id="262" r:id="rId9"/>
    <p:sldId id="258" r:id="rId10"/>
    <p:sldId id="297" r:id="rId11"/>
    <p:sldId id="291" r:id="rId12"/>
    <p:sldId id="256" r:id="rId13"/>
    <p:sldId id="272"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2292" autoAdjust="0"/>
    <p:restoredTop sz="94660"/>
  </p:normalViewPr>
  <p:slideViewPr>
    <p:cSldViewPr>
      <p:cViewPr varScale="1">
        <p:scale>
          <a:sx n="70" d="100"/>
          <a:sy n="70" d="100"/>
        </p:scale>
        <p:origin x="-39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28.11.2016</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28.11.2016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28.11.2016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28.11.2016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28.11.2016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28.11.2016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28.11.2016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28.11.2016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28.11.2016</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hyperlink" Target="http://www.artgif.ru/OGON/ogon025.gif"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ratnikjournal.narod.ru/200801/ogon.jpg" TargetMode="External"/><Relationship Id="rId1" Type="http://schemas.openxmlformats.org/officeDocument/2006/relationships/slideLayout" Target="../slideLayouts/slideLayout1.xml"/><Relationship Id="rId5" Type="http://schemas.openxmlformats.org/officeDocument/2006/relationships/image" Target="../media/image2.gif"/><Relationship Id="rId4" Type="http://schemas.openxmlformats.org/officeDocument/2006/relationships/hyperlink" Target="http://www.artgif.ru/OGON/ogon025.gif"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image" Target="../media/image17.jpeg"/><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ljplus.ru/img4/g/r/gromovski/newphoto851.jpg"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1.xml"/><Relationship Id="rId1" Type="http://schemas.openxmlformats.org/officeDocument/2006/relationships/audio" Target="file:///F:\&#1041;&#1080;&#1090;&#1074;&#1072;%20&#1087;&#1086;&#1076;%20&#1052;&#1086;&#1089;&#1082;&#1074;&#1086;&#1081;\&#1059;%20&#1076;&#1077;&#1088;&#1077;&#1074;&#1085;&#1080;%20&#1050;&#1088;&#1102;&#1082;&#1086;&#1074;&#1086;.mp3" TargetMode="Externa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2071678"/>
            <a:ext cx="9144000" cy="2686056"/>
          </a:xfrm>
        </p:spPr>
        <p:txBody>
          <a:bodyPr>
            <a:noAutofit/>
          </a:bodyPr>
          <a:lstStyle/>
          <a:p>
            <a:r>
              <a:rPr lang="ru-RU" sz="9600" cap="none" spc="600" dirty="0" smtClean="0">
                <a:solidFill>
                  <a:srgbClr val="C00000"/>
                </a:solidFill>
                <a:effectLst>
                  <a:outerShdw blurRad="38100" dist="38100" dir="2700000" algn="tl">
                    <a:srgbClr val="000000">
                      <a:alpha val="43137"/>
                    </a:srgbClr>
                  </a:outerShdw>
                </a:effectLst>
              </a:rPr>
              <a:t>Битва </a:t>
            </a:r>
            <a:br>
              <a:rPr lang="ru-RU" sz="9600" cap="none" spc="600" dirty="0" smtClean="0">
                <a:solidFill>
                  <a:srgbClr val="C00000"/>
                </a:solidFill>
                <a:effectLst>
                  <a:outerShdw blurRad="38100" dist="38100" dir="2700000" algn="tl">
                    <a:srgbClr val="000000">
                      <a:alpha val="43137"/>
                    </a:srgbClr>
                  </a:outerShdw>
                </a:effectLst>
              </a:rPr>
            </a:br>
            <a:r>
              <a:rPr lang="ru-RU" sz="9600" cap="none" spc="600" dirty="0" smtClean="0">
                <a:solidFill>
                  <a:srgbClr val="C00000"/>
                </a:solidFill>
                <a:effectLst>
                  <a:outerShdw blurRad="38100" dist="38100" dir="2700000" algn="tl">
                    <a:srgbClr val="000000">
                      <a:alpha val="43137"/>
                    </a:srgbClr>
                  </a:outerShdw>
                </a:effectLst>
              </a:rPr>
              <a:t>под </a:t>
            </a:r>
            <a:br>
              <a:rPr lang="ru-RU" sz="9600" cap="none" spc="600" dirty="0" smtClean="0">
                <a:solidFill>
                  <a:srgbClr val="C00000"/>
                </a:solidFill>
                <a:effectLst>
                  <a:outerShdw blurRad="38100" dist="38100" dir="2700000" algn="tl">
                    <a:srgbClr val="000000">
                      <a:alpha val="43137"/>
                    </a:srgbClr>
                  </a:outerShdw>
                </a:effectLst>
              </a:rPr>
            </a:br>
            <a:r>
              <a:rPr lang="ru-RU" sz="9600" cap="none" spc="600" dirty="0" smtClean="0">
                <a:solidFill>
                  <a:srgbClr val="C00000"/>
                </a:solidFill>
                <a:effectLst>
                  <a:outerShdw blurRad="38100" dist="38100" dir="2700000" algn="tl">
                    <a:srgbClr val="000000">
                      <a:alpha val="43137"/>
                    </a:srgbClr>
                  </a:outerShdw>
                </a:effectLst>
              </a:rPr>
              <a:t>Москвой</a:t>
            </a:r>
            <a:endParaRPr lang="ru-RU" sz="9600" cap="none" spc="600" dirty="0">
              <a:solidFill>
                <a:srgbClr val="C00000"/>
              </a:solidFill>
              <a:effectLst>
                <a:outerShdw blurRad="38100" dist="38100" dir="2700000" algn="tl">
                  <a:srgbClr val="000000">
                    <a:alpha val="43137"/>
                  </a:srgbClr>
                </a:outerShdw>
              </a:effectLst>
            </a:endParaRPr>
          </a:p>
        </p:txBody>
      </p:sp>
      <p:pic>
        <p:nvPicPr>
          <p:cNvPr id="3" name="Picture 8" descr="Картинка 94 из 132">
            <a:hlinkClick r:id="rId2"/>
          </p:cNvPr>
          <p:cNvPicPr>
            <a:picLocks noChangeAspect="1" noChangeArrowheads="1" noCrop="1"/>
          </p:cNvPicPr>
          <p:nvPr/>
        </p:nvPicPr>
        <p:blipFill>
          <a:blip r:embed="rId3"/>
          <a:srcRect/>
          <a:stretch>
            <a:fillRect/>
          </a:stretch>
        </p:blipFill>
        <p:spPr bwMode="auto">
          <a:xfrm flipH="1">
            <a:off x="0" y="428604"/>
            <a:ext cx="2714612" cy="6429396"/>
          </a:xfrm>
          <a:prstGeom prst="rect">
            <a:avLst/>
          </a:prstGeom>
          <a:noFill/>
        </p:spPr>
      </p:pic>
      <p:pic>
        <p:nvPicPr>
          <p:cNvPr id="4" name="Picture 8" descr="Картинка 94 из 132">
            <a:hlinkClick r:id="rId2"/>
          </p:cNvPr>
          <p:cNvPicPr>
            <a:picLocks noChangeAspect="1" noChangeArrowheads="1" noCrop="1"/>
          </p:cNvPicPr>
          <p:nvPr/>
        </p:nvPicPr>
        <p:blipFill>
          <a:blip r:embed="rId3"/>
          <a:srcRect/>
          <a:stretch>
            <a:fillRect/>
          </a:stretch>
        </p:blipFill>
        <p:spPr bwMode="auto">
          <a:xfrm>
            <a:off x="2071670" y="3929066"/>
            <a:ext cx="4714908" cy="2928934"/>
          </a:xfrm>
          <a:prstGeom prst="rect">
            <a:avLst/>
          </a:prstGeom>
          <a:noFill/>
        </p:spPr>
      </p:pic>
      <p:pic>
        <p:nvPicPr>
          <p:cNvPr id="5" name="Picture 8" descr="Картинка 94 из 132">
            <a:hlinkClick r:id="rId2"/>
          </p:cNvPr>
          <p:cNvPicPr>
            <a:picLocks noChangeAspect="1" noChangeArrowheads="1" noCrop="1"/>
          </p:cNvPicPr>
          <p:nvPr/>
        </p:nvPicPr>
        <p:blipFill>
          <a:blip r:embed="rId3"/>
          <a:srcRect/>
          <a:stretch>
            <a:fillRect/>
          </a:stretch>
        </p:blipFill>
        <p:spPr bwMode="auto">
          <a:xfrm>
            <a:off x="5857852" y="1142984"/>
            <a:ext cx="3286148" cy="5715016"/>
          </a:xfrm>
          <a:prstGeom prst="rect">
            <a:avLst/>
          </a:prstGeom>
          <a:noFill/>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643306" y="0"/>
            <a:ext cx="5500694" cy="1754326"/>
          </a:xfrm>
          <a:prstGeom prst="rect">
            <a:avLst/>
          </a:prstGeom>
        </p:spPr>
        <p:txBody>
          <a:bodyPr wrap="square">
            <a:spAutoFit/>
          </a:bodyPr>
          <a:lstStyle/>
          <a:p>
            <a:pPr>
              <a:lnSpc>
                <a:spcPct val="150000"/>
              </a:lnSpc>
            </a:pPr>
            <a:r>
              <a:rPr lang="ru-RU" b="1" dirty="0" smtClean="0">
                <a:latin typeface="+mj-lt"/>
              </a:rPr>
              <a:t>Мы свою победу выстрадали честно,</a:t>
            </a:r>
            <a:br>
              <a:rPr lang="ru-RU" b="1" dirty="0" smtClean="0">
                <a:latin typeface="+mj-lt"/>
              </a:rPr>
            </a:br>
            <a:r>
              <a:rPr lang="ru-RU" b="1" dirty="0" smtClean="0">
                <a:latin typeface="+mj-lt"/>
              </a:rPr>
              <a:t>Преданы святому кровному родству.</a:t>
            </a:r>
            <a:br>
              <a:rPr lang="ru-RU" b="1" dirty="0" smtClean="0">
                <a:latin typeface="+mj-lt"/>
              </a:rPr>
            </a:br>
            <a:r>
              <a:rPr lang="ru-RU" b="1" dirty="0" smtClean="0">
                <a:latin typeface="+mj-lt"/>
              </a:rPr>
              <a:t>В каждом новом доме, в каждой новой песне</a:t>
            </a:r>
            <a:br>
              <a:rPr lang="ru-RU" b="1" dirty="0" smtClean="0">
                <a:latin typeface="+mj-lt"/>
              </a:rPr>
            </a:br>
            <a:r>
              <a:rPr lang="ru-RU" b="1" dirty="0" smtClean="0">
                <a:latin typeface="+mj-lt"/>
              </a:rPr>
              <a:t>Помните ушедших в битву за Москву!</a:t>
            </a:r>
            <a:endParaRPr lang="ru-RU" b="1" dirty="0">
              <a:latin typeface="+mj-lt"/>
            </a:endParaRPr>
          </a:p>
        </p:txBody>
      </p:sp>
      <p:pic>
        <p:nvPicPr>
          <p:cNvPr id="50180" name="Picture 4" descr="Картинка 30 из 2782">
            <a:hlinkClick r:id="rId2"/>
          </p:cNvPr>
          <p:cNvPicPr>
            <a:picLocks noChangeAspect="1" noChangeArrowheads="1"/>
          </p:cNvPicPr>
          <p:nvPr/>
        </p:nvPicPr>
        <p:blipFill>
          <a:blip r:embed="rId3"/>
          <a:srcRect/>
          <a:stretch>
            <a:fillRect/>
          </a:stretch>
        </p:blipFill>
        <p:spPr bwMode="auto">
          <a:xfrm>
            <a:off x="142844" y="1785926"/>
            <a:ext cx="8858312" cy="4924437"/>
          </a:xfrm>
          <a:prstGeom prst="rect">
            <a:avLst/>
          </a:prstGeom>
          <a:ln>
            <a:noFill/>
          </a:ln>
          <a:effectLst>
            <a:softEdge rad="112500"/>
          </a:effectLst>
        </p:spPr>
      </p:pic>
      <p:pic>
        <p:nvPicPr>
          <p:cNvPr id="50184" name="Picture 8" descr="Картинка 94 из 132">
            <a:hlinkClick r:id="rId4"/>
          </p:cNvPr>
          <p:cNvPicPr>
            <a:picLocks noChangeAspect="1" noChangeArrowheads="1" noCrop="1"/>
          </p:cNvPicPr>
          <p:nvPr/>
        </p:nvPicPr>
        <p:blipFill>
          <a:blip r:embed="rId5"/>
          <a:srcRect/>
          <a:stretch>
            <a:fillRect/>
          </a:stretch>
        </p:blipFill>
        <p:spPr bwMode="auto">
          <a:xfrm>
            <a:off x="2214546" y="1849190"/>
            <a:ext cx="3286148" cy="3380040"/>
          </a:xfrm>
          <a:prstGeom prst="rect">
            <a:avLst/>
          </a:prstGeom>
          <a:noFill/>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4" name="Picture 8" descr="Картинка 10 из 116"/>
          <p:cNvPicPr>
            <a:picLocks noChangeAspect="1" noChangeArrowheads="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0" y="0"/>
            <a:ext cx="5076825" cy="3629026"/>
          </a:xfrm>
          <a:prstGeom prst="rect">
            <a:avLst/>
          </a:prstGeom>
          <a:ln>
            <a:noFill/>
          </a:ln>
          <a:effectLst>
            <a:softEdge rad="112500"/>
          </a:effectLst>
        </p:spPr>
      </p:pic>
      <p:pic>
        <p:nvPicPr>
          <p:cNvPr id="45066" name="Picture 10" descr="Картинка 48 из 116"/>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5357818" y="285728"/>
            <a:ext cx="3500462" cy="2573376"/>
          </a:xfrm>
          <a:prstGeom prst="rect">
            <a:avLst/>
          </a:prstGeom>
          <a:ln>
            <a:noFill/>
          </a:ln>
          <a:effectLst>
            <a:softEdge rad="112500"/>
          </a:effectLst>
        </p:spPr>
      </p:pic>
      <p:pic>
        <p:nvPicPr>
          <p:cNvPr id="45068" name="Picture 12" descr="Картинка 67 из 116"/>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214282" y="3929066"/>
            <a:ext cx="3643338" cy="2684172"/>
          </a:xfrm>
          <a:prstGeom prst="rect">
            <a:avLst/>
          </a:prstGeom>
          <a:ln>
            <a:noFill/>
          </a:ln>
          <a:effectLst>
            <a:softEdge rad="112500"/>
          </a:effectLst>
        </p:spPr>
      </p:pic>
      <p:pic>
        <p:nvPicPr>
          <p:cNvPr id="45070" name="Picture 14" descr="Картинка 72 из 116"/>
          <p:cNvPicPr>
            <a:picLocks noChangeAspect="1" noChangeArrowheads="1"/>
          </p:cNvPicPr>
          <p:nvPr/>
        </p:nvPicPr>
        <p:blipFill>
          <a:blip r:embed="rId5" cstate="email">
            <a:extLst>
              <a:ext uri="{28A0092B-C50C-407E-A947-70E740481C1C}">
                <a14:useLocalDpi xmlns:a14="http://schemas.microsoft.com/office/drawing/2010/main" xmlns=""/>
              </a:ext>
            </a:extLst>
          </a:blip>
          <a:srcRect/>
          <a:stretch>
            <a:fillRect/>
          </a:stretch>
        </p:blipFill>
        <p:spPr bwMode="auto">
          <a:xfrm>
            <a:off x="4067175" y="3057524"/>
            <a:ext cx="5076825" cy="3800476"/>
          </a:xfrm>
          <a:prstGeom prst="rect">
            <a:avLst/>
          </a:prstGeom>
          <a:ln>
            <a:noFill/>
          </a:ln>
          <a:effectLst>
            <a:softEdge rad="112500"/>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БИТВА ПОД МОСКВОЙ\2.jpg"/>
          <p:cNvPicPr>
            <a:picLocks noChangeAspect="1" noChangeArrowheads="1"/>
          </p:cNvPicPr>
          <p:nvPr/>
        </p:nvPicPr>
        <p:blipFill>
          <a:blip r:embed="rId2"/>
          <a:srcRect/>
          <a:stretch>
            <a:fillRect/>
          </a:stretch>
        </p:blipFill>
        <p:spPr bwMode="auto">
          <a:xfrm>
            <a:off x="0" y="-1"/>
            <a:ext cx="9144000" cy="6866313"/>
          </a:xfrm>
          <a:prstGeom prst="rect">
            <a:avLst/>
          </a:prstGeom>
          <a:noFill/>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5786454"/>
            <a:ext cx="9144000" cy="1071546"/>
          </a:xfrm>
        </p:spPr>
        <p:txBody>
          <a:bodyPr>
            <a:normAutofit/>
          </a:bodyPr>
          <a:lstStyle/>
          <a:p>
            <a:r>
              <a:rPr lang="ru-RU" sz="1800" b="1" dirty="0" smtClean="0">
                <a:effectLst>
                  <a:outerShdw blurRad="38100" dist="38100" dir="2700000" algn="tl">
                    <a:srgbClr val="000000">
                      <a:alpha val="43137"/>
                    </a:srgbClr>
                  </a:outerShdw>
                </a:effectLst>
                <a:latin typeface="+mj-lt"/>
              </a:rPr>
              <a:t>28 бойцов дивизии генерала И. В. Панфилова во главе с политруком                                   В. Г. Клочковым совершили бессмертный подвиг.                                                                      16 ноября началось новое немецко-фашистское наступление на Москву. </a:t>
            </a:r>
          </a:p>
          <a:p>
            <a:endParaRPr lang="ru-RU" sz="1800" b="1" dirty="0" smtClean="0">
              <a:effectLst>
                <a:outerShdw blurRad="38100" dist="38100" dir="2700000" algn="tl">
                  <a:srgbClr val="000000">
                    <a:alpha val="43137"/>
                  </a:srgbClr>
                </a:outerShdw>
              </a:effectLst>
              <a:latin typeface="+mj-lt"/>
            </a:endParaRPr>
          </a:p>
        </p:txBody>
      </p:sp>
      <p:pic>
        <p:nvPicPr>
          <p:cNvPr id="8196" name="Picture 4" descr="Картинка 18 из 55"/>
          <p:cNvPicPr>
            <a:picLocks noChangeAspect="1" noChangeArrowheads="1"/>
          </p:cNvPicPr>
          <p:nvPr/>
        </p:nvPicPr>
        <p:blipFill>
          <a:blip r:embed="rId2"/>
          <a:srcRect/>
          <a:stretch>
            <a:fillRect/>
          </a:stretch>
        </p:blipFill>
        <p:spPr bwMode="auto">
          <a:xfrm>
            <a:off x="0" y="-1"/>
            <a:ext cx="9144000" cy="5715017"/>
          </a:xfrm>
          <a:prstGeom prst="rect">
            <a:avLst/>
          </a:prstGeom>
          <a:ln>
            <a:noFill/>
          </a:ln>
          <a:effectLst>
            <a:softEdge rad="112500"/>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42844" y="2571744"/>
            <a:ext cx="4143372" cy="2585323"/>
          </a:xfrm>
          <a:prstGeom prst="rect">
            <a:avLst/>
          </a:prstGeom>
        </p:spPr>
        <p:txBody>
          <a:bodyPr wrap="square">
            <a:spAutoFit/>
          </a:bodyPr>
          <a:lstStyle/>
          <a:p>
            <a:pPr>
              <a:lnSpc>
                <a:spcPct val="150000"/>
              </a:lnSpc>
            </a:pPr>
            <a:r>
              <a:rPr lang="ru-RU" b="1" dirty="0" smtClean="0">
                <a:effectLst>
                  <a:outerShdw blurRad="38100" dist="38100" dir="2700000" algn="tl">
                    <a:srgbClr val="000000">
                      <a:alpha val="43137"/>
                    </a:srgbClr>
                  </a:outerShdw>
                </a:effectLst>
                <a:latin typeface="+mj-lt"/>
              </a:rPr>
              <a:t>Москва! Ты в солдатской шинели</a:t>
            </a:r>
            <a:br>
              <a:rPr lang="ru-RU" b="1" dirty="0" smtClean="0">
                <a:effectLst>
                  <a:outerShdw blurRad="38100" dist="38100" dir="2700000" algn="tl">
                    <a:srgbClr val="000000">
                      <a:alpha val="43137"/>
                    </a:srgbClr>
                  </a:outerShdw>
                </a:effectLst>
                <a:latin typeface="+mj-lt"/>
              </a:rPr>
            </a:br>
            <a:r>
              <a:rPr lang="ru-RU" b="1" dirty="0" smtClean="0">
                <a:effectLst>
                  <a:outerShdw blurRad="38100" dist="38100" dir="2700000" algn="tl">
                    <a:srgbClr val="000000">
                      <a:alpha val="43137"/>
                    </a:srgbClr>
                  </a:outerShdw>
                </a:effectLst>
                <a:latin typeface="+mj-lt"/>
              </a:rPr>
              <a:t>Прошла, не склонив головы!</a:t>
            </a:r>
            <a:br>
              <a:rPr lang="ru-RU" b="1" dirty="0" smtClean="0">
                <a:effectLst>
                  <a:outerShdw blurRad="38100" dist="38100" dir="2700000" algn="tl">
                    <a:srgbClr val="000000">
                      <a:alpha val="43137"/>
                    </a:srgbClr>
                  </a:outerShdw>
                </a:effectLst>
                <a:latin typeface="+mj-lt"/>
              </a:rPr>
            </a:br>
            <a:r>
              <a:rPr lang="ru-RU" b="1" dirty="0" smtClean="0">
                <a:effectLst>
                  <a:outerShdw blurRad="38100" dist="38100" dir="2700000" algn="tl">
                    <a:srgbClr val="000000">
                      <a:alpha val="43137"/>
                    </a:srgbClr>
                  </a:outerShdw>
                </a:effectLst>
                <a:latin typeface="+mj-lt"/>
              </a:rPr>
              <a:t>И сколько б мы песен ни пели</a:t>
            </a:r>
            <a:br>
              <a:rPr lang="ru-RU" b="1" dirty="0" smtClean="0">
                <a:effectLst>
                  <a:outerShdw blurRad="38100" dist="38100" dir="2700000" algn="tl">
                    <a:srgbClr val="000000">
                      <a:alpha val="43137"/>
                    </a:srgbClr>
                  </a:outerShdw>
                </a:effectLst>
                <a:latin typeface="+mj-lt"/>
              </a:rPr>
            </a:br>
            <a:r>
              <a:rPr lang="ru-RU" b="1" dirty="0" smtClean="0">
                <a:effectLst>
                  <a:outerShdw blurRad="38100" dist="38100" dir="2700000" algn="tl">
                    <a:srgbClr val="000000">
                      <a:alpha val="43137"/>
                    </a:srgbClr>
                  </a:outerShdw>
                </a:effectLst>
                <a:latin typeface="+mj-lt"/>
              </a:rPr>
              <a:t>Их мало для нашей Москвы.</a:t>
            </a:r>
          </a:p>
          <a:p>
            <a:pPr algn="ctr">
              <a:lnSpc>
                <a:spcPct val="150000"/>
              </a:lnSpc>
            </a:pPr>
            <a:r>
              <a:rPr lang="ru-RU" b="1" dirty="0" smtClean="0">
                <a:effectLst>
                  <a:outerShdw blurRad="38100" dist="38100" dir="2700000" algn="tl">
                    <a:srgbClr val="000000">
                      <a:alpha val="43137"/>
                    </a:srgbClr>
                  </a:outerShdw>
                </a:effectLst>
                <a:latin typeface="+mj-lt"/>
              </a:rPr>
              <a:t/>
            </a:r>
            <a:br>
              <a:rPr lang="ru-RU" b="1" dirty="0" smtClean="0">
                <a:effectLst>
                  <a:outerShdw blurRad="38100" dist="38100" dir="2700000" algn="tl">
                    <a:srgbClr val="000000">
                      <a:alpha val="43137"/>
                    </a:srgbClr>
                  </a:outerShdw>
                </a:effectLst>
                <a:latin typeface="+mj-lt"/>
              </a:rPr>
            </a:br>
            <a:r>
              <a:rPr lang="ru-RU" b="1" dirty="0" smtClean="0">
                <a:effectLst>
                  <a:outerShdw blurRad="38100" dist="38100" dir="2700000" algn="tl">
                    <a:srgbClr val="000000">
                      <a:alpha val="43137"/>
                    </a:srgbClr>
                  </a:outerShdw>
                </a:effectLst>
                <a:latin typeface="+mj-lt"/>
              </a:rPr>
              <a:t>                       </a:t>
            </a:r>
            <a:r>
              <a:rPr lang="ru-RU" b="1" i="1" dirty="0" smtClean="0">
                <a:effectLst>
                  <a:outerShdw blurRad="38100" dist="38100" dir="2700000" algn="tl">
                    <a:srgbClr val="000000">
                      <a:alpha val="43137"/>
                    </a:srgbClr>
                  </a:outerShdw>
                </a:effectLst>
                <a:latin typeface="+mj-lt"/>
              </a:rPr>
              <a:t>Михаил Светлов</a:t>
            </a:r>
            <a:endParaRPr lang="ru-RU" b="1" dirty="0">
              <a:effectLst>
                <a:outerShdw blurRad="38100" dist="38100" dir="2700000" algn="tl">
                  <a:srgbClr val="000000">
                    <a:alpha val="43137"/>
                  </a:srgbClr>
                </a:outerShdw>
              </a:effectLst>
              <a:latin typeface="+mj-lt"/>
            </a:endParaRPr>
          </a:p>
        </p:txBody>
      </p:sp>
      <p:pic>
        <p:nvPicPr>
          <p:cNvPr id="1026" name="Picture 2" descr="C:\Documents and Settings\Admin\Рабочий стол\Новая папка\20.jpg"/>
          <p:cNvPicPr>
            <a:picLocks noChangeAspect="1" noChangeArrowheads="1"/>
          </p:cNvPicPr>
          <p:nvPr/>
        </p:nvPicPr>
        <p:blipFill>
          <a:blip r:embed="rId2"/>
          <a:srcRect/>
          <a:stretch>
            <a:fillRect/>
          </a:stretch>
        </p:blipFill>
        <p:spPr bwMode="auto">
          <a:xfrm>
            <a:off x="4214810" y="142852"/>
            <a:ext cx="4786346" cy="6588140"/>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G:\БИТВА ПОД МОСКВОЙ\15.jpg"/>
          <p:cNvPicPr>
            <a:picLocks noChangeAspect="1" noChangeArrowheads="1"/>
          </p:cNvPicPr>
          <p:nvPr/>
        </p:nvPicPr>
        <p:blipFill>
          <a:blip r:embed="rId2"/>
          <a:srcRect/>
          <a:stretch>
            <a:fillRect/>
          </a:stretch>
        </p:blipFill>
        <p:spPr bwMode="auto">
          <a:xfrm>
            <a:off x="4572000" y="-24"/>
            <a:ext cx="4572000" cy="6908243"/>
          </a:xfrm>
          <a:prstGeom prst="rect">
            <a:avLst/>
          </a:prstGeom>
          <a:ln>
            <a:noFill/>
          </a:ln>
          <a:effectLst>
            <a:softEdge rad="112500"/>
          </a:effectLst>
        </p:spPr>
      </p:pic>
      <p:pic>
        <p:nvPicPr>
          <p:cNvPr id="15362" name="Picture 2" descr="Картинка 26 из 2611"/>
          <p:cNvPicPr>
            <a:picLocks noChangeAspect="1" noChangeArrowheads="1"/>
          </p:cNvPicPr>
          <p:nvPr/>
        </p:nvPicPr>
        <p:blipFill>
          <a:blip r:embed="rId3"/>
          <a:srcRect/>
          <a:stretch>
            <a:fillRect/>
          </a:stretch>
        </p:blipFill>
        <p:spPr bwMode="auto">
          <a:xfrm>
            <a:off x="1" y="0"/>
            <a:ext cx="4643437" cy="6858000"/>
          </a:xfrm>
          <a:prstGeom prst="rect">
            <a:avLst/>
          </a:prstGeom>
          <a:ln>
            <a:noFill/>
          </a:ln>
          <a:effectLst>
            <a:softEdge rad="112500"/>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214810" y="2285992"/>
            <a:ext cx="4929190" cy="4395806"/>
          </a:xfrm>
        </p:spPr>
        <p:txBody>
          <a:bodyPr>
            <a:normAutofit/>
          </a:bodyPr>
          <a:lstStyle/>
          <a:p>
            <a:pPr>
              <a:lnSpc>
                <a:spcPct val="150000"/>
              </a:lnSpc>
            </a:pPr>
            <a:r>
              <a:rPr lang="ru-RU" sz="2000" b="1" dirty="0" smtClean="0">
                <a:effectLst>
                  <a:outerShdw blurRad="38100" dist="38100" dir="2700000" algn="tl">
                    <a:srgbClr val="000000">
                      <a:alpha val="43137"/>
                    </a:srgbClr>
                  </a:outerShdw>
                </a:effectLst>
                <a:latin typeface="+mj-lt"/>
              </a:rPr>
              <a:t>В эти трагические дни </a:t>
            </a:r>
          </a:p>
          <a:p>
            <a:pPr>
              <a:lnSpc>
                <a:spcPct val="150000"/>
              </a:lnSpc>
            </a:pPr>
            <a:r>
              <a:rPr lang="ru-RU" sz="2000" b="1" dirty="0" smtClean="0">
                <a:effectLst>
                  <a:outerShdw blurRad="38100" dist="38100" dir="2700000" algn="tl">
                    <a:srgbClr val="000000">
                      <a:alpha val="43137"/>
                    </a:srgbClr>
                  </a:outerShdw>
                </a:effectLst>
                <a:latin typeface="+mj-lt"/>
              </a:rPr>
              <a:t>мужественно держали оборону </a:t>
            </a:r>
          </a:p>
          <a:p>
            <a:pPr>
              <a:lnSpc>
                <a:spcPct val="150000"/>
              </a:lnSpc>
            </a:pPr>
            <a:r>
              <a:rPr lang="ru-RU" sz="2000" b="1" dirty="0" smtClean="0">
                <a:effectLst>
                  <a:outerShdw blurRad="38100" dist="38100" dir="2700000" algn="tl">
                    <a:srgbClr val="000000">
                      <a:alpha val="43137"/>
                    </a:srgbClr>
                  </a:outerShdw>
                </a:effectLst>
                <a:latin typeface="+mj-lt"/>
              </a:rPr>
              <a:t>летчики-истребители. </a:t>
            </a:r>
          </a:p>
          <a:p>
            <a:pPr>
              <a:lnSpc>
                <a:spcPct val="150000"/>
              </a:lnSpc>
            </a:pPr>
            <a:endParaRPr lang="ru-RU" sz="2000" b="1" dirty="0" smtClean="0">
              <a:effectLst>
                <a:outerShdw blurRad="38100" dist="38100" dir="2700000" algn="tl">
                  <a:srgbClr val="000000">
                    <a:alpha val="43137"/>
                  </a:srgbClr>
                </a:outerShdw>
              </a:effectLst>
              <a:latin typeface="+mj-lt"/>
            </a:endParaRPr>
          </a:p>
          <a:p>
            <a:pPr>
              <a:lnSpc>
                <a:spcPct val="150000"/>
              </a:lnSpc>
            </a:pPr>
            <a:r>
              <a:rPr lang="ru-RU" sz="2000" b="1" dirty="0" smtClean="0">
                <a:effectLst>
                  <a:outerShdw blurRad="38100" dist="38100" dir="2700000" algn="tl">
                    <a:srgbClr val="000000">
                      <a:alpha val="43137"/>
                    </a:srgbClr>
                  </a:outerShdw>
                </a:effectLst>
                <a:latin typeface="+mj-lt"/>
              </a:rPr>
              <a:t>Героический подвиг совершил </a:t>
            </a:r>
          </a:p>
          <a:p>
            <a:pPr>
              <a:lnSpc>
                <a:spcPct val="150000"/>
              </a:lnSpc>
            </a:pPr>
            <a:r>
              <a:rPr lang="ru-RU" sz="2000" b="1" dirty="0" smtClean="0">
                <a:effectLst>
                  <a:outerShdw blurRad="38100" dist="38100" dir="2700000" algn="tl">
                    <a:srgbClr val="000000">
                      <a:alpha val="43137"/>
                    </a:srgbClr>
                  </a:outerShdw>
                </a:effectLst>
                <a:latin typeface="+mj-lt"/>
              </a:rPr>
              <a:t>комсомолец </a:t>
            </a:r>
          </a:p>
          <a:p>
            <a:pPr>
              <a:lnSpc>
                <a:spcPct val="150000"/>
              </a:lnSpc>
            </a:pPr>
            <a:r>
              <a:rPr lang="ru-RU" sz="2000" b="1" dirty="0" smtClean="0">
                <a:effectLst>
                  <a:outerShdw blurRad="38100" dist="38100" dir="2700000" algn="tl">
                    <a:srgbClr val="000000">
                      <a:alpha val="43137"/>
                    </a:srgbClr>
                  </a:outerShdw>
                </a:effectLst>
                <a:latin typeface="+mj-lt"/>
              </a:rPr>
              <a:t>Виктор Васильевич Талалихин.</a:t>
            </a:r>
            <a:endParaRPr lang="ru-RU" sz="2000" b="1" dirty="0">
              <a:effectLst>
                <a:outerShdw blurRad="38100" dist="38100" dir="2700000" algn="tl">
                  <a:srgbClr val="000000">
                    <a:alpha val="43137"/>
                  </a:srgbClr>
                </a:outerShdw>
              </a:effectLst>
              <a:latin typeface="+mj-lt"/>
            </a:endParaRPr>
          </a:p>
        </p:txBody>
      </p:sp>
      <p:pic>
        <p:nvPicPr>
          <p:cNvPr id="10242" name="Picture 2" descr="Картинка 2 из 107"/>
          <p:cNvPicPr>
            <a:picLocks noChangeAspect="1" noChangeArrowheads="1"/>
          </p:cNvPicPr>
          <p:nvPr/>
        </p:nvPicPr>
        <p:blipFill>
          <a:blip r:embed="rId2"/>
          <a:srcRect/>
          <a:stretch>
            <a:fillRect/>
          </a:stretch>
        </p:blipFill>
        <p:spPr bwMode="auto">
          <a:xfrm>
            <a:off x="0" y="0"/>
            <a:ext cx="4286248" cy="6814952"/>
          </a:xfrm>
          <a:prstGeom prst="rect">
            <a:avLst/>
          </a:prstGeom>
          <a:ln>
            <a:noFill/>
          </a:ln>
          <a:effectLst>
            <a:softEdge rad="112500"/>
          </a:effectLst>
        </p:spPr>
      </p:pic>
      <p:sp>
        <p:nvSpPr>
          <p:cNvPr id="4" name="Заголовок 4"/>
          <p:cNvSpPr txBox="1">
            <a:spLocks/>
          </p:cNvSpPr>
          <p:nvPr/>
        </p:nvSpPr>
        <p:spPr>
          <a:xfrm>
            <a:off x="4214810" y="642918"/>
            <a:ext cx="4929190" cy="928670"/>
          </a:xfrm>
          <a:prstGeom prst="rect">
            <a:avLst/>
          </a:prstGeom>
        </p:spPr>
        <p:txBody>
          <a:bodyPr vert="horz" lIns="45720" tIns="0" rIns="45720" bIns="0" anchor="b">
            <a:noAutofit/>
            <a:scene3d>
              <a:camera prst="orthographicFront"/>
              <a:lightRig rig="soft" dir="t">
                <a:rot lat="0" lon="0" rev="17220000"/>
              </a:lightRig>
            </a:scene3d>
            <a:sp3d prstMaterial="softEdge">
              <a:bevelT w="381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200" b="1" dirty="0" smtClean="0">
                <a:ln w="6350">
                  <a:noFill/>
                </a:ln>
                <a:solidFill>
                  <a:srgbClr val="FF0000"/>
                </a:solidFill>
                <a:effectLst>
                  <a:outerShdw blurRad="127000" dist="200000" dir="2700000" algn="tl" rotWithShape="0">
                    <a:srgbClr val="000000">
                      <a:alpha val="30000"/>
                    </a:srgbClr>
                  </a:outerShdw>
                </a:effectLst>
                <a:latin typeface="+mj-lt"/>
                <a:ea typeface="+mj-ea"/>
                <a:cs typeface="+mj-cs"/>
              </a:rPr>
              <a:t>Талалихин</a:t>
            </a:r>
            <a:r>
              <a:rPr kumimoji="0" lang="ru-RU" sz="2200" b="1" i="0" u="none" strike="noStrike" kern="1200" spc="0" normalizeH="0" baseline="0" noProof="0" dirty="0" smtClean="0">
                <a:ln w="6350">
                  <a:noFill/>
                </a:ln>
                <a:solidFill>
                  <a:srgbClr val="FF0000"/>
                </a:solidFill>
                <a:effectLst>
                  <a:outerShdw blurRad="127000" dist="200000" dir="2700000" algn="tl" rotWithShape="0">
                    <a:srgbClr val="000000">
                      <a:alpha val="30000"/>
                    </a:srgbClr>
                  </a:outerShdw>
                </a:effectLst>
                <a:uLnTx/>
                <a:uFillTx/>
                <a:latin typeface="+mj-lt"/>
                <a:ea typeface="+mj-ea"/>
                <a:cs typeface="+mj-cs"/>
              </a:rPr>
              <a:t/>
            </a:r>
            <a:br>
              <a:rPr kumimoji="0" lang="ru-RU" sz="2200" b="1" i="0" u="none" strike="noStrike" kern="1200" spc="0" normalizeH="0" baseline="0" noProof="0" dirty="0" smtClean="0">
                <a:ln w="6350">
                  <a:noFill/>
                </a:ln>
                <a:solidFill>
                  <a:srgbClr val="FF0000"/>
                </a:solidFill>
                <a:effectLst>
                  <a:outerShdw blurRad="127000" dist="200000" dir="2700000" algn="tl" rotWithShape="0">
                    <a:srgbClr val="000000">
                      <a:alpha val="30000"/>
                    </a:srgbClr>
                  </a:outerShdw>
                </a:effectLst>
                <a:uLnTx/>
                <a:uFillTx/>
                <a:latin typeface="+mj-lt"/>
                <a:ea typeface="+mj-ea"/>
                <a:cs typeface="+mj-cs"/>
              </a:rPr>
            </a:br>
            <a:r>
              <a:rPr kumimoji="0" lang="ru-RU" sz="2200" b="1" i="0" u="none" strike="noStrike" kern="1200" spc="0" normalizeH="0" baseline="0" noProof="0" dirty="0" smtClean="0">
                <a:ln w="6350">
                  <a:noFill/>
                </a:ln>
                <a:solidFill>
                  <a:srgbClr val="FF0000"/>
                </a:solidFill>
                <a:effectLst>
                  <a:outerShdw blurRad="127000" dist="200000" dir="2700000" algn="tl" rotWithShape="0">
                    <a:srgbClr val="000000">
                      <a:alpha val="30000"/>
                    </a:srgbClr>
                  </a:outerShdw>
                </a:effectLst>
                <a:uLnTx/>
                <a:uFillTx/>
                <a:latin typeface="+mj-lt"/>
                <a:ea typeface="+mj-ea"/>
                <a:cs typeface="+mj-cs"/>
              </a:rPr>
              <a:t>Виктор</a:t>
            </a:r>
            <a:r>
              <a:rPr kumimoji="0" lang="ru-RU" sz="2200" b="1" i="0" u="none" strike="noStrike" kern="1200" spc="0" normalizeH="0" noProof="0" dirty="0" smtClean="0">
                <a:ln w="6350">
                  <a:noFill/>
                </a:ln>
                <a:solidFill>
                  <a:srgbClr val="FF0000"/>
                </a:solidFill>
                <a:effectLst>
                  <a:outerShdw blurRad="127000" dist="200000" dir="2700000" algn="tl" rotWithShape="0">
                    <a:srgbClr val="000000">
                      <a:alpha val="30000"/>
                    </a:srgbClr>
                  </a:outerShdw>
                </a:effectLst>
                <a:uLnTx/>
                <a:uFillTx/>
                <a:latin typeface="+mj-lt"/>
                <a:ea typeface="+mj-ea"/>
                <a:cs typeface="+mj-cs"/>
              </a:rPr>
              <a:t> Васильевич</a:t>
            </a:r>
            <a:r>
              <a:rPr kumimoji="0" lang="ru-RU" sz="2000" b="1" i="0" u="none" strike="noStrike" kern="1200" spc="0" normalizeH="0" baseline="0" noProof="0" dirty="0" smtClean="0">
                <a:ln w="6350">
                  <a:noFill/>
                </a:ln>
                <a:solidFill>
                  <a:srgbClr val="FF0000"/>
                </a:solidFill>
                <a:effectLst>
                  <a:outerShdw blurRad="127000" dist="200000" dir="2700000" algn="tl" rotWithShape="0">
                    <a:srgbClr val="000000">
                      <a:alpha val="30000"/>
                    </a:srgbClr>
                  </a:outerShdw>
                </a:effectLst>
                <a:uLnTx/>
                <a:uFillTx/>
                <a:latin typeface="+mj-lt"/>
                <a:ea typeface="+mj-ea"/>
                <a:cs typeface="+mj-cs"/>
              </a:rPr>
              <a:t/>
            </a:r>
            <a:br>
              <a:rPr kumimoji="0" lang="ru-RU" sz="2000" b="1" i="0" u="none" strike="noStrike" kern="1200" spc="0" normalizeH="0" baseline="0" noProof="0" dirty="0" smtClean="0">
                <a:ln w="6350">
                  <a:noFill/>
                </a:ln>
                <a:solidFill>
                  <a:srgbClr val="FF0000"/>
                </a:solidFill>
                <a:effectLst>
                  <a:outerShdw blurRad="127000" dist="200000" dir="2700000" algn="tl" rotWithShape="0">
                    <a:srgbClr val="000000">
                      <a:alpha val="30000"/>
                    </a:srgbClr>
                  </a:outerShdw>
                </a:effectLst>
                <a:uLnTx/>
                <a:uFillTx/>
                <a:latin typeface="+mj-lt"/>
                <a:ea typeface="+mj-ea"/>
                <a:cs typeface="+mj-cs"/>
              </a:rPr>
            </a:br>
            <a:r>
              <a:rPr kumimoji="0" lang="ru-RU" sz="2000" b="1" i="0" u="none" strike="noStrike" kern="1200" spc="0" normalizeH="0" baseline="0" noProof="0" dirty="0" smtClean="0">
                <a:ln w="6350">
                  <a:noFill/>
                </a:ln>
                <a:solidFill>
                  <a:srgbClr val="FF0000"/>
                </a:solidFill>
                <a:effectLst>
                  <a:outerShdw blurRad="127000" dist="200000" dir="2700000" algn="tl" rotWithShape="0">
                    <a:srgbClr val="000000">
                      <a:alpha val="30000"/>
                    </a:srgbClr>
                  </a:outerShdw>
                </a:effectLst>
                <a:uLnTx/>
                <a:uFillTx/>
                <a:latin typeface="+mj-lt"/>
                <a:ea typeface="+mj-ea"/>
                <a:cs typeface="+mj-cs"/>
              </a:rPr>
              <a:t/>
            </a:r>
            <a:br>
              <a:rPr kumimoji="0" lang="ru-RU" sz="2000" b="1" i="0" u="none" strike="noStrike" kern="1200" spc="0" normalizeH="0" baseline="0" noProof="0" dirty="0" smtClean="0">
                <a:ln w="6350">
                  <a:noFill/>
                </a:ln>
                <a:solidFill>
                  <a:srgbClr val="FF0000"/>
                </a:solidFill>
                <a:effectLst>
                  <a:outerShdw blurRad="127000" dist="200000" dir="2700000" algn="tl" rotWithShape="0">
                    <a:srgbClr val="000000">
                      <a:alpha val="30000"/>
                    </a:srgbClr>
                  </a:outerShdw>
                </a:effectLst>
                <a:uLnTx/>
                <a:uFillTx/>
                <a:latin typeface="+mj-lt"/>
                <a:ea typeface="+mj-ea"/>
                <a:cs typeface="+mj-cs"/>
              </a:rPr>
            </a:br>
            <a:r>
              <a:rPr lang="ru-RU" b="1" dirty="0" smtClean="0">
                <a:ln w="6350">
                  <a:noFill/>
                </a:ln>
                <a:solidFill>
                  <a:srgbClr val="FF0000"/>
                </a:solidFill>
                <a:effectLst>
                  <a:outerShdw blurRad="127000" dist="200000" dir="2700000" algn="tl" rotWithShape="0">
                    <a:srgbClr val="000000">
                      <a:alpha val="30000"/>
                    </a:srgbClr>
                  </a:outerShdw>
                </a:effectLst>
                <a:latin typeface="+mj-lt"/>
                <a:ea typeface="+mj-ea"/>
                <a:cs typeface="+mj-cs"/>
              </a:rPr>
              <a:t>18</a:t>
            </a:r>
            <a:r>
              <a:rPr kumimoji="0" lang="ru-RU" b="1" i="0" u="none" strike="noStrike" kern="1200" spc="0" normalizeH="0" baseline="0" noProof="0" dirty="0" smtClean="0">
                <a:ln w="6350">
                  <a:noFill/>
                </a:ln>
                <a:solidFill>
                  <a:srgbClr val="FF0000"/>
                </a:solidFill>
                <a:effectLst>
                  <a:outerShdw blurRad="127000" dist="200000" dir="2700000" algn="tl" rotWithShape="0">
                    <a:srgbClr val="000000">
                      <a:alpha val="30000"/>
                    </a:srgbClr>
                  </a:outerShdw>
                </a:effectLst>
                <a:uLnTx/>
                <a:uFillTx/>
                <a:latin typeface="+mj-lt"/>
                <a:ea typeface="+mj-ea"/>
                <a:cs typeface="+mj-cs"/>
              </a:rPr>
              <a:t>.09.1918 – 27.10.1941</a:t>
            </a:r>
            <a:endParaRPr kumimoji="0" lang="ru-RU" b="1" i="0" u="none" strike="noStrike" kern="1200" spc="0" normalizeH="0" baseline="0" noProof="0" dirty="0">
              <a:ln w="6350">
                <a:noFill/>
              </a:ln>
              <a:solidFill>
                <a:srgbClr val="FF0000"/>
              </a:solidFill>
              <a:effectLst>
                <a:outerShdw blurRad="127000" dist="200000" dir="2700000" algn="tl" rotWithShape="0">
                  <a:srgbClr val="000000">
                    <a:alpha val="30000"/>
                  </a:srgbClr>
                </a:outerShdw>
              </a:effectLst>
              <a:uLnTx/>
              <a:uFillTx/>
              <a:latin typeface="+mj-lt"/>
              <a:ea typeface="+mj-ea"/>
              <a:cs typeface="+mj-cs"/>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descr="Картинка 1 из 1216">
            <a:hlinkClick r:id="rId2"/>
          </p:cNvPr>
          <p:cNvPicPr>
            <a:picLocks noChangeAspect="1" noChangeArrowheads="1"/>
          </p:cNvPicPr>
          <p:nvPr/>
        </p:nvPicPr>
        <p:blipFill>
          <a:blip r:embed="rId3"/>
          <a:srcRect/>
          <a:stretch>
            <a:fillRect/>
          </a:stretch>
        </p:blipFill>
        <p:spPr bwMode="auto">
          <a:xfrm>
            <a:off x="0" y="0"/>
            <a:ext cx="4572000" cy="6875188"/>
          </a:xfrm>
          <a:prstGeom prst="rect">
            <a:avLst/>
          </a:prstGeom>
          <a:ln>
            <a:noFill/>
          </a:ln>
          <a:effectLst>
            <a:softEdge rad="112500"/>
          </a:effectLst>
        </p:spPr>
      </p:pic>
      <p:sp>
        <p:nvSpPr>
          <p:cNvPr id="4" name="Заголовок 4"/>
          <p:cNvSpPr>
            <a:spLocks noGrp="1"/>
          </p:cNvSpPr>
          <p:nvPr>
            <p:ph type="title"/>
          </p:nvPr>
        </p:nvSpPr>
        <p:spPr>
          <a:xfrm>
            <a:off x="4500562" y="428604"/>
            <a:ext cx="4643438" cy="928670"/>
          </a:xfrm>
        </p:spPr>
        <p:txBody>
          <a:bodyPr>
            <a:normAutofit fontScale="90000"/>
          </a:bodyPr>
          <a:lstStyle/>
          <a:p>
            <a:r>
              <a:rPr lang="ru-RU" sz="2400" dirty="0" smtClean="0">
                <a:solidFill>
                  <a:srgbClr val="FF0000"/>
                </a:solidFill>
              </a:rPr>
              <a:t>Космодемьянская </a:t>
            </a:r>
            <a:br>
              <a:rPr lang="ru-RU" sz="2400" dirty="0" smtClean="0">
                <a:solidFill>
                  <a:srgbClr val="FF0000"/>
                </a:solidFill>
              </a:rPr>
            </a:br>
            <a:r>
              <a:rPr lang="ru-RU" sz="2400" dirty="0" smtClean="0">
                <a:solidFill>
                  <a:srgbClr val="FF0000"/>
                </a:solidFill>
              </a:rPr>
              <a:t>Зоя Анатольевна</a:t>
            </a:r>
            <a:br>
              <a:rPr lang="ru-RU" sz="2400" dirty="0" smtClean="0">
                <a:solidFill>
                  <a:srgbClr val="FF0000"/>
                </a:solidFill>
              </a:rPr>
            </a:br>
            <a:r>
              <a:rPr lang="ru-RU" sz="2400" dirty="0" smtClean="0">
                <a:solidFill>
                  <a:srgbClr val="FF0000"/>
                </a:solidFill>
              </a:rPr>
              <a:t/>
            </a:r>
            <a:br>
              <a:rPr lang="ru-RU" sz="2400" dirty="0" smtClean="0">
                <a:solidFill>
                  <a:srgbClr val="FF0000"/>
                </a:solidFill>
              </a:rPr>
            </a:br>
            <a:r>
              <a:rPr lang="ru-RU" sz="2000" dirty="0" smtClean="0">
                <a:solidFill>
                  <a:srgbClr val="FF0000"/>
                </a:solidFill>
              </a:rPr>
              <a:t>8.09.1923 – 29.11.1941</a:t>
            </a:r>
            <a:endParaRPr lang="ru-RU" sz="2000" dirty="0">
              <a:solidFill>
                <a:srgbClr val="FF0000"/>
              </a:solidFill>
            </a:endParaRPr>
          </a:p>
        </p:txBody>
      </p:sp>
      <p:sp>
        <p:nvSpPr>
          <p:cNvPr id="5" name="Прямоугольник 4"/>
          <p:cNvSpPr/>
          <p:nvPr/>
        </p:nvSpPr>
        <p:spPr>
          <a:xfrm>
            <a:off x="4500562" y="1997839"/>
            <a:ext cx="4643438" cy="4408899"/>
          </a:xfrm>
          <a:prstGeom prst="rect">
            <a:avLst/>
          </a:prstGeom>
        </p:spPr>
        <p:txBody>
          <a:bodyPr wrap="square">
            <a:spAutoFit/>
          </a:bodyPr>
          <a:lstStyle/>
          <a:p>
            <a:pPr algn="ctr">
              <a:lnSpc>
                <a:spcPct val="150000"/>
              </a:lnSpc>
            </a:pPr>
            <a:r>
              <a:rPr lang="ru-RU" sz="1700" b="1" dirty="0" smtClean="0">
                <a:latin typeface="+mj-lt"/>
              </a:rPr>
              <a:t>О подвиге Зои Космодемьянской впервые было рассказано в очерке П. Лидова «Таня», напечатанном в «Правде» 27 января 1942 г. Тогда еще не было известна, кто эта девушка. Ею оказалась ученица 10 класса школы № 201 Октябрьского района Москвы — Зоя Космодемьянская, </a:t>
            </a:r>
          </a:p>
          <a:p>
            <a:pPr algn="ctr">
              <a:lnSpc>
                <a:spcPct val="150000"/>
              </a:lnSpc>
            </a:pPr>
            <a:r>
              <a:rPr lang="ru-RU" sz="1700" b="1" dirty="0" smtClean="0">
                <a:latin typeface="+mj-lt"/>
              </a:rPr>
              <a:t>которая в октябре 1941 года </a:t>
            </a:r>
          </a:p>
          <a:p>
            <a:pPr algn="ctr">
              <a:lnSpc>
                <a:spcPct val="150000"/>
              </a:lnSpc>
            </a:pPr>
            <a:r>
              <a:rPr lang="ru-RU" sz="1700" b="1" dirty="0" smtClean="0">
                <a:latin typeface="+mj-lt"/>
              </a:rPr>
              <a:t>ушла добровольцем в партизаны.</a:t>
            </a:r>
            <a:br>
              <a:rPr lang="ru-RU" sz="1700" b="1" dirty="0" smtClean="0">
                <a:latin typeface="+mj-lt"/>
              </a:rPr>
            </a:br>
            <a:endParaRPr lang="ru-RU" sz="1700" b="1" dirty="0">
              <a:latin typeface="+mj-lt"/>
            </a:endParaRPr>
          </a:p>
        </p:txBody>
      </p:sp>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Картинка 1 из 6556"/>
          <p:cNvPicPr>
            <a:picLocks noChangeAspect="1" noChangeArrowheads="1"/>
          </p:cNvPicPr>
          <p:nvPr/>
        </p:nvPicPr>
        <p:blipFill>
          <a:blip r:embed="rId3"/>
          <a:srcRect/>
          <a:stretch>
            <a:fillRect/>
          </a:stretch>
        </p:blipFill>
        <p:spPr bwMode="auto">
          <a:xfrm>
            <a:off x="4643438" y="214290"/>
            <a:ext cx="4338649" cy="6429420"/>
          </a:xfrm>
          <a:prstGeom prst="rect">
            <a:avLst/>
          </a:prstGeom>
          <a:ln w="88900" cap="sq" cmpd="thickThin">
            <a:solidFill>
              <a:srgbClr val="000000"/>
            </a:solidFill>
            <a:prstDash val="solid"/>
            <a:miter lim="800000"/>
          </a:ln>
          <a:effectLst>
            <a:innerShdw blurRad="76200">
              <a:srgbClr val="000000"/>
            </a:innerShdw>
          </a:effectLst>
        </p:spPr>
      </p:pic>
      <p:sp>
        <p:nvSpPr>
          <p:cNvPr id="6" name="Подзаголовок 5"/>
          <p:cNvSpPr>
            <a:spLocks noGrp="1"/>
          </p:cNvSpPr>
          <p:nvPr>
            <p:ph type="subTitle" idx="1"/>
          </p:nvPr>
        </p:nvSpPr>
        <p:spPr>
          <a:xfrm>
            <a:off x="142844" y="785794"/>
            <a:ext cx="4572032" cy="5500726"/>
          </a:xfrm>
        </p:spPr>
        <p:txBody>
          <a:bodyPr>
            <a:normAutofit/>
          </a:bodyPr>
          <a:lstStyle/>
          <a:p>
            <a:pPr algn="l">
              <a:lnSpc>
                <a:spcPct val="170000"/>
              </a:lnSpc>
            </a:pPr>
            <a:r>
              <a:rPr lang="ru-RU" sz="1800" b="1" dirty="0" smtClean="0">
                <a:latin typeface="+mj-lt"/>
              </a:rPr>
              <a:t>Шел в атаку яростный </a:t>
            </a:r>
          </a:p>
          <a:p>
            <a:pPr algn="l">
              <a:lnSpc>
                <a:spcPct val="170000"/>
              </a:lnSpc>
            </a:pPr>
            <a:r>
              <a:rPr lang="ru-RU" sz="1800" b="1" dirty="0" smtClean="0">
                <a:latin typeface="+mj-lt"/>
              </a:rPr>
              <a:t>Сорок первый год. </a:t>
            </a:r>
          </a:p>
          <a:p>
            <a:pPr algn="l">
              <a:lnSpc>
                <a:spcPct val="170000"/>
              </a:lnSpc>
            </a:pPr>
            <a:r>
              <a:rPr lang="ru-RU" sz="1800" b="1" dirty="0" smtClean="0">
                <a:latin typeface="+mj-lt"/>
              </a:rPr>
              <a:t>У деревни Крюково </a:t>
            </a:r>
          </a:p>
          <a:p>
            <a:pPr algn="l">
              <a:lnSpc>
                <a:spcPct val="170000"/>
              </a:lnSpc>
            </a:pPr>
            <a:r>
              <a:rPr lang="ru-RU" sz="1800" b="1" dirty="0" smtClean="0">
                <a:latin typeface="+mj-lt"/>
              </a:rPr>
              <a:t>Погибает взвод. </a:t>
            </a:r>
          </a:p>
          <a:p>
            <a:pPr algn="l">
              <a:lnSpc>
                <a:spcPct val="170000"/>
              </a:lnSpc>
            </a:pPr>
            <a:endParaRPr lang="ru-RU" sz="1800" b="1" dirty="0" smtClean="0">
              <a:latin typeface="+mj-lt"/>
            </a:endParaRPr>
          </a:p>
          <a:p>
            <a:pPr algn="l">
              <a:lnSpc>
                <a:spcPct val="170000"/>
              </a:lnSpc>
            </a:pPr>
            <a:r>
              <a:rPr lang="ru-RU" sz="1800" b="1" dirty="0" smtClean="0">
                <a:latin typeface="+mj-lt"/>
              </a:rPr>
              <a:t>Все патроны кончились,</a:t>
            </a:r>
          </a:p>
          <a:p>
            <a:pPr algn="l">
              <a:lnSpc>
                <a:spcPct val="170000"/>
              </a:lnSpc>
            </a:pPr>
            <a:r>
              <a:rPr lang="ru-RU" sz="1800" b="1" dirty="0" smtClean="0">
                <a:latin typeface="+mj-lt"/>
              </a:rPr>
              <a:t>Больше нет гранат... </a:t>
            </a:r>
          </a:p>
          <a:p>
            <a:pPr algn="l">
              <a:lnSpc>
                <a:spcPct val="170000"/>
              </a:lnSpc>
            </a:pPr>
            <a:r>
              <a:rPr lang="ru-RU" sz="1800" b="1" dirty="0" smtClean="0">
                <a:latin typeface="+mj-lt"/>
              </a:rPr>
              <a:t>Их в живых осталось только семеро, </a:t>
            </a:r>
          </a:p>
          <a:p>
            <a:pPr algn="l">
              <a:lnSpc>
                <a:spcPct val="170000"/>
              </a:lnSpc>
            </a:pPr>
            <a:r>
              <a:rPr lang="ru-RU" sz="1800" b="1" dirty="0" smtClean="0">
                <a:latin typeface="+mj-lt"/>
              </a:rPr>
              <a:t>Молодых солдат... </a:t>
            </a:r>
          </a:p>
          <a:p>
            <a:endParaRPr lang="ru-RU" sz="1800" dirty="0"/>
          </a:p>
        </p:txBody>
      </p:sp>
      <p:pic>
        <p:nvPicPr>
          <p:cNvPr id="3" name="У деревни Крюково.mp3">
            <a:hlinkClick r:id="" action="ppaction://media"/>
          </p:cNvPr>
          <p:cNvPicPr>
            <a:picLocks noRot="1" noChangeAspect="1"/>
          </p:cNvPicPr>
          <p:nvPr>
            <a:audioFile r:link="rId1"/>
          </p:nvPr>
        </p:nvPicPr>
        <p:blipFill>
          <a:blip r:embed="rId4"/>
          <a:stretch>
            <a:fillRect/>
          </a:stretch>
        </p:blipFill>
        <p:spPr>
          <a:xfrm>
            <a:off x="4143372" y="6286520"/>
            <a:ext cx="304800" cy="30480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26981"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одзаголовок 5"/>
          <p:cNvSpPr>
            <a:spLocks noGrp="1"/>
          </p:cNvSpPr>
          <p:nvPr>
            <p:ph type="subTitle" idx="1"/>
          </p:nvPr>
        </p:nvSpPr>
        <p:spPr>
          <a:xfrm>
            <a:off x="0" y="5357826"/>
            <a:ext cx="9144000" cy="1500174"/>
          </a:xfrm>
        </p:spPr>
        <p:txBody>
          <a:bodyPr>
            <a:normAutofit fontScale="92500" lnSpcReduction="10000"/>
          </a:bodyPr>
          <a:lstStyle/>
          <a:p>
            <a:pPr>
              <a:lnSpc>
                <a:spcPct val="110000"/>
              </a:lnSpc>
            </a:pPr>
            <a:r>
              <a:rPr lang="ru-RU" sz="1900" b="1" dirty="0" smtClean="0">
                <a:latin typeface="+mj-lt"/>
              </a:rPr>
              <a:t>Не выдержав натиска, фашисты отступали, бросая оружие, боевую                     технику, оставляя тысячи убитых, раненых, обмороженных.                Поражение немцев под Москвой подняло дух нашего народа.                          Это событие оказало решающее влияние на ход                                          Великой Отечественной войны.</a:t>
            </a:r>
          </a:p>
          <a:p>
            <a:endParaRPr lang="ru-RU" dirty="0"/>
          </a:p>
        </p:txBody>
      </p:sp>
      <p:pic>
        <p:nvPicPr>
          <p:cNvPr id="30722" name="Picture 2" descr="G:\БИТВА ПОД МОСКВОЙ\30.jpg"/>
          <p:cNvPicPr>
            <a:picLocks noChangeAspect="1" noChangeArrowheads="1"/>
          </p:cNvPicPr>
          <p:nvPr/>
        </p:nvPicPr>
        <p:blipFill>
          <a:blip r:embed="rId2"/>
          <a:srcRect/>
          <a:stretch>
            <a:fillRect/>
          </a:stretch>
        </p:blipFill>
        <p:spPr bwMode="auto">
          <a:xfrm>
            <a:off x="0" y="0"/>
            <a:ext cx="9144000" cy="5357826"/>
          </a:xfrm>
          <a:prstGeom prst="rect">
            <a:avLst/>
          </a:prstGeom>
          <a:ln>
            <a:noFill/>
          </a:ln>
          <a:effectLst>
            <a:softEdge rad="112500"/>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5774206"/>
            <a:ext cx="9144000" cy="1083794"/>
          </a:xfrm>
        </p:spPr>
        <p:txBody>
          <a:bodyPr>
            <a:noAutofit/>
          </a:bodyPr>
          <a:lstStyle/>
          <a:p>
            <a:r>
              <a:rPr lang="ru-RU" sz="1800" b="1" dirty="0" smtClean="0">
                <a:effectLst>
                  <a:outerShdw blurRad="38100" dist="38100" dir="2700000" algn="tl">
                    <a:srgbClr val="000000">
                      <a:alpha val="43137"/>
                    </a:srgbClr>
                  </a:outerShdw>
                </a:effectLst>
                <a:latin typeface="+mj-lt"/>
              </a:rPr>
              <a:t>Но соотношение сил было в пользу гитлеровцев.                                                                  Враг превосходил по численности войск, танков, самолетов, артиллерии и минометов.  В конце октября бои шли уже в 80 - 100 км от Москвы. </a:t>
            </a:r>
            <a:endParaRPr lang="ru-RU" sz="1800" b="1" dirty="0">
              <a:effectLst>
                <a:outerShdw blurRad="38100" dist="38100" dir="2700000" algn="tl">
                  <a:srgbClr val="000000">
                    <a:alpha val="43137"/>
                  </a:srgbClr>
                </a:outerShdw>
              </a:effectLst>
              <a:latin typeface="+mj-lt"/>
            </a:endParaRPr>
          </a:p>
        </p:txBody>
      </p:sp>
      <p:pic>
        <p:nvPicPr>
          <p:cNvPr id="27649" name="Picture 1" descr="G:\БИТВА ПОД МОСКВОЙ\24.jpg"/>
          <p:cNvPicPr>
            <a:picLocks noChangeAspect="1" noChangeArrowheads="1"/>
          </p:cNvPicPr>
          <p:nvPr/>
        </p:nvPicPr>
        <p:blipFill>
          <a:blip r:embed="rId2"/>
          <a:srcRect/>
          <a:stretch>
            <a:fillRect/>
          </a:stretch>
        </p:blipFill>
        <p:spPr bwMode="auto">
          <a:xfrm>
            <a:off x="0" y="0"/>
            <a:ext cx="9144000" cy="5786454"/>
          </a:xfrm>
          <a:prstGeom prst="rect">
            <a:avLst/>
          </a:prstGeom>
          <a:ln>
            <a:noFill/>
          </a:ln>
          <a:effectLst>
            <a:softEdge rad="112500"/>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4572000" y="1071546"/>
            <a:ext cx="4572000"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mj-lt"/>
                <a:ea typeface="Times New Roman" pitchFamily="18" charset="0"/>
                <a:cs typeface="Arial" pitchFamily="34" charset="0"/>
              </a:rPr>
              <a:t>5 декабря 1941 года…</a:t>
            </a:r>
          </a:p>
          <a:p>
            <a:pPr marL="0" marR="0" lvl="0" indent="0" algn="ctr" defTabSz="914400" rtl="0" eaLnBrk="1" fontAlgn="base" latinLnBrk="0" hangingPunct="1">
              <a:lnSpc>
                <a:spcPct val="150000"/>
              </a:lnSpc>
              <a:spcBef>
                <a:spcPct val="0"/>
              </a:spcBef>
              <a:spcAft>
                <a:spcPct val="0"/>
              </a:spcAft>
              <a:buClrTx/>
              <a:buSzTx/>
              <a:buFontTx/>
              <a:buNone/>
              <a:tabLst/>
            </a:pPr>
            <a:endParaRPr kumimoji="0" lang="ru-RU"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mj-lt"/>
              <a:cs typeface="Arial" pitchFamily="34" charset="0"/>
            </a:endParaRPr>
          </a:p>
          <a:p>
            <a:pPr marL="0" marR="0" lvl="0" indent="0" algn="ctr" defTabSz="914400" rtl="0" eaLnBrk="0" fontAlgn="base" latinLnBrk="0" hangingPunct="0">
              <a:lnSpc>
                <a:spcPct val="15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mj-lt"/>
                <a:ea typeface="Times New Roman" pitchFamily="18" charset="0"/>
                <a:cs typeface="Arial" pitchFamily="34" charset="0"/>
              </a:rPr>
              <a:t>В этот день                                  Великой Отечественной войны </a:t>
            </a:r>
          </a:p>
          <a:p>
            <a:pPr marL="0" marR="0" lvl="0" indent="0" algn="ctr" defTabSz="914400" rtl="0" eaLnBrk="0" fontAlgn="base" latinLnBrk="0" hangingPunct="0">
              <a:lnSpc>
                <a:spcPct val="15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mj-lt"/>
                <a:ea typeface="Times New Roman" pitchFamily="18" charset="0"/>
                <a:cs typeface="Arial" pitchFamily="34" charset="0"/>
              </a:rPr>
              <a:t>1941 - 1945 </a:t>
            </a:r>
          </a:p>
          <a:p>
            <a:pPr marL="0" marR="0" lvl="0" indent="0" algn="ctr" defTabSz="914400" rtl="0" eaLnBrk="0" fontAlgn="base" latinLnBrk="0" hangingPunct="0">
              <a:lnSpc>
                <a:spcPct val="15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mj-lt"/>
                <a:ea typeface="Times New Roman" pitchFamily="18" charset="0"/>
                <a:cs typeface="Arial" pitchFamily="34" charset="0"/>
              </a:rPr>
              <a:t>началось контрнаступление советских войск</a:t>
            </a:r>
          </a:p>
          <a:p>
            <a:pPr marL="0" marR="0" lvl="0" indent="0" algn="ctr" defTabSz="914400" rtl="0" eaLnBrk="0" fontAlgn="base" latinLnBrk="0" hangingPunct="0">
              <a:lnSpc>
                <a:spcPct val="15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mj-lt"/>
                <a:ea typeface="Times New Roman" pitchFamily="18" charset="0"/>
                <a:cs typeface="Arial" pitchFamily="34" charset="0"/>
              </a:rPr>
              <a:t> под Москвой,</a:t>
            </a:r>
          </a:p>
          <a:p>
            <a:pPr marL="0" marR="0" lvl="0" indent="0" algn="ctr" defTabSz="914400" rtl="0" eaLnBrk="0" fontAlgn="base" latinLnBrk="0" hangingPunct="0">
              <a:lnSpc>
                <a:spcPct val="15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mj-lt"/>
                <a:ea typeface="Times New Roman" pitchFamily="18" charset="0"/>
                <a:cs typeface="Arial" pitchFamily="34" charset="0"/>
              </a:rPr>
              <a:t> окончившееся разгромом немецко-фашистских армий.    </a:t>
            </a:r>
            <a:endParaRPr kumimoji="0" lang="ru-RU" sz="2000" b="1" i="0" u="none" strike="noStrike" cap="none" normalizeH="0" baseline="0" dirty="0" smtClean="0">
              <a:ln>
                <a:noFill/>
              </a:ln>
              <a:solidFill>
                <a:schemeClr val="tx1"/>
              </a:solidFill>
              <a:effectLst>
                <a:outerShdw blurRad="38100" dist="38100" dir="2700000" algn="tl">
                  <a:srgbClr val="000000">
                    <a:alpha val="43137"/>
                  </a:srgbClr>
                </a:outerShdw>
              </a:effectLst>
              <a:latin typeface="+mj-lt"/>
              <a:cs typeface="Arial" pitchFamily="34" charset="0"/>
            </a:endParaRPr>
          </a:p>
        </p:txBody>
      </p:sp>
      <p:pic>
        <p:nvPicPr>
          <p:cNvPr id="3075" name="Picture 3" descr="G:\БИТВА ПОД МОСКВОЙ\6.jpg"/>
          <p:cNvPicPr>
            <a:picLocks noChangeAspect="1" noChangeArrowheads="1"/>
          </p:cNvPicPr>
          <p:nvPr/>
        </p:nvPicPr>
        <p:blipFill>
          <a:blip r:embed="rId2"/>
          <a:srcRect/>
          <a:stretch>
            <a:fillRect/>
          </a:stretch>
        </p:blipFill>
        <p:spPr bwMode="auto">
          <a:xfrm>
            <a:off x="142844" y="142852"/>
            <a:ext cx="4270283" cy="6572296"/>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683</TotalTime>
  <Words>166</Words>
  <Application>Microsoft Office PowerPoint</Application>
  <PresentationFormat>Экран (4:3)</PresentationFormat>
  <Paragraphs>35</Paragraphs>
  <Slides>13</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Апекс</vt:lpstr>
      <vt:lpstr>Битва  под  Москвой</vt:lpstr>
      <vt:lpstr>Слайд 2</vt:lpstr>
      <vt:lpstr>Слайд 3</vt:lpstr>
      <vt:lpstr>Слайд 4</vt:lpstr>
      <vt:lpstr>Космодемьянская  Зоя Анатольевна  8.09.1923 – 29.11.1941</vt:lpstr>
      <vt:lpstr>Слайд 6</vt:lpstr>
      <vt:lpstr>Слайд 7</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Битва под Москвой</dc:title>
  <dc:creator>Ирина</dc:creator>
  <cp:lastModifiedBy>User</cp:lastModifiedBy>
  <cp:revision>77</cp:revision>
  <dcterms:created xsi:type="dcterms:W3CDTF">2009-11-27T20:36:20Z</dcterms:created>
  <dcterms:modified xsi:type="dcterms:W3CDTF">2016-11-28T09:27:29Z</dcterms:modified>
</cp:coreProperties>
</file>