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5" r:id="rId8"/>
    <p:sldId id="263" r:id="rId9"/>
    <p:sldId id="264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40074" autoAdjust="0"/>
    <p:restoredTop sz="94660"/>
  </p:normalViewPr>
  <p:slideViewPr>
    <p:cSldViewPr snapToGrid="0">
      <p:cViewPr>
        <p:scale>
          <a:sx n="66" d="100"/>
          <a:sy n="66" d="100"/>
        </p:scale>
        <p:origin x="48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0772B-5A0F-436D-9E9E-C12D84208C61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C5842B-8E38-449D-B29D-B96D125EE0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19718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0772B-5A0F-436D-9E9E-C12D84208C61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C5842B-8E38-449D-B29D-B96D125EE0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57433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0772B-5A0F-436D-9E9E-C12D84208C61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C5842B-8E38-449D-B29D-B96D125EE0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90944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0772B-5A0F-436D-9E9E-C12D84208C61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C5842B-8E38-449D-B29D-B96D125EE0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97447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0772B-5A0F-436D-9E9E-C12D84208C61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C5842B-8E38-449D-B29D-B96D125EE0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38053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0772B-5A0F-436D-9E9E-C12D84208C61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C5842B-8E38-449D-B29D-B96D125EE0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96624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0772B-5A0F-436D-9E9E-C12D84208C61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C5842B-8E38-449D-B29D-B96D125EE0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7087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0772B-5A0F-436D-9E9E-C12D84208C61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C5842B-8E38-449D-B29D-B96D125EE0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00628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0772B-5A0F-436D-9E9E-C12D84208C61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C5842B-8E38-449D-B29D-B96D125EE0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80689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0772B-5A0F-436D-9E9E-C12D84208C61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C5842B-8E38-449D-B29D-B96D125EE0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1436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0772B-5A0F-436D-9E9E-C12D84208C61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C5842B-8E38-449D-B29D-B96D125EE0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10439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30772B-5A0F-436D-9E9E-C12D84208C61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C5842B-8E38-449D-B29D-B96D125EE0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68244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225287"/>
            <a:ext cx="9144000" cy="1590261"/>
          </a:xfrm>
          <a:noFill/>
        </p:spPr>
        <p:txBody>
          <a:bodyPr/>
          <a:lstStyle/>
          <a:p>
            <a:pPr lvl="0">
              <a:spcBef>
                <a:spcPts val="1000"/>
              </a:spcBef>
            </a:pPr>
            <a:r>
              <a:rPr lang="ru-RU" sz="2400" dirty="0" smtClean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ГОУ ЛНР « </a:t>
            </a:r>
            <a:r>
              <a:rPr lang="ru-RU" sz="2400" dirty="0" err="1" smtClean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Лозянская</a:t>
            </a:r>
            <a:r>
              <a:rPr lang="ru-RU" sz="2400" dirty="0" smtClean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 средняя школа»</a:t>
            </a:r>
            <a:r>
              <a:rPr lang="ru-RU" sz="24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/>
            </a:r>
            <a:br>
              <a:rPr lang="ru-RU" sz="24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56229" y="1484243"/>
            <a:ext cx="9231086" cy="4890053"/>
          </a:xfrm>
          <a:noFill/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ПОДВИЖНЫЕ ИГРЫ НА УРОКАХ ФИЗИЧЕСКОЙ КУЛЬТУРЫ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>
              <a:solidFill>
                <a:srgbClr val="FF0000"/>
              </a:solidFill>
            </a:endParaRPr>
          </a:p>
          <a:p>
            <a:pPr algn="r"/>
            <a:endParaRPr lang="ru-RU" dirty="0" smtClean="0"/>
          </a:p>
          <a:p>
            <a:pPr algn="r"/>
            <a:endParaRPr lang="ru-RU" dirty="0"/>
          </a:p>
          <a:p>
            <a:pPr algn="r"/>
            <a:endParaRPr lang="ru-RU" dirty="0" smtClean="0"/>
          </a:p>
          <a:p>
            <a:pPr algn="r"/>
            <a:r>
              <a:rPr lang="ru-RU" dirty="0" smtClean="0"/>
              <a:t>Подготовила:</a:t>
            </a:r>
          </a:p>
          <a:p>
            <a:pPr algn="r"/>
            <a:r>
              <a:rPr lang="ru-RU" dirty="0" smtClean="0"/>
              <a:t>учитель физической культуры</a:t>
            </a:r>
          </a:p>
          <a:p>
            <a:pPr algn="r"/>
            <a:r>
              <a:rPr lang="ru-RU" dirty="0" err="1" smtClean="0"/>
              <a:t>Караванцева</a:t>
            </a:r>
            <a:r>
              <a:rPr lang="ru-RU" dirty="0" smtClean="0"/>
              <a:t> Яна Владимировна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172" y="1778532"/>
            <a:ext cx="6400800" cy="4301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524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49829" y="420914"/>
            <a:ext cx="953588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</a:rPr>
              <a:t>                                               </a:t>
            </a:r>
          </a:p>
          <a:p>
            <a:r>
              <a:rPr lang="ru-RU" sz="36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ru-RU" sz="3600" b="1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                        </a:t>
            </a:r>
            <a:r>
              <a:rPr lang="ru-RU" sz="3600" b="1" i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</a:rPr>
              <a:t>Игра «Кот проснулся»</a:t>
            </a:r>
            <a:endParaRPr lang="ru-RU" sz="3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349829" y="1905506"/>
            <a:ext cx="9927771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Задачи:</a:t>
            </a:r>
            <a:r>
              <a:rPr lang="ru-RU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воспитание творческого воображения, внимания, памяти, развитие ловкости, быстроты, координации.</a:t>
            </a:r>
            <a:endParaRPr lang="ru-RU" b="0" i="0" dirty="0" smtClean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just"/>
            <a:r>
              <a:rPr lang="ru-RU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Инвентарь:</a:t>
            </a:r>
            <a:r>
              <a:rPr lang="ru-RU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веревочка, мел.</a:t>
            </a:r>
            <a:endParaRPr lang="ru-RU" b="0" i="0" dirty="0" smtClean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just"/>
            <a:r>
              <a:rPr lang="ru-RU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Место:</a:t>
            </a:r>
            <a:r>
              <a:rPr lang="ru-RU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спортивный зал, площадка.</a:t>
            </a:r>
            <a:endParaRPr lang="ru-RU" b="0" i="0" dirty="0" smtClean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just"/>
            <a:r>
              <a:rPr lang="ru-RU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Содержание:</a:t>
            </a:r>
            <a:r>
              <a:rPr lang="ru-RU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с одной стороны площадка, за чертой – “дом кота”, в противоположной, тоже за чертой – “дом мышек”. Все “мышки” образуют в середине площадки круг. Руки у мышек за спиной, ладони вместе и отведены назад (это – “хвостики”). В центре круга – “кот”, он спит, сидит на пятках. По команде учителя “кот проснулся” кот поднимается и догоняет убегающих “мышек”. Мышки, запятнанные котом, уводятся в дом кота. Игра заканчивается, когда кот поймает обусловленное количество мышек (например, 4-5). На следующую игру из числа не пойманных выделяется новый кот.</a:t>
            </a:r>
            <a:endParaRPr lang="ru-RU" b="0" i="0" dirty="0" smtClean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just"/>
            <a:r>
              <a:rPr lang="ru-RU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Вариант:</a:t>
            </a:r>
            <a:r>
              <a:rPr lang="ru-RU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мышки имеют право выручить своих собратьев, находящихся в доме кота.</a:t>
            </a:r>
            <a:endParaRPr lang="ru-RU" b="0" i="0" dirty="0" smtClean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just"/>
            <a:r>
              <a:rPr lang="ru-RU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Правила: </a:t>
            </a:r>
            <a:r>
              <a:rPr lang="ru-RU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а) мышки, запятнанные в своем доме, пойманными не считаются, б) кот имеет права пятнать мышек без команды учителя.</a:t>
            </a:r>
            <a:endParaRPr lang="ru-RU" b="0" i="0" dirty="0" smtClean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just"/>
            <a:r>
              <a:rPr lang="ru-RU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О.М.У:</a:t>
            </a:r>
            <a:r>
              <a:rPr lang="ru-RU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перед игрой напомнить, что пятнать можно лишь касанием ладони по плечу. Выделить лучшую мышку и лучшего кота</a:t>
            </a:r>
            <a:endParaRPr lang="ru-RU" b="0" i="0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8658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65942" y="290286"/>
            <a:ext cx="99132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</a:rPr>
              <a:t>                           Игра «Пчелки»</a:t>
            </a:r>
            <a:endParaRPr lang="ru-RU" sz="3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088571" y="889844"/>
            <a:ext cx="10697029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Задачи:</a:t>
            </a:r>
            <a:r>
              <a:rPr lang="ru-RU" sz="1400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развитие скорости, ловкости, координации движений, воспитание сообразительности, творческого воображения.</a:t>
            </a:r>
            <a:endParaRPr lang="ru-RU" sz="1400" b="0" i="0" dirty="0" smtClean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just"/>
            <a:r>
              <a:rPr lang="ru-RU" sz="14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Инвентарь:</a:t>
            </a:r>
            <a:r>
              <a:rPr lang="ru-RU" sz="1400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не требуется.</a:t>
            </a:r>
            <a:endParaRPr lang="ru-RU" sz="1400" b="0" i="0" dirty="0" smtClean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just"/>
            <a:r>
              <a:rPr lang="ru-RU" sz="14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Место:</a:t>
            </a:r>
            <a:r>
              <a:rPr lang="ru-RU" sz="1400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спортивный зал, площадка, рекреация.</a:t>
            </a:r>
            <a:endParaRPr lang="ru-RU" sz="1400" b="0" i="0" dirty="0" smtClean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just"/>
            <a:r>
              <a:rPr lang="ru-RU" sz="14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Содержание:</a:t>
            </a:r>
            <a:r>
              <a:rPr lang="ru-RU" sz="1400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за одной чертой размещаются все играющие. За другой, расположенной на расстоянии 15-20 м, находится 3-4 игрока – “пчелки”. Ребята высоко поднимая колени, идут к “пчелкам” и приговаривают:</a:t>
            </a:r>
            <a:endParaRPr lang="ru-RU" sz="1400" b="0" i="0" dirty="0" smtClean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marL="457200" indent="-457200" algn="just"/>
            <a:r>
              <a:rPr lang="ru-RU" sz="1400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Мы к лесной лужайке вышли,</a:t>
            </a:r>
            <a:endParaRPr lang="ru-RU" sz="1400" b="0" i="0" dirty="0" smtClean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marL="457200" indent="-457200" algn="just"/>
            <a:r>
              <a:rPr lang="ru-RU" sz="1400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Поднимая ноги выше,</a:t>
            </a:r>
            <a:endParaRPr lang="ru-RU" sz="1400" b="0" i="0" dirty="0" smtClean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marL="457200" indent="-457200" algn="just"/>
            <a:r>
              <a:rPr lang="ru-RU" sz="1400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Через кустики и колючки,</a:t>
            </a:r>
            <a:endParaRPr lang="ru-RU" sz="1400" b="0" i="0" dirty="0" smtClean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marL="457200" indent="-457200" algn="just"/>
            <a:r>
              <a:rPr lang="ru-RU" sz="1400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Через ветки и пенечки,</a:t>
            </a:r>
            <a:endParaRPr lang="ru-RU" sz="1400" b="0" i="0" dirty="0" smtClean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marL="457200" indent="-457200" algn="just"/>
            <a:r>
              <a:rPr lang="ru-RU" sz="1400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Кто высоко так шагал –</a:t>
            </a:r>
            <a:endParaRPr lang="ru-RU" sz="1400" b="0" i="0" dirty="0" smtClean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marL="457200" indent="-457200" algn="just"/>
            <a:r>
              <a:rPr lang="ru-RU" sz="1400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Не споткнулся не упал.</a:t>
            </a:r>
            <a:endParaRPr lang="ru-RU" sz="1400" b="0" i="0" dirty="0" smtClean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marL="457200" indent="-457200" algn="just"/>
            <a:r>
              <a:rPr lang="ru-RU" sz="1400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После этих слов останавливаются вблизи от “пчелок”.</a:t>
            </a:r>
            <a:endParaRPr lang="ru-RU" sz="1400" b="0" i="0" dirty="0" smtClean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marL="457200" indent="-457200" algn="just"/>
            <a:r>
              <a:rPr lang="ru-RU" sz="1400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Глянь, дупло высокой елки…</a:t>
            </a:r>
            <a:endParaRPr lang="ru-RU" sz="1400" b="0" i="0" dirty="0" smtClean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marL="457200" indent="-457200" algn="just"/>
            <a:r>
              <a:rPr lang="ru-RU" sz="1400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Показывают, поднимая руки вверх и вставая на носки:</a:t>
            </a:r>
            <a:endParaRPr lang="ru-RU" sz="1400" b="0" i="0" dirty="0" smtClean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marL="457200" indent="-457200" algn="just"/>
            <a:r>
              <a:rPr lang="ru-RU" sz="1400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Вылетают злые пчелки!</a:t>
            </a:r>
            <a:endParaRPr lang="ru-RU" sz="1400" b="0" i="0" dirty="0" smtClean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just"/>
            <a:r>
              <a:rPr lang="ru-RU" sz="1400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“Пчелки” начинают кружится и изображать полет движениями кистей рук, согнутых в локтях. При этом произносят:</a:t>
            </a:r>
            <a:endParaRPr lang="ru-RU" sz="1400" b="0" i="0" dirty="0" smtClean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marL="457200" indent="-457200" algn="just"/>
            <a:r>
              <a:rPr lang="ru-RU" sz="1400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Ж-ж-ж – хотим кусать!</a:t>
            </a:r>
            <a:endParaRPr lang="ru-RU" sz="1400" b="0" i="0" dirty="0" smtClean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just"/>
            <a:r>
              <a:rPr lang="ru-RU" sz="1400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А ребята хором отвечают:</a:t>
            </a:r>
            <a:endParaRPr lang="ru-RU" sz="1400" b="0" i="0" dirty="0" smtClean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marL="457200" indent="-457200" algn="just"/>
            <a:r>
              <a:rPr lang="ru-RU" sz="1400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Быстроногих не догнать!</a:t>
            </a:r>
            <a:endParaRPr lang="ru-RU" sz="1400" b="0" i="0" dirty="0" smtClean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marL="457200" indent="-457200" algn="just"/>
            <a:r>
              <a:rPr lang="ru-RU" sz="1400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Нам не страшен пчелок рой, убежим скорей домой!</a:t>
            </a:r>
            <a:endParaRPr lang="ru-RU" sz="1400" b="0" i="0" dirty="0" smtClean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just"/>
            <a:r>
              <a:rPr lang="ru-RU" sz="1400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После этого ребята убегают домой. За ними гонятся “пчелки”. Каждая хочет ужалить – запятнать кого-нибудь из играющих.</a:t>
            </a:r>
            <a:endParaRPr lang="ru-RU" sz="1400" b="0" i="0" dirty="0" smtClean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just"/>
            <a:r>
              <a:rPr lang="ru-RU" sz="14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Правила:</a:t>
            </a:r>
            <a:r>
              <a:rPr lang="ru-RU" sz="1400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выигрывает тот, кто ни разу не был ужален.</a:t>
            </a:r>
            <a:endParaRPr lang="ru-RU" sz="1400" b="0" i="0" dirty="0" smtClean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just"/>
            <a:r>
              <a:rPr lang="ru-RU" sz="14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О.М.У:</a:t>
            </a:r>
            <a:r>
              <a:rPr lang="ru-RU" sz="14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ужаленные становятся “пчелками” и идут играть с остальными.</a:t>
            </a:r>
            <a:endParaRPr lang="ru-RU" sz="1400" b="0" i="0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0358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5314" y="246743"/>
            <a:ext cx="98406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</a:rPr>
              <a:t>                       Игра «Пустое место»</a:t>
            </a:r>
            <a:endParaRPr lang="ru-RU" sz="3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480457" y="1628507"/>
            <a:ext cx="1026160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Задачи:</a:t>
            </a:r>
            <a:r>
              <a:rPr lang="ru-RU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развитие ловкости, координации движений, внимания, воспитание умения действовать в коллективе.</a:t>
            </a:r>
            <a:endParaRPr lang="ru-RU" b="0" i="0" dirty="0" smtClean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just"/>
            <a:r>
              <a:rPr lang="ru-RU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Инвентарь: </a:t>
            </a:r>
            <a:r>
              <a:rPr lang="ru-RU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не требуется.</a:t>
            </a:r>
            <a:endParaRPr lang="ru-RU" b="0" i="0" dirty="0" smtClean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just"/>
            <a:r>
              <a:rPr lang="ru-RU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Место:</a:t>
            </a:r>
            <a:r>
              <a:rPr lang="ru-RU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спортивный зал, площадка, рекреация.</a:t>
            </a:r>
            <a:endParaRPr lang="ru-RU" b="0" i="0" dirty="0" smtClean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just"/>
            <a:r>
              <a:rPr lang="ru-RU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Содержание:</a:t>
            </a:r>
            <a:r>
              <a:rPr lang="ru-RU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игра начинается по указанию учителя. Водящий бежит по кругу, дотрагиваясь до кого-нибудь из играющих и после этого продолжает бежать около круга в ту или другую сторону. Игрок, которого он коснулся, бежит около круга в обратную сторону, стремясь быстрее водящего прибежать на свое место. Кто их них раньше займет пустое место, тот там и становится, а оставшийся без места водит.</a:t>
            </a:r>
            <a:endParaRPr lang="ru-RU" b="0" i="0" dirty="0" smtClean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just"/>
            <a:r>
              <a:rPr lang="ru-RU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Варианты:</a:t>
            </a:r>
            <a:r>
              <a:rPr lang="ru-RU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а) обегая круг и встречаясь на пути, оба игрока подают друг другу правую руку или приседают, б) встречаясь на пути, поворачиваются кругом, садятся на пол, встают, хлопают в ладони.</a:t>
            </a:r>
            <a:endParaRPr lang="ru-RU" b="0" i="0" dirty="0" smtClean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just"/>
            <a:r>
              <a:rPr lang="ru-RU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Правила:</a:t>
            </a:r>
            <a:r>
              <a:rPr lang="ru-RU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водящий имеет право коснутся рукой только того игрока, которого он вызывает на соревнование в беге. Когда играющие обегают круг, никто не должен мешать им. Обегая круг, играющие не имеют права задевать стоящих в кругу. При встрече играющие должны держаться правой стороны.</a:t>
            </a:r>
            <a:endParaRPr lang="ru-RU" b="0" i="0" dirty="0" smtClean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just"/>
            <a:r>
              <a:rPr lang="ru-RU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О.М.У:</a:t>
            </a:r>
            <a:r>
              <a:rPr lang="ru-RU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нельзя вызывать на соревнование в беге одних и тех же игроков. При большом количестве участников можно построить в два-три круга, каждый круг работает самостоятельно.</a:t>
            </a:r>
            <a:endParaRPr lang="ru-RU" b="0" i="0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9727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33714" y="217714"/>
            <a:ext cx="969554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</a:rPr>
              <a:t>                               Игра «Кошки-мышки»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233713" y="1074057"/>
            <a:ext cx="10276115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Задачи:</a:t>
            </a:r>
            <a:r>
              <a:rPr lang="ru-RU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развитие ловкости, быстроты реакции, координации и скорости движения, воспитание выносливости.</a:t>
            </a:r>
            <a:endParaRPr lang="ru-RU" b="0" i="0" dirty="0" smtClean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just"/>
            <a:r>
              <a:rPr lang="ru-RU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Инвентарь:</a:t>
            </a:r>
            <a:r>
              <a:rPr lang="ru-RU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не требуется.</a:t>
            </a:r>
            <a:endParaRPr lang="ru-RU" b="0" i="0" dirty="0" smtClean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just"/>
            <a:r>
              <a:rPr lang="ru-RU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Место:</a:t>
            </a:r>
            <a:r>
              <a:rPr lang="ru-RU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спортивный зал, площадка, рекреация.</a:t>
            </a:r>
            <a:endParaRPr lang="ru-RU" b="0" i="0" dirty="0" smtClean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just"/>
            <a:r>
              <a:rPr lang="ru-RU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Содержание:</a:t>
            </a:r>
            <a:r>
              <a:rPr lang="ru-RU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игру начинают по указанию учителя. Кот начинает ловить мышку, которая, спасаясь от кота, вбегает и выбегает из круга. Игроки, стоящие в кругу, дают возможность мышке подлезать под руки, но мешают это делать коту.</a:t>
            </a:r>
            <a:endParaRPr lang="ru-RU" b="0" i="0" dirty="0" smtClean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just"/>
            <a:r>
              <a:rPr lang="ru-RU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Варианты</a:t>
            </a:r>
            <a:r>
              <a:rPr lang="ru-RU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: а) в одном месте играющие отпускают руки, образуя “ворота”. Кот и мышка имеют право вбегать в круг и выбегать из него, подлезая под руки и через ворота, б) играющие отпускают руки в двух-трех местах, образуя несколько ворот, в) играющие образуют два концентрических круга с воротами или без них.</a:t>
            </a:r>
            <a:endParaRPr lang="ru-RU" b="0" i="0" dirty="0" smtClean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just"/>
            <a:r>
              <a:rPr lang="ru-RU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Правила:</a:t>
            </a:r>
            <a:r>
              <a:rPr lang="ru-RU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играющим разрешается всячески препятствовать коту, когда он хочет подлезть под руки. Мышка и кот не имеют права разрывать соединенные руки игроков, а также перепрыгивать через них.</a:t>
            </a:r>
            <a:endParaRPr lang="ru-RU" b="0" i="0" dirty="0" smtClean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just"/>
            <a:r>
              <a:rPr lang="ru-RU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О.М.У:</a:t>
            </a:r>
            <a:r>
              <a:rPr lang="ru-RU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если кот долго не может поймать мышку, выбирают другого кота.</a:t>
            </a:r>
            <a:endParaRPr lang="ru-RU" b="0" i="0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683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61143" y="406400"/>
            <a:ext cx="92746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</a:rPr>
              <a:t>              Игра «Птица без гнезда»</a:t>
            </a:r>
            <a:endParaRPr lang="ru-RU" sz="36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161143" y="1524000"/>
            <a:ext cx="9811657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Задачи:</a:t>
            </a:r>
            <a:r>
              <a:rPr lang="ru-RU" sz="2000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развитие быстроты реакции на сигнал, совершенствование навыков быстроты, ловкости, внимания.</a:t>
            </a:r>
            <a:endParaRPr lang="ru-RU" sz="2000" b="0" i="0" dirty="0" smtClean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just"/>
            <a:r>
              <a:rPr lang="ru-RU" sz="20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Инвентарь: </a:t>
            </a:r>
            <a:r>
              <a:rPr lang="ru-RU" sz="2000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не требуется.</a:t>
            </a:r>
            <a:endParaRPr lang="ru-RU" sz="2000" b="0" i="0" dirty="0" smtClean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just"/>
            <a:r>
              <a:rPr lang="ru-RU" sz="20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Место:</a:t>
            </a:r>
            <a:r>
              <a:rPr lang="ru-RU" sz="2000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спортивный зал, рекреация, площадка.</a:t>
            </a:r>
            <a:endParaRPr lang="ru-RU" sz="2000" b="0" i="0" dirty="0" smtClean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just"/>
            <a:r>
              <a:rPr lang="ru-RU" sz="20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Содержание:</a:t>
            </a:r>
            <a:r>
              <a:rPr lang="ru-RU" sz="2000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по команде учителя “Все птицы в полет!” птицы оставляют свои гнезда и летают за водящими, руками имитирую движение крыльев. Внезапно учитель говорит “Птицы в гнезда!”. Играющие бегут к стоящим по кругу игрокам и становятся за любым из них, положив ему руки на плечи. Водящий также старается занять одно из гнезд. Игрок оставшийся без гнезда, становится водящим. После этого играющие меняются местами и ролями, и игра начинается сначала.</a:t>
            </a:r>
            <a:endParaRPr lang="ru-RU" sz="2000" b="0" i="0" dirty="0" smtClean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just"/>
            <a:r>
              <a:rPr lang="ru-RU" sz="20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Правила:</a:t>
            </a:r>
            <a:r>
              <a:rPr lang="ru-RU" sz="2000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после команды “Птицы в полет!” играющие должны оставить свои гнезда. Вернуться в гнездо разрешается только после команды “Птицы, в гнезда!”.</a:t>
            </a:r>
            <a:endParaRPr lang="ru-RU" sz="2000" b="0" i="0" dirty="0" smtClean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just"/>
            <a:r>
              <a:rPr lang="ru-RU" sz="20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О.М.У:</a:t>
            </a:r>
            <a:r>
              <a:rPr lang="ru-RU" sz="20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игру можно проводить с музыкальным сопровождением.</a:t>
            </a:r>
            <a:endParaRPr lang="ru-RU" sz="2000" b="0" i="0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3025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91771" y="0"/>
            <a:ext cx="969554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    Игры на развитие внимания</a:t>
            </a:r>
            <a:endParaRPr lang="ru-RU" sz="4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88571" y="899886"/>
            <a:ext cx="93472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</a:rPr>
              <a:t>                    Игра «Стань правильно»</a:t>
            </a:r>
            <a:endParaRPr lang="ru-RU" sz="3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988457" y="1785256"/>
            <a:ext cx="931817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Задачи:</a:t>
            </a:r>
            <a:r>
              <a:rPr lang="ru-RU" sz="2000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развитие быстрой реакции на сигнал, сообразительности; совершенствование умения ориентироваться.</a:t>
            </a:r>
            <a:endParaRPr lang="ru-RU" sz="2000" b="0" i="0" dirty="0" smtClean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just"/>
            <a:r>
              <a:rPr lang="ru-RU" sz="20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Инвентарь:</a:t>
            </a:r>
            <a:r>
              <a:rPr lang="ru-RU" sz="2000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не требуется.</a:t>
            </a:r>
            <a:endParaRPr lang="ru-RU" sz="2000" b="0" i="0" dirty="0" smtClean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just"/>
            <a:r>
              <a:rPr lang="ru-RU" sz="20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Место:</a:t>
            </a:r>
            <a:r>
              <a:rPr lang="ru-RU" sz="2000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спортивный зал, площадка, рекреация.</a:t>
            </a:r>
            <a:endParaRPr lang="ru-RU" sz="2000" b="0" i="0" dirty="0" smtClean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just"/>
            <a:r>
              <a:rPr lang="ru-RU" sz="20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Содержание:</a:t>
            </a:r>
            <a:r>
              <a:rPr lang="ru-RU" sz="2000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по первому сигналу преподавателя игроки команд разбегаются в разные стороны, по второму – все должны построиться в указанном месте.</a:t>
            </a:r>
            <a:endParaRPr lang="ru-RU" sz="2000" b="0" i="0" dirty="0" smtClean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just"/>
            <a:r>
              <a:rPr lang="ru-RU" sz="20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Варианты построения:</a:t>
            </a:r>
            <a:r>
              <a:rPr lang="ru-RU" sz="2000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а) взявшись за руки в командах, ранее составленных преподавателем, в шеренгах; б) в общем круге или отдельных кругах; в) в отдельных колоннах в виде квадрата.</a:t>
            </a:r>
            <a:endParaRPr lang="ru-RU" sz="2000" b="0" i="0" dirty="0" smtClean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just"/>
            <a:r>
              <a:rPr lang="ru-RU" sz="20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Правила:</a:t>
            </a:r>
            <a:r>
              <a:rPr lang="ru-RU" sz="2000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команда, сумевшая занять свое место, побеждает.</a:t>
            </a:r>
            <a:endParaRPr lang="ru-RU" sz="2000" b="0" i="0" dirty="0" smtClean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just"/>
            <a:r>
              <a:rPr lang="ru-RU" sz="20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О.М.У:</a:t>
            </a:r>
            <a:r>
              <a:rPr lang="ru-RU" sz="20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заранее следует познакомить играющих с сигналами, исходным положением, формой строя и местом, где необходимо находиться.</a:t>
            </a:r>
            <a:endParaRPr lang="ru-RU" sz="2000" b="0" i="0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4600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14400" y="232229"/>
            <a:ext cx="97390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</a:rPr>
              <a:t>                                            </a:t>
            </a:r>
            <a:r>
              <a:rPr lang="ru-RU" sz="3600" b="1" i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</a:rPr>
              <a:t>Игра «К своим флажкам»</a:t>
            </a:r>
            <a:endParaRPr lang="ru-RU" sz="36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277257" y="1393371"/>
            <a:ext cx="994228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Задачи:</a:t>
            </a:r>
            <a:r>
              <a:rPr lang="ru-RU" sz="2000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развитие внимания, памяти, слуха, реакции на сигнал; совершенствовать умение ориентироваться.</a:t>
            </a:r>
            <a:endParaRPr lang="ru-RU" sz="2000" b="0" i="0" dirty="0" smtClean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just"/>
            <a:r>
              <a:rPr lang="ru-RU" sz="20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Инвентарь:</a:t>
            </a:r>
            <a:r>
              <a:rPr lang="ru-RU" sz="2000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разноцветные флажки.</a:t>
            </a:r>
            <a:endParaRPr lang="ru-RU" sz="2000" b="0" i="0" dirty="0" smtClean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just"/>
            <a:r>
              <a:rPr lang="ru-RU" sz="20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Место:</a:t>
            </a:r>
            <a:r>
              <a:rPr lang="ru-RU" sz="2000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спортивный зал, площадка, рекреация.</a:t>
            </a:r>
            <a:endParaRPr lang="ru-RU" sz="2000" b="0" i="0" dirty="0" smtClean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just"/>
            <a:r>
              <a:rPr lang="ru-RU" sz="20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Содержание:</a:t>
            </a:r>
            <a:r>
              <a:rPr lang="ru-RU" sz="2000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в центре каждого кружка – водящий с флажком в поднятой руке (флажки разного цвета). По первому сигналу (хлопок, свисток) все играющие, кроме водящих, разбегаются по площадке. По второму сигналу – приседают и закрывают глаза. Водящие с флажками меняются местами. По команде преподавателя “Все к своим флажкам!” играющие открывают глаза, ищут свой флажок, бегут и строятся вокруг него.</a:t>
            </a:r>
            <a:endParaRPr lang="ru-RU" sz="2000" b="0" i="0" dirty="0" smtClean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just"/>
            <a:r>
              <a:rPr lang="ru-RU" sz="20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Варианты построения:</a:t>
            </a:r>
            <a:r>
              <a:rPr lang="ru-RU" sz="2000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а) взявшись за руки в шеренгу; б) в колонну, игроков с флажками ставить вперед; в) с музыкальным сопровождением. Играющие двигаются по кругу или за руководителем, повторяя за ним различные движения. По сигналу все занимают свои места около своих флажков.</a:t>
            </a:r>
            <a:endParaRPr lang="ru-RU" sz="2000" b="0" i="0" dirty="0" smtClean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just"/>
            <a:r>
              <a:rPr lang="ru-RU" sz="20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Правила</a:t>
            </a:r>
            <a:r>
              <a:rPr lang="ru-RU" sz="2000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: команда, сумевшая быстрее собраться вокруг своего водящего, побеждает.</a:t>
            </a:r>
            <a:endParaRPr lang="ru-RU" sz="2000" b="0" i="0" dirty="0" smtClean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just"/>
            <a:r>
              <a:rPr lang="ru-RU" sz="20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О.М.У: </a:t>
            </a:r>
            <a:r>
              <a:rPr lang="ru-RU" sz="20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флажки брать разных цветов. Следует наблюдать, чтобы играющие не сговаривались, не смотрели в то время, когда водящие меняются местами.</a:t>
            </a:r>
            <a:endParaRPr lang="ru-RU" sz="2000" b="0" i="0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6277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59543" y="290286"/>
            <a:ext cx="998582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</a:rPr>
              <a:t>                            Игра «Запрещенные движения»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756229" y="1306286"/>
            <a:ext cx="947782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Задачи:</a:t>
            </a:r>
            <a:r>
              <a:rPr lang="ru-RU" sz="2400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воспитание внимания, наблюдательности; развитие координации зрительного, слухового и моторного анализаторов.</a:t>
            </a:r>
            <a:endParaRPr lang="ru-RU" sz="2400" b="0" i="0" dirty="0" smtClean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just"/>
            <a:r>
              <a:rPr lang="ru-RU" sz="24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Инвентарь:</a:t>
            </a:r>
            <a:r>
              <a:rPr lang="ru-RU" sz="2400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не требуется.</a:t>
            </a:r>
            <a:endParaRPr lang="ru-RU" sz="2400" b="0" i="0" dirty="0" smtClean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just"/>
            <a:r>
              <a:rPr lang="ru-RU" sz="24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Место:</a:t>
            </a:r>
            <a:r>
              <a:rPr lang="ru-RU" sz="2400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спортивный зал, площадка, рекреация.</a:t>
            </a:r>
            <a:endParaRPr lang="ru-RU" sz="2400" b="0" i="0" dirty="0" smtClean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just"/>
            <a:r>
              <a:rPr lang="ru-RU" sz="24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Содержание:</a:t>
            </a:r>
            <a:r>
              <a:rPr lang="ru-RU" sz="2400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преподаватель предлагает играющим выполнять за ним все движения, кроме запрещенного (например руки на пояс).</a:t>
            </a:r>
            <a:endParaRPr lang="ru-RU" sz="2400" b="0" i="0" dirty="0" smtClean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just"/>
            <a:r>
              <a:rPr lang="ru-RU" sz="24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Варианты построения:</a:t>
            </a:r>
            <a:r>
              <a:rPr lang="ru-RU" sz="2400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построив по кругу, но выбрав помощника для контроля за соблюдением правил.</a:t>
            </a:r>
            <a:endParaRPr lang="ru-RU" sz="2400" b="0" i="0" dirty="0" smtClean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just"/>
            <a:r>
              <a:rPr lang="ru-RU" sz="24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Правила:</a:t>
            </a:r>
            <a:r>
              <a:rPr lang="ru-RU" sz="2400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кто выполнит запрещенное движение, делает шаг вперед.</a:t>
            </a:r>
            <a:endParaRPr lang="ru-RU" sz="2400" b="0" i="0" dirty="0" smtClean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just"/>
            <a:r>
              <a:rPr lang="ru-RU" sz="24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О.М.У:</a:t>
            </a:r>
            <a:r>
              <a:rPr lang="ru-RU" sz="24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после 3-4 минут игры подводятся итоги и отмечаются самые внимательные.</a:t>
            </a:r>
            <a:endParaRPr lang="ru-RU" sz="2400" b="0" i="0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8833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91771" y="188686"/>
            <a:ext cx="97390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</a:rPr>
              <a:t>                                                       </a:t>
            </a:r>
            <a:r>
              <a:rPr lang="ru-RU" sz="3600" b="1" i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</a:rPr>
              <a:t>Игра «Флюгер»</a:t>
            </a:r>
            <a:endParaRPr lang="ru-RU" sz="36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596571" y="1161143"/>
            <a:ext cx="9056915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Задачи:</a:t>
            </a:r>
            <a:r>
              <a:rPr lang="ru-RU" sz="2000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развитие координации движений, умения ориентироваться на местности, внимания, быстроты реакции; тренировка вестибулярного аппарата.</a:t>
            </a:r>
            <a:endParaRPr lang="ru-RU" sz="2000" b="0" i="0" dirty="0" smtClean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just"/>
            <a:r>
              <a:rPr lang="ru-RU" sz="20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Инвентарь:</a:t>
            </a:r>
            <a:r>
              <a:rPr lang="ru-RU" sz="2000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не требуется.</a:t>
            </a:r>
            <a:endParaRPr lang="ru-RU" sz="2000" b="0" i="0" dirty="0" smtClean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just"/>
            <a:r>
              <a:rPr lang="ru-RU" sz="20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Место:</a:t>
            </a:r>
            <a:r>
              <a:rPr lang="ru-RU" sz="2000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спортивный зал, площадка, рекреация.</a:t>
            </a:r>
            <a:endParaRPr lang="ru-RU" sz="2000" b="0" i="0" dirty="0" smtClean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just"/>
            <a:r>
              <a:rPr lang="ru-RU" sz="20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Содержание:</a:t>
            </a:r>
            <a:r>
              <a:rPr lang="ru-RU" sz="2000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играющие строятся в шеренгу. Руководитель называет стороны света и для каждой из них определяет свое действие: север – руки на пояс; юг – руки на голову; восток – руки вверх; запад – руки вниз.</a:t>
            </a:r>
            <a:endParaRPr lang="ru-RU" sz="2000" b="0" i="0" dirty="0" smtClean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just"/>
            <a:r>
              <a:rPr lang="ru-RU" sz="20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Вариант:</a:t>
            </a:r>
            <a:r>
              <a:rPr lang="ru-RU" sz="2000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играющие двигаются по площадке, а по команде останавливаются и выполняют условия игры.</a:t>
            </a:r>
            <a:endParaRPr lang="ru-RU" sz="2000" b="0" i="0" dirty="0" smtClean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just"/>
            <a:r>
              <a:rPr lang="ru-RU" sz="20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Правила</a:t>
            </a:r>
            <a:r>
              <a:rPr lang="ru-RU" sz="2000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: за каждую ошибку играющий получает штрафное очко. Игра продолжается обусловленное время (3-4 мин). Победитель тот, кто набрал меньше штрафных очков.</a:t>
            </a:r>
            <a:endParaRPr lang="ru-RU" sz="2000" b="0" i="0" dirty="0" smtClean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just"/>
            <a:r>
              <a:rPr lang="ru-RU" sz="20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О.М.У: </a:t>
            </a:r>
            <a:r>
              <a:rPr lang="ru-RU" sz="20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игру необходимо опробовать.</a:t>
            </a:r>
            <a:endParaRPr lang="ru-RU" sz="2000" b="0" i="0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4887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78857" y="333829"/>
            <a:ext cx="103051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                         </a:t>
            </a:r>
            <a:r>
              <a:rPr lang="ru-RU" sz="20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Игры, развивающие комплексное развитие физических качеств</a:t>
            </a:r>
            <a:endParaRPr lang="ru-RU" sz="2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378857" y="1045029"/>
            <a:ext cx="917302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</a:rPr>
              <a:t>                                    </a:t>
            </a:r>
            <a:r>
              <a:rPr lang="ru-RU" sz="3200" b="1" i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</a:rPr>
              <a:t>Игра «Зайцы, сторож и Жучка»</a:t>
            </a:r>
            <a:endParaRPr lang="ru-RU" sz="3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32113" y="1536174"/>
            <a:ext cx="1007291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Задачи:</a:t>
            </a:r>
            <a:r>
              <a:rPr lang="ru-RU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закрепление навыка быстрого бега, ловкости, выносливости; воспитание активности, коллективизма.</a:t>
            </a:r>
            <a:endParaRPr lang="ru-RU" b="0" i="0" dirty="0" smtClean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just"/>
            <a:r>
              <a:rPr lang="ru-RU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Инвентарь:</a:t>
            </a:r>
            <a:r>
              <a:rPr lang="ru-RU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веревочка.</a:t>
            </a:r>
            <a:endParaRPr lang="ru-RU" b="0" i="0" dirty="0" smtClean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just"/>
            <a:r>
              <a:rPr lang="ru-RU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Место:</a:t>
            </a:r>
            <a:r>
              <a:rPr lang="ru-RU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спортивный зал, площадка.</a:t>
            </a:r>
            <a:endParaRPr lang="ru-RU" b="0" i="0" dirty="0" smtClean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just"/>
            <a:r>
              <a:rPr lang="ru-RU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Содержание:</a:t>
            </a:r>
            <a:r>
              <a:rPr lang="ru-RU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из играющих выделяется “сторож” и “Жучка”, остальные - “зайцы”. На площадке обозначаются: с одной стороны – норы зайцев, с другой – огород и за огородом – дом сторожа. Посередине площадки на высоте 40-60 см протягивается веревочка – забор (веревочку вешают на стойки для прыжков так, чтобы она при касании падала вниз). Перед началом игры зайцы находятся в норах, а сторож с Жучкой дома. По сигналу учителя первые восемь-десять зайцев выбегают из нор, перепрыгивают через веревочку (забор) и оказываются в огороде, где начинают есть капусту, шевелить ушами (подражательные движения кистями рук), перепрыгивать с одного места на другое. По условному знаку учителя сторож стреляет в зайцев (хлопает три раза в ладони). По первому хлопку зайцы убегают домой, преодолевая забор </a:t>
            </a:r>
            <a:r>
              <a:rPr lang="ru-RU" b="0" i="0" u="none" strike="noStrike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подлезанием</a:t>
            </a:r>
            <a:r>
              <a:rPr lang="ru-RU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или </a:t>
            </a:r>
            <a:r>
              <a:rPr lang="ru-RU" b="0" i="0" u="none" strike="noStrike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подползанием</a:t>
            </a:r>
            <a:r>
              <a:rPr lang="ru-RU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, не касаясь веревки. После третьего хлопка Жучка догоняет зайцев и кусает их (касается рукой).</a:t>
            </a:r>
            <a:endParaRPr lang="ru-RU" b="0" i="0" dirty="0" smtClean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just"/>
            <a:r>
              <a:rPr lang="ru-RU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Правила:</a:t>
            </a:r>
            <a:r>
              <a:rPr lang="ru-RU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пойманные зайцы остаются на месте. Зайцев, которые убежали за линии нор, догонять нельзя.</a:t>
            </a:r>
            <a:endParaRPr lang="ru-RU" b="0" i="0" dirty="0" smtClean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just"/>
            <a:r>
              <a:rPr lang="ru-RU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О.М.У:</a:t>
            </a:r>
            <a:r>
              <a:rPr lang="ru-RU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сторож и Жучка могут меняться ролями. Когда все группы зайцев побывают в огороде, выделяются новые сторож и Жучка.</a:t>
            </a:r>
            <a:endParaRPr lang="ru-RU" b="0" i="0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1970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0055" y="4131884"/>
            <a:ext cx="3853847" cy="240686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45143" y="504497"/>
            <a:ext cx="1185817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b="0" i="0" dirty="0" smtClean="0">
              <a:solidFill>
                <a:srgbClr val="000000"/>
              </a:solidFill>
              <a:effectLst/>
              <a:latin typeface="PT Sans"/>
            </a:endParaRPr>
          </a:p>
          <a:p>
            <a:pPr algn="just"/>
            <a:r>
              <a:rPr lang="ru-RU" dirty="0" smtClean="0">
                <a:solidFill>
                  <a:srgbClr val="000000"/>
                </a:solidFill>
                <a:latin typeface="PT Sans"/>
              </a:rPr>
              <a:t>                                                        ПОДВИЖНАЯ ИГРА</a:t>
            </a:r>
            <a:endParaRPr lang="ru-RU" dirty="0">
              <a:solidFill>
                <a:srgbClr val="000000"/>
              </a:solidFill>
              <a:latin typeface="PT Sans"/>
            </a:endParaRPr>
          </a:p>
          <a:p>
            <a:pPr algn="just"/>
            <a:endParaRPr lang="ru-RU" b="0" i="0" dirty="0" smtClean="0">
              <a:solidFill>
                <a:srgbClr val="000000"/>
              </a:solidFill>
              <a:effectLst/>
              <a:latin typeface="PT Sans"/>
            </a:endParaRPr>
          </a:p>
          <a:p>
            <a:pPr algn="just"/>
            <a:r>
              <a:rPr lang="ru-RU" b="0" i="0" dirty="0" smtClean="0">
                <a:solidFill>
                  <a:srgbClr val="000000"/>
                </a:solidFill>
                <a:effectLst/>
                <a:latin typeface="PT Sans"/>
              </a:rPr>
              <a:t>Подвижная игра – это сознательная двигательная активная деятельность ребенка, характеризующаяся точным и своевременным выполнением заданий, связанных с обязательными для всех играющих правилами. По определению П.Ф. Лесгафта, подвижная игра является упражнением, посредством которого ребенок готовится к жизни. Увлекательное содержание, эмоциональная насыщенность игры побуждают ребенка к определенным умственным и физическим усилиям.</a:t>
            </a:r>
          </a:p>
          <a:p>
            <a:pPr algn="just"/>
            <a:r>
              <a:rPr lang="ru-RU" b="0" i="0" dirty="0" smtClean="0">
                <a:solidFill>
                  <a:srgbClr val="000000"/>
                </a:solidFill>
                <a:effectLst/>
                <a:latin typeface="PT Sans"/>
              </a:rPr>
              <a:t>Специфика подвижной игры состоит в молниеносной, мгновенной ответной реакции ребенка на сигналы «Лови!», «Беги!» «Стой!» и др.</a:t>
            </a:r>
            <a:endParaRPr lang="ru-RU" b="0" i="0" dirty="0">
              <a:solidFill>
                <a:srgbClr val="000000"/>
              </a:solidFill>
              <a:effectLst/>
              <a:latin typeface="PT Sans"/>
            </a:endParaRPr>
          </a:p>
        </p:txBody>
      </p:sp>
    </p:spTree>
    <p:extLst>
      <p:ext uri="{BB962C8B-B14F-4D97-AF65-F5344CB8AC3E}">
        <p14:creationId xmlns:p14="http://schemas.microsoft.com/office/powerpoint/2010/main" val="1916488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3771" y="261257"/>
            <a:ext cx="101745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</a:rPr>
              <a:t>                                                                </a:t>
            </a:r>
            <a:r>
              <a:rPr lang="ru-RU" sz="3600" b="1" i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</a:rPr>
              <a:t>Игра «Через ручеек»</a:t>
            </a:r>
            <a:endParaRPr lang="ru-RU" sz="36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59543" y="1088571"/>
            <a:ext cx="1017451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Задачи:</a:t>
            </a:r>
            <a:r>
              <a:rPr lang="ru-RU" sz="2400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развитие прыгучести, ловкости, координации движений, воспитание коллективизма.</a:t>
            </a:r>
            <a:endParaRPr lang="ru-RU" sz="2400" b="0" i="0" dirty="0" smtClean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just"/>
            <a:r>
              <a:rPr lang="ru-RU" sz="24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Инвентарь:</a:t>
            </a:r>
            <a:r>
              <a:rPr lang="ru-RU" sz="2400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2-3 скакалки.</a:t>
            </a:r>
            <a:endParaRPr lang="ru-RU" sz="2400" b="0" i="0" dirty="0" smtClean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just"/>
            <a:r>
              <a:rPr lang="ru-RU" sz="24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Место:</a:t>
            </a:r>
            <a:r>
              <a:rPr lang="ru-RU" sz="2400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спортивный зал, площадка.</a:t>
            </a:r>
            <a:endParaRPr lang="ru-RU" sz="2400" b="0" i="0" dirty="0" smtClean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just"/>
            <a:r>
              <a:rPr lang="ru-RU" sz="24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Содержание:</a:t>
            </a:r>
            <a:r>
              <a:rPr lang="ru-RU" sz="2400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дети находятся у черты. На расстоянии 3-4 м впереди линиями или шнурами обозначается первый ручеек, шириной 60-70 см, через 2-3 м – второй (можно и третий). По команде учителя первые 8-10 человек бегут, перепрыгивая ручейки, и остаются на другой стороне зала. Затем по команде учителя следующие 8-10 человек выполняют то же задание.</a:t>
            </a:r>
            <a:endParaRPr lang="ru-RU" sz="2400" b="0" i="0" dirty="0" smtClean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just"/>
            <a:r>
              <a:rPr lang="ru-RU" sz="24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Правила:</a:t>
            </a:r>
            <a:r>
              <a:rPr lang="ru-RU" sz="2400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нельзя мочить ноги в ручейке, кто замочил, выбывает из игры. Побеждает тот, учащийся, который быстрее всех преодолел ручейки.</a:t>
            </a:r>
            <a:endParaRPr lang="ru-RU" sz="2400" b="0" i="0" dirty="0" smtClean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just"/>
            <a:r>
              <a:rPr lang="ru-RU" sz="24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О.М.У:</a:t>
            </a:r>
            <a:r>
              <a:rPr lang="ru-RU" sz="24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нельзя мешать своему товарищу. Отметить лучших играющих.</a:t>
            </a:r>
            <a:endParaRPr lang="ru-RU" sz="2400" b="0" i="0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2065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4056" y="203200"/>
            <a:ext cx="97971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</a:rPr>
              <a:t>                                                    </a:t>
            </a:r>
            <a:r>
              <a:rPr lang="ru-RU" sz="3600" b="1" i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</a:rPr>
              <a:t>Игра «Хитрая лиса»</a:t>
            </a:r>
            <a:endParaRPr lang="ru-RU" sz="36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262743" y="1204686"/>
            <a:ext cx="986971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Задачи:</a:t>
            </a:r>
            <a:r>
              <a:rPr lang="ru-RU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развитие быстроты, ловкости, координации, воспитание честности, творческого воображения, умения себя вести в коллективе товарищей.</a:t>
            </a:r>
            <a:endParaRPr lang="ru-RU" b="0" i="0" dirty="0" smtClean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just"/>
            <a:r>
              <a:rPr lang="ru-RU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Инвентарь:</a:t>
            </a:r>
            <a:r>
              <a:rPr lang="ru-RU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не требуется.</a:t>
            </a:r>
            <a:endParaRPr lang="ru-RU" b="0" i="0" dirty="0" smtClean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just"/>
            <a:r>
              <a:rPr lang="ru-RU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Место:</a:t>
            </a:r>
            <a:r>
              <a:rPr lang="ru-RU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спортивный зал, площадка.</a:t>
            </a:r>
            <a:endParaRPr lang="ru-RU" b="0" i="0" dirty="0" smtClean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just"/>
            <a:r>
              <a:rPr lang="ru-RU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Содержание:</a:t>
            </a:r>
            <a:r>
              <a:rPr lang="ru-RU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на одной стороне площадки проводится линия – дом лисы. Играющие стоят на кругу на расстоянии одного шага друг от друга. Учитель предлагает играющим закрыть глаза. Дети закрывают глаза, а учитель обходит круг за спинами детей, и дотрагивается до одного из играющих, который и становится хитрой лисой. Затем учитель предлагает открыть глаза играющим и внимательно посмотреть, кто из них хитрая лиса, выдаст ли она себя чем-нибудь. Играющие три раза спрашивают хором: “Хитрая лиса, где ты?”. При этом все смотрят друг на друга. Когда все играющие (в том числе и хитрая лиса) в третий раз спросят: “Хитрая лиса, где ты?”, хитрая лиса быстро выходит на середину круга, поднимает руки вверх и говорит: “Я здесь”. Все играющие разбегаются по площадке, а хитрая лиса их ловит. После того, как лиса поймает 2-3 человека, учитель говорит: “В круг!”. Играющие снова образуют круг, и игра возобновляется.</a:t>
            </a:r>
            <a:endParaRPr lang="ru-RU" b="0" i="0" dirty="0" smtClean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just"/>
            <a:r>
              <a:rPr lang="ru-RU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Правила:</a:t>
            </a:r>
            <a:r>
              <a:rPr lang="ru-RU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играющие не могут разбегаться из круга раньше слов лисы: “Я здесь”. Площадка должна быть оговорена заранее.</a:t>
            </a:r>
            <a:endParaRPr lang="ru-RU" b="0" i="0" dirty="0" smtClean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just"/>
            <a:r>
              <a:rPr lang="ru-RU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О.М.У:</a:t>
            </a:r>
            <a:r>
              <a:rPr lang="ru-RU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перед игрой необходимо напомнить играющим о том, что подглядывать нельзя. После окончания игры нужно отметить лучшую лису.</a:t>
            </a:r>
            <a:r>
              <a:rPr lang="ru-RU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</a:t>
            </a:r>
            <a:endParaRPr lang="ru-RU" b="0" i="0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9890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64342" y="319314"/>
            <a:ext cx="1033417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</a:rPr>
              <a:t>                                        </a:t>
            </a:r>
            <a:r>
              <a:rPr lang="ru-RU" sz="3600" b="1" i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</a:rPr>
              <a:t>Игра «Филин и пташка»</a:t>
            </a:r>
            <a:endParaRPr lang="ru-RU" sz="36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972457" y="1335314"/>
            <a:ext cx="10218057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Задачи:</a:t>
            </a:r>
            <a:r>
              <a:rPr lang="ru-RU" sz="2000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развитие ловкости, быстроты реакции, координации, скорости движения, воспитание творческого воображения.</a:t>
            </a:r>
            <a:endParaRPr lang="ru-RU" sz="2000" b="0" i="0" dirty="0" smtClean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just"/>
            <a:r>
              <a:rPr lang="ru-RU" sz="20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Инвентарь:</a:t>
            </a:r>
            <a:r>
              <a:rPr lang="ru-RU" sz="2000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не требуется.</a:t>
            </a:r>
            <a:endParaRPr lang="ru-RU" sz="2000" b="0" i="0" dirty="0" smtClean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just"/>
            <a:r>
              <a:rPr lang="ru-RU" sz="20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Место:</a:t>
            </a:r>
            <a:r>
              <a:rPr lang="ru-RU" sz="2000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спортивный зал, площадка, рекреация.</a:t>
            </a:r>
            <a:endParaRPr lang="ru-RU" sz="2000" b="0" i="0" dirty="0" smtClean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just"/>
            <a:r>
              <a:rPr lang="ru-RU" sz="20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Содержание:</a:t>
            </a:r>
            <a:r>
              <a:rPr lang="ru-RU" sz="2000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играющие выбирают филина, он уходит в свое гнездо. Подражая крику той птицы, которую выбрали, играющие летают по площадке. На сигнал “Филин!” все птицы стараются улететь в свои гнезда. Если филин успеет кого-то поймать, то он должен угадать, какая это птица, и только тогда пойманный становится филином.</a:t>
            </a:r>
            <a:endParaRPr lang="ru-RU" sz="2000" b="0" i="0" dirty="0" smtClean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just"/>
            <a:r>
              <a:rPr lang="ru-RU" sz="20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Правила:</a:t>
            </a:r>
            <a:r>
              <a:rPr lang="ru-RU" sz="2000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птицы могут улететь в свои гнезда только после команды “Филин”.</a:t>
            </a:r>
            <a:endParaRPr lang="ru-RU" sz="2000" b="0" i="0" dirty="0" smtClean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just"/>
            <a:r>
              <a:rPr lang="ru-RU" sz="20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О.М.У:</a:t>
            </a:r>
            <a:r>
              <a:rPr lang="ru-RU" sz="2000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перед началом игры дети выбирают для себя названия тех птиц, голосу которых они смогут подражать (например: голубь, ворона, галка, журавль). Гнездо и филина лучше выбирать на высоких предметах (на пнях, скамейке и т.д.). Птицы от филина прячутся каждый в своем гнезде.</a:t>
            </a:r>
            <a:endParaRPr lang="ru-RU" sz="2000" b="0" i="0" dirty="0" smtClean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just"/>
            <a:r>
              <a:rPr lang="ru-RU" sz="20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Варианты:</a:t>
            </a:r>
            <a:r>
              <a:rPr lang="ru-RU" sz="20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дети делятся на 3-4 подгруппы и договариваются, каких птиц они будут изображать, затем подходят к филину и говорят: “Мы сороки, где наш дом?”; “Мы чайки, где наш дом?”. Филин называет место, где птицы должны жить. Птицы летают по площадке, на слово “филин” прячутся в свои гнезда. Пойманную птицу филин должен узнать.</a:t>
            </a:r>
            <a:endParaRPr lang="ru-RU" sz="2000" b="0" i="0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4317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77257" y="275771"/>
            <a:ext cx="98406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</a:rPr>
              <a:t>                                            </a:t>
            </a:r>
            <a:r>
              <a:rPr lang="ru-RU" sz="3600" b="1" i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</a:rPr>
              <a:t>Игра «Космонавты»</a:t>
            </a:r>
            <a:endParaRPr lang="ru-RU" sz="36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103086" y="1364342"/>
            <a:ext cx="10827657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Задачи:</a:t>
            </a:r>
            <a:r>
              <a:rPr lang="ru-RU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развитие быстроты реакции, внимания, умения координировать движения, воспитание выносливости.</a:t>
            </a:r>
            <a:endParaRPr lang="ru-RU" b="0" i="0" dirty="0" smtClean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just"/>
            <a:r>
              <a:rPr lang="ru-RU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Инвентарь:</a:t>
            </a:r>
            <a:r>
              <a:rPr lang="ru-RU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обручи.</a:t>
            </a:r>
            <a:endParaRPr lang="ru-RU" b="0" i="0" dirty="0" smtClean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just"/>
            <a:r>
              <a:rPr lang="ru-RU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Место</a:t>
            </a:r>
            <a:r>
              <a:rPr lang="ru-RU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: спортивный зал, площадка, рекреация.</a:t>
            </a:r>
            <a:endParaRPr lang="ru-RU" b="0" i="0" dirty="0" smtClean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just"/>
            <a:r>
              <a:rPr lang="ru-RU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Содержание:</a:t>
            </a:r>
            <a:r>
              <a:rPr lang="ru-RU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дети берутся за руки, идут по кругу и хором произносят:</a:t>
            </a:r>
            <a:endParaRPr lang="ru-RU" b="0" i="0" dirty="0" smtClean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just"/>
            <a:r>
              <a:rPr lang="ru-RU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Ждут нас быстрые ракеты</a:t>
            </a:r>
            <a:endParaRPr lang="ru-RU" b="0" i="0" dirty="0" smtClean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just"/>
            <a:r>
              <a:rPr lang="ru-RU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Для прогулок по планетам.</a:t>
            </a:r>
            <a:endParaRPr lang="ru-RU" b="0" i="0" dirty="0" smtClean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just"/>
            <a:r>
              <a:rPr lang="ru-RU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На какую захотим – на такую полетим!</a:t>
            </a:r>
            <a:endParaRPr lang="ru-RU" b="0" i="0" dirty="0" smtClean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just"/>
            <a:r>
              <a:rPr lang="ru-RU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Но в игре один секрет: опоздавшим места нет!</a:t>
            </a:r>
            <a:endParaRPr lang="ru-RU" b="0" i="0" dirty="0" smtClean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just"/>
            <a:r>
              <a:rPr lang="ru-RU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С последним словом все разбегаются и стараются быстрее занять места (обруч, кружок) в одной из ракет. Опоздавшие собираются в центре круга, а занявшие свои места объявляют маршруты (например, Земля-Луна-Земля, Земля-Марс-Земля и другие). Эти названия можно заранее написать на борту ракет сокращенно: ЗЛЗ, ЗМЗ и т.д. Затем все собираются в общий круг, берутся за руки и игра повторяется.</a:t>
            </a:r>
            <a:endParaRPr lang="ru-RU" b="0" i="0" dirty="0" smtClean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just"/>
            <a:r>
              <a:rPr lang="ru-RU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Правила</a:t>
            </a:r>
            <a:r>
              <a:rPr lang="ru-RU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: выигрывают те, кому удалось при троекратном повторении совершить больше полетов. Преждевременно бежать к ракетам и сталкивать товарищей с занятых мест в ракетах запрещается.</a:t>
            </a:r>
            <a:endParaRPr lang="ru-RU" b="0" i="0" dirty="0" smtClean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just"/>
            <a:r>
              <a:rPr lang="ru-RU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О.М.У:</a:t>
            </a:r>
            <a:r>
              <a:rPr lang="ru-RU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заранее надо предупредить ребят, что в ракету садятся два космонавта.</a:t>
            </a:r>
            <a:endParaRPr lang="ru-RU" b="0" i="0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4940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04685" y="889844"/>
            <a:ext cx="10116457" cy="32008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000" b="1" i="0" dirty="0" smtClean="0">
                <a:solidFill>
                  <a:srgbClr val="FF0000"/>
                </a:solidFill>
                <a:effectLst/>
                <a:latin typeface="PT Sans"/>
              </a:rPr>
              <a:t>Выводы</a:t>
            </a:r>
            <a:r>
              <a:rPr lang="ru-RU" b="1" i="0" dirty="0" smtClean="0">
                <a:solidFill>
                  <a:srgbClr val="000000"/>
                </a:solidFill>
                <a:effectLst/>
                <a:latin typeface="PT Sans"/>
              </a:rPr>
              <a:t/>
            </a:r>
            <a:br>
              <a:rPr lang="ru-RU" b="1" i="0" dirty="0" smtClean="0">
                <a:solidFill>
                  <a:srgbClr val="000000"/>
                </a:solidFill>
                <a:effectLst/>
                <a:latin typeface="PT Sans"/>
              </a:rPr>
            </a:br>
            <a:r>
              <a:rPr lang="ru-RU" b="0" i="0" dirty="0" smtClean="0">
                <a:solidFill>
                  <a:srgbClr val="000000"/>
                </a:solidFill>
                <a:effectLst/>
                <a:latin typeface="PT Sans"/>
              </a:rPr>
              <a:t/>
            </a:r>
            <a:br>
              <a:rPr lang="ru-RU" b="0" i="0" dirty="0" smtClean="0">
                <a:solidFill>
                  <a:srgbClr val="000000"/>
                </a:solidFill>
                <a:effectLst/>
                <a:latin typeface="PT Sans"/>
              </a:rPr>
            </a:br>
            <a:r>
              <a:rPr lang="ru-RU" sz="1600" b="0" i="0" dirty="0" smtClean="0">
                <a:solidFill>
                  <a:srgbClr val="000000"/>
                </a:solidFill>
                <a:effectLst/>
                <a:latin typeface="PT Sans"/>
              </a:rPr>
              <a:t>Многочисленные результаты исследований показывают, что в условиях школы можно добиваться значительного прироста всех двигательных качеств у детей путем увеличения в занятиях времени и объема средств.</a:t>
            </a:r>
          </a:p>
          <a:p>
            <a:pPr algn="just"/>
            <a:r>
              <a:rPr lang="ru-RU" sz="1600" b="0" i="0" dirty="0" smtClean="0">
                <a:solidFill>
                  <a:srgbClr val="000000"/>
                </a:solidFill>
                <a:effectLst/>
                <a:latin typeface="PT Sans"/>
              </a:rPr>
              <a:t>Практикой физического воспитания подтверждается, что успешное развитие двигательных качеств у младших школьников вызывает у них интерес к выполнению различных упражнений, поэтому необходимо как можно больше разнообразить средства, методы и формы этой работы. В связи с этим, на мой взгляд, весьма эффективным средством комплексного совершенствования двигательных качеств являются подвижные игры, которые могут, применены как на уроках по физической культуре, так и в других внеурочных формах.</a:t>
            </a:r>
            <a:endParaRPr lang="ru-RU" sz="1600" b="0" i="0" dirty="0">
              <a:solidFill>
                <a:srgbClr val="000000"/>
              </a:solidFill>
              <a:effectLst/>
              <a:latin typeface="PT Sans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2630" y="3829463"/>
            <a:ext cx="6618512" cy="2905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2088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lifeo.ru/wp-content/uploads/kartinka-spasibo-za-vnimanie-dlya-prezentacii-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229" y="178027"/>
            <a:ext cx="10900227" cy="6425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8116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1434" y="394138"/>
            <a:ext cx="1144576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0" i="0" dirty="0" smtClean="0">
                <a:solidFill>
                  <a:srgbClr val="000000"/>
                </a:solidFill>
                <a:effectLst/>
                <a:latin typeface="PT Sans"/>
              </a:rPr>
              <a:t>Подвижная игра – незаменимое средство пополнения знаний и представлений ребенка об окружающем мире, развития мышления, смекалки, ловкости, сноровки, ценных морально-волевых качеств. При проведении подвижной игры создаются неограниченные возможности комплексного использования разнообразных методов, направленных на формирование личности ребенка. В процессе игры происходит не только упражнение в уже имеющихся двигательных навыках, их закрепление и совершенствование, но и формирование качеств личности. Свободу действий ребенок реализует в подвижных играх, являющихся фактором формирования физической культуры. В педагогической науке подвижные игры рассматриваются как важнейшее средство всестороннего развития ребенка. Глубокий смысл подвижных игр – в их полноценной роли в физической и духовной жизни, значение в истории и культуре каждого народа. Подвижную игру можно назвать важнейшим воспитательным институтом, способствующим как развитию физических, умственных способностей, так и освоению нравственных норм, правил поведения, этических ценностей общества.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8770" y="3624944"/>
            <a:ext cx="5388429" cy="2677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558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98285" y="-356651"/>
            <a:ext cx="10914743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0" i="0" dirty="0" smtClean="0">
              <a:solidFill>
                <a:srgbClr val="212529"/>
              </a:solidFill>
              <a:effectLst/>
              <a:latin typeface="var(--bs-font-sans-serif)"/>
            </a:endParaRPr>
          </a:p>
          <a:p>
            <a:endParaRPr lang="ru-RU" dirty="0">
              <a:solidFill>
                <a:srgbClr val="212529"/>
              </a:solidFill>
              <a:latin typeface="var(--bs-font-sans-serif)"/>
            </a:endParaRPr>
          </a:p>
          <a:p>
            <a:endParaRPr lang="ru-RU" b="0" i="0" dirty="0" smtClean="0">
              <a:solidFill>
                <a:srgbClr val="212529"/>
              </a:solidFill>
              <a:effectLst/>
              <a:latin typeface="var(--bs-font-sans-serif)"/>
            </a:endParaRPr>
          </a:p>
          <a:p>
            <a:endParaRPr lang="ru-RU" dirty="0">
              <a:solidFill>
                <a:srgbClr val="212529"/>
              </a:solidFill>
              <a:latin typeface="var(--bs-font-sans-serif)"/>
            </a:endParaRPr>
          </a:p>
          <a:p>
            <a:r>
              <a:rPr lang="ru-RU" b="0" i="0" dirty="0" smtClean="0">
                <a:solidFill>
                  <a:srgbClr val="212529"/>
                </a:solidFill>
                <a:effectLst/>
                <a:latin typeface="var(--bs-font-sans-serif)"/>
              </a:rPr>
              <a:t>Подвижные игры</a:t>
            </a:r>
            <a:r>
              <a:rPr lang="ru-RU" b="0" i="0" dirty="0" smtClean="0">
                <a:solidFill>
                  <a:srgbClr val="212529"/>
                </a:solidFill>
                <a:effectLst/>
                <a:latin typeface="Arial" panose="020B0604020202020204" pitchFamily="34" charset="0"/>
              </a:rPr>
              <a:t> нередко сопровождаются </a:t>
            </a:r>
            <a:r>
              <a:rPr lang="ru-RU" b="0" i="0" dirty="0" smtClean="0">
                <a:solidFill>
                  <a:srgbClr val="212529"/>
                </a:solidFill>
                <a:effectLst/>
                <a:latin typeface="var(--bs-font-sans-serif)"/>
              </a:rPr>
              <a:t>песнями, стихами, считалками, игровыми зачинами</a:t>
            </a:r>
            <a:r>
              <a:rPr lang="ru-RU" b="0" i="0" dirty="0" smtClean="0">
                <a:solidFill>
                  <a:srgbClr val="212529"/>
                </a:solidFill>
                <a:effectLst/>
                <a:latin typeface="Arial" panose="020B0604020202020204" pitchFamily="34" charset="0"/>
              </a:rPr>
              <a:t>. Такие игры пополняют словарный запас, обогащают речь детей.</a:t>
            </a:r>
          </a:p>
          <a:p>
            <a:r>
              <a:rPr lang="ru-RU" b="0" i="0" dirty="0" smtClean="0">
                <a:solidFill>
                  <a:srgbClr val="212529"/>
                </a:solidFill>
                <a:effectLst/>
                <a:latin typeface="var(--bs-font-sans-serif)"/>
              </a:rPr>
              <a:t>Большое значение</a:t>
            </a:r>
            <a:r>
              <a:rPr lang="ru-RU" b="0" i="0" dirty="0" smtClean="0">
                <a:solidFill>
                  <a:srgbClr val="212529"/>
                </a:solidFill>
                <a:effectLst/>
                <a:latin typeface="Arial" panose="020B0604020202020204" pitchFamily="34" charset="0"/>
              </a:rPr>
              <a:t> имеют подвижные игры и </a:t>
            </a:r>
            <a:r>
              <a:rPr lang="ru-RU" b="0" i="0" dirty="0" smtClean="0">
                <a:solidFill>
                  <a:srgbClr val="212529"/>
                </a:solidFill>
                <a:effectLst/>
                <a:latin typeface="var(--bs-font-sans-serif)"/>
              </a:rPr>
              <a:t>для нравственного воспитания</a:t>
            </a:r>
            <a:r>
              <a:rPr lang="ru-RU" b="0" i="0" dirty="0" smtClean="0">
                <a:solidFill>
                  <a:srgbClr val="212529"/>
                </a:solidFill>
                <a:effectLst/>
                <a:latin typeface="Arial" panose="020B0604020202020204" pitchFamily="34" charset="0"/>
              </a:rPr>
              <a:t>. Дети учатся действовать в коллективе, подчиняться общим требованиям. Правила игры дети воспринимают как закон, и сознательное выполнение их формирует волю, развивает самообладание, выдержку, умение контролировать свои поступки, свое поведение. В игре формируется честность, дисциплинированность, справедливость. Подвижная игра учит искренности, товариществу. Подчиняясь правилам игры, дети практически упражняются в нравственных поступках, учатся дружить, сопереживать, помогать друг другу. Умелое, вдумчивое руководство игрой со стороны педагога способствует воспитанию активной творческой личности.</a:t>
            </a:r>
          </a:p>
          <a:p>
            <a:r>
              <a:rPr lang="ru-RU" b="0" i="0" dirty="0" smtClean="0">
                <a:solidFill>
                  <a:srgbClr val="212529"/>
                </a:solidFill>
                <a:effectLst/>
                <a:latin typeface="var(--bs-font-sans-serif)"/>
              </a:rPr>
              <a:t>В подвижных играх</a:t>
            </a:r>
            <a:r>
              <a:rPr lang="ru-RU" b="0" i="0" dirty="0" smtClean="0">
                <a:solidFill>
                  <a:srgbClr val="212529"/>
                </a:solidFill>
                <a:effectLst/>
                <a:latin typeface="Arial" panose="020B0604020202020204" pitchFamily="34" charset="0"/>
              </a:rPr>
              <a:t> совершенствуется </a:t>
            </a:r>
            <a:r>
              <a:rPr lang="ru-RU" b="0" i="0" dirty="0" smtClean="0">
                <a:solidFill>
                  <a:srgbClr val="212529"/>
                </a:solidFill>
                <a:effectLst/>
                <a:latin typeface="var(--bs-font-sans-serif)"/>
              </a:rPr>
              <a:t>эстетическое восприятие мира</a:t>
            </a:r>
            <a:r>
              <a:rPr lang="ru-RU" b="0" i="0" dirty="0" smtClean="0">
                <a:solidFill>
                  <a:srgbClr val="212529"/>
                </a:solidFill>
                <a:effectLst/>
                <a:latin typeface="Arial" panose="020B0604020202020204" pitchFamily="34" charset="0"/>
              </a:rPr>
              <a:t>. Дети познают красоту движений, их образность, у них развивается чувство ритма. Они овладевают поэтической образной речью.</a:t>
            </a:r>
          </a:p>
          <a:p>
            <a:r>
              <a:rPr lang="ru-RU" b="0" i="0" dirty="0" smtClean="0">
                <a:solidFill>
                  <a:srgbClr val="212529"/>
                </a:solidFill>
                <a:effectLst/>
                <a:latin typeface="var(--bs-font-sans-serif)"/>
              </a:rPr>
              <a:t>Подвижная игра</a:t>
            </a:r>
            <a:r>
              <a:rPr lang="ru-RU" b="0" i="0" dirty="0" smtClean="0">
                <a:solidFill>
                  <a:srgbClr val="212529"/>
                </a:solidFill>
                <a:effectLst/>
                <a:latin typeface="Arial" panose="020B0604020202020204" pitchFamily="34" charset="0"/>
              </a:rPr>
              <a:t> готовит ребенка </a:t>
            </a:r>
            <a:r>
              <a:rPr lang="ru-RU" b="0" i="0" dirty="0" smtClean="0">
                <a:solidFill>
                  <a:srgbClr val="212529"/>
                </a:solidFill>
                <a:effectLst/>
                <a:latin typeface="var(--bs-font-sans-serif)"/>
              </a:rPr>
              <a:t>к труду</a:t>
            </a:r>
            <a:r>
              <a:rPr lang="ru-RU" b="0" i="0" dirty="0" smtClean="0">
                <a:solidFill>
                  <a:srgbClr val="212529"/>
                </a:solidFill>
                <a:effectLst/>
                <a:latin typeface="Arial" panose="020B0604020202020204" pitchFamily="34" charset="0"/>
              </a:rPr>
              <a:t>: дети изготавливают игровые атрибуты, располагают и убирают их в определенной последовательности, совершенствуют свои двигательные навыки, необходимые для будущей трудовой деятельности.</a:t>
            </a:r>
            <a:endParaRPr lang="ru-RU" b="0" i="0" dirty="0">
              <a:solidFill>
                <a:srgbClr val="212529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9083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80571" y="889844"/>
            <a:ext cx="1111794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0" i="0" dirty="0" smtClean="0">
                <a:solidFill>
                  <a:srgbClr val="212529"/>
                </a:solidFill>
                <a:effectLst/>
                <a:latin typeface="var(--bs-font-sans-serif)"/>
              </a:rPr>
              <a:t>Подвижная игра</a:t>
            </a:r>
            <a:r>
              <a:rPr lang="ru-RU" b="0" i="0" dirty="0" smtClean="0">
                <a:solidFill>
                  <a:srgbClr val="212529"/>
                </a:solidFill>
                <a:effectLst/>
                <a:latin typeface="Arial" panose="020B0604020202020204" pitchFamily="34" charset="0"/>
              </a:rPr>
              <a:t> готовит ребенка </a:t>
            </a:r>
            <a:r>
              <a:rPr lang="ru-RU" b="0" i="0" dirty="0" smtClean="0">
                <a:solidFill>
                  <a:srgbClr val="212529"/>
                </a:solidFill>
                <a:effectLst/>
                <a:latin typeface="var(--bs-font-sans-serif)"/>
              </a:rPr>
              <a:t>к труду</a:t>
            </a:r>
            <a:r>
              <a:rPr lang="ru-RU" b="0" i="0" dirty="0" smtClean="0">
                <a:solidFill>
                  <a:srgbClr val="212529"/>
                </a:solidFill>
                <a:effectLst/>
                <a:latin typeface="Arial" panose="020B0604020202020204" pitchFamily="34" charset="0"/>
              </a:rPr>
              <a:t>: дети изготавливают игровые атрибуты, располагают и убирают их в определенной последовательности, совершенствуют свои двигательные навыки, необходимые для будущей трудовой деятельности.</a:t>
            </a:r>
          </a:p>
          <a:p>
            <a:r>
              <a:rPr lang="ru-RU" b="0" i="0" dirty="0" smtClean="0">
                <a:solidFill>
                  <a:srgbClr val="212529"/>
                </a:solidFill>
                <a:effectLst/>
                <a:latin typeface="Arial" panose="020B0604020202020204" pitchFamily="34" charset="0"/>
              </a:rPr>
              <a:t>Таким образом, </a:t>
            </a:r>
            <a:r>
              <a:rPr lang="ru-RU" b="0" i="0" dirty="0" smtClean="0">
                <a:solidFill>
                  <a:srgbClr val="212529"/>
                </a:solidFill>
                <a:effectLst/>
                <a:latin typeface="var(--bs-font-sans-serif)"/>
              </a:rPr>
              <a:t>подвижная игра</a:t>
            </a:r>
            <a:r>
              <a:rPr lang="ru-RU" b="0" i="0" dirty="0" smtClean="0">
                <a:solidFill>
                  <a:srgbClr val="212529"/>
                </a:solidFill>
                <a:effectLst/>
                <a:latin typeface="Arial" panose="020B0604020202020204" pitchFamily="34" charset="0"/>
              </a:rPr>
              <a:t> — незаменимое средство пополнения ребенком знаний и представлений об окружающем мире, развития мышления, смекалки, ловкости, сноровки, ценных морально-волевых качеств. При проведении подвижной игры имеются неограниченные возможности комплексного использования разнообразных методов, направленных на формирование личности ребенка. В процессе игры происходит не только упражнение в уже имеющихся навыках, их закрепление и совершенствование, но и формирование новых психических процессов, новых качеств личности ребенка.</a:t>
            </a:r>
            <a:endParaRPr lang="ru-RU" b="0" i="0" dirty="0">
              <a:solidFill>
                <a:srgbClr val="212529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7830" y="3512458"/>
            <a:ext cx="6125686" cy="3218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1161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0914" y="1166843"/>
            <a:ext cx="11771087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0" i="0" dirty="0" smtClean="0">
              <a:solidFill>
                <a:srgbClr val="212529"/>
              </a:solidFill>
              <a:effectLst/>
              <a:latin typeface="Arial" panose="020B0604020202020204" pitchFamily="34" charset="0"/>
            </a:endParaRPr>
          </a:p>
          <a:p>
            <a:endParaRPr lang="ru-RU" dirty="0">
              <a:solidFill>
                <a:srgbClr val="212529"/>
              </a:solidFill>
              <a:latin typeface="Arial" panose="020B0604020202020204" pitchFamily="34" charset="0"/>
            </a:endParaRPr>
          </a:p>
          <a:p>
            <a:endParaRPr lang="ru-RU" b="0" i="0" dirty="0" smtClean="0">
              <a:solidFill>
                <a:srgbClr val="212529"/>
              </a:solidFill>
              <a:effectLst/>
              <a:latin typeface="Arial" panose="020B0604020202020204" pitchFamily="34" charset="0"/>
            </a:endParaRPr>
          </a:p>
          <a:p>
            <a:endParaRPr lang="ru-RU" dirty="0">
              <a:solidFill>
                <a:srgbClr val="212529"/>
              </a:solidFill>
              <a:latin typeface="Arial" panose="020B0604020202020204" pitchFamily="34" charset="0"/>
            </a:endParaRPr>
          </a:p>
          <a:p>
            <a:endParaRPr lang="ru-RU" b="0" i="0" dirty="0" smtClean="0">
              <a:solidFill>
                <a:srgbClr val="212529"/>
              </a:solidFill>
              <a:effectLst/>
              <a:latin typeface="Arial" panose="020B0604020202020204" pitchFamily="34" charset="0"/>
            </a:endParaRPr>
          </a:p>
          <a:p>
            <a:endParaRPr lang="ru-RU" dirty="0">
              <a:solidFill>
                <a:srgbClr val="212529"/>
              </a:solidFill>
              <a:latin typeface="Arial" panose="020B0604020202020204" pitchFamily="34" charset="0"/>
            </a:endParaRPr>
          </a:p>
          <a:p>
            <a:endParaRPr lang="ru-RU" b="0" i="0" dirty="0" smtClean="0">
              <a:solidFill>
                <a:srgbClr val="212529"/>
              </a:solidFill>
              <a:effectLst/>
              <a:latin typeface="Arial" panose="020B0604020202020204" pitchFamily="34" charset="0"/>
            </a:endParaRPr>
          </a:p>
          <a:p>
            <a:endParaRPr lang="ru-RU" dirty="0">
              <a:solidFill>
                <a:srgbClr val="212529"/>
              </a:solidFill>
              <a:latin typeface="Arial" panose="020B0604020202020204" pitchFamily="34" charset="0"/>
            </a:endParaRPr>
          </a:p>
          <a:p>
            <a:endParaRPr lang="ru-RU" b="0" i="0" dirty="0">
              <a:solidFill>
                <a:srgbClr val="212529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83771" y="1166843"/>
            <a:ext cx="1065348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0" i="0" dirty="0" smtClean="0">
                <a:solidFill>
                  <a:srgbClr val="212529"/>
                </a:solidFill>
                <a:effectLst/>
                <a:latin typeface="var(--bs-font-sans-serif)"/>
              </a:rPr>
              <a:t>КЛАССИФИКАЦИЯ ИГР</a:t>
            </a:r>
            <a:endParaRPr lang="ru-RU" b="0" i="0" dirty="0" smtClean="0">
              <a:solidFill>
                <a:srgbClr val="212529"/>
              </a:solidFill>
              <a:effectLst/>
              <a:latin typeface="Arial" panose="020B0604020202020204" pitchFamily="34" charset="0"/>
            </a:endParaRPr>
          </a:p>
          <a:p>
            <a:r>
              <a:rPr lang="ru-RU" b="0" i="0" dirty="0" smtClean="0">
                <a:solidFill>
                  <a:srgbClr val="212529"/>
                </a:solidFill>
                <a:effectLst/>
                <a:latin typeface="Arial" panose="020B0604020202020204" pitchFamily="34" charset="0"/>
              </a:rPr>
              <a:t>Подвижные игры </a:t>
            </a:r>
            <a:r>
              <a:rPr lang="ru-RU" b="0" i="0" dirty="0" smtClean="0">
                <a:solidFill>
                  <a:srgbClr val="212529"/>
                </a:solidFill>
                <a:effectLst/>
                <a:latin typeface="var(--bs-font-sans-serif)"/>
              </a:rPr>
              <a:t>классифицируются по разным параметрам</a:t>
            </a:r>
            <a:r>
              <a:rPr lang="ru-RU" b="0" i="0" dirty="0" smtClean="0">
                <a:solidFill>
                  <a:srgbClr val="212529"/>
                </a:solidFill>
                <a:effectLst/>
                <a:latin typeface="Arial" panose="020B0604020202020204" pitchFamily="34" charset="0"/>
              </a:rPr>
              <a:t>: по возрасту, по степени подвижности ребенка в игре (игры с малой, средней, большой подвижностью), по видам движений (игры с бегом, метание и т.д.), по содержанию (подвижные игры с правилами и спортивные игры).</a:t>
            </a:r>
          </a:p>
          <a:p>
            <a:r>
              <a:rPr lang="ru-RU" b="0" i="0" dirty="0" smtClean="0">
                <a:solidFill>
                  <a:srgbClr val="212529"/>
                </a:solidFill>
                <a:effectLst/>
                <a:latin typeface="Arial" panose="020B0604020202020204" pitchFamily="34" charset="0"/>
              </a:rPr>
              <a:t>В теории и методике физического воспитания принята следующая </a:t>
            </a:r>
            <a:r>
              <a:rPr lang="ru-RU" b="0" i="0" dirty="0" smtClean="0">
                <a:solidFill>
                  <a:srgbClr val="212529"/>
                </a:solidFill>
                <a:effectLst/>
                <a:latin typeface="var(--bs-font-sans-serif)"/>
              </a:rPr>
              <a:t>классификация игр.</a:t>
            </a:r>
            <a:endParaRPr lang="ru-RU" b="0" i="0" dirty="0" smtClean="0">
              <a:solidFill>
                <a:srgbClr val="212529"/>
              </a:solidFill>
              <a:effectLst/>
              <a:latin typeface="Arial" panose="020B0604020202020204" pitchFamily="34" charset="0"/>
            </a:endParaRPr>
          </a:p>
          <a:p>
            <a:r>
              <a:rPr lang="ru-RU" b="0" i="0" dirty="0" smtClean="0">
                <a:solidFill>
                  <a:srgbClr val="212529"/>
                </a:solidFill>
                <a:effectLst/>
                <a:latin typeface="Arial" panose="020B0604020202020204" pitchFamily="34" charset="0"/>
              </a:rPr>
              <a:t>К </a:t>
            </a:r>
            <a:r>
              <a:rPr lang="ru-RU" b="0" i="0" dirty="0" smtClean="0">
                <a:solidFill>
                  <a:srgbClr val="212529"/>
                </a:solidFill>
                <a:effectLst/>
                <a:latin typeface="var(--bs-font-sans-serif)"/>
              </a:rPr>
              <a:t>подвижным играм с правилами</a:t>
            </a:r>
            <a:r>
              <a:rPr lang="ru-RU" b="0" i="0" dirty="0" smtClean="0">
                <a:solidFill>
                  <a:srgbClr val="212529"/>
                </a:solidFill>
                <a:effectLst/>
                <a:latin typeface="Arial" panose="020B0604020202020204" pitchFamily="34" charset="0"/>
              </a:rPr>
              <a:t> относятся сюжетные и несюжетные игры.</a:t>
            </a:r>
          </a:p>
          <a:p>
            <a:r>
              <a:rPr lang="ru-RU" b="0" i="0" dirty="0" smtClean="0">
                <a:solidFill>
                  <a:srgbClr val="212529"/>
                </a:solidFill>
                <a:effectLst/>
                <a:latin typeface="Arial" panose="020B0604020202020204" pitchFamily="34" charset="0"/>
              </a:rPr>
              <a:t>К </a:t>
            </a:r>
            <a:r>
              <a:rPr lang="ru-RU" b="0" i="0" dirty="0" smtClean="0">
                <a:solidFill>
                  <a:srgbClr val="212529"/>
                </a:solidFill>
                <a:effectLst/>
                <a:latin typeface="var(--bs-font-sans-serif)"/>
              </a:rPr>
              <a:t>спортивным играм</a:t>
            </a:r>
            <a:r>
              <a:rPr lang="ru-RU" b="0" i="0" dirty="0" smtClean="0">
                <a:solidFill>
                  <a:srgbClr val="212529"/>
                </a:solidFill>
                <a:effectLst/>
                <a:latin typeface="Arial" panose="020B0604020202020204" pitchFamily="34" charset="0"/>
              </a:rPr>
              <a:t> — баскетбол, городки, настольный теннис, хоккей, футбол и др.</a:t>
            </a:r>
          </a:p>
          <a:p>
            <a:r>
              <a:rPr lang="ru-RU" b="0" i="0" dirty="0" smtClean="0">
                <a:solidFill>
                  <a:srgbClr val="212529"/>
                </a:solidFill>
                <a:effectLst/>
                <a:latin typeface="Arial" panose="020B0604020202020204" pitchFamily="34" charset="0"/>
              </a:rPr>
              <a:t>Подвижные игры делят на </a:t>
            </a:r>
            <a:r>
              <a:rPr lang="ru-RU" b="0" i="0" dirty="0" smtClean="0">
                <a:solidFill>
                  <a:srgbClr val="212529"/>
                </a:solidFill>
                <a:effectLst/>
                <a:latin typeface="var(--bs-font-sans-serif)"/>
              </a:rPr>
              <a:t>элементарные</a:t>
            </a:r>
            <a:r>
              <a:rPr lang="ru-RU" b="0" i="0" dirty="0" smtClean="0">
                <a:solidFill>
                  <a:srgbClr val="212529"/>
                </a:solidFill>
                <a:effectLst/>
                <a:latin typeface="Arial" panose="020B0604020202020204" pitchFamily="34" charset="0"/>
              </a:rPr>
              <a:t> и </a:t>
            </a:r>
            <a:r>
              <a:rPr lang="ru-RU" b="0" i="0" dirty="0" smtClean="0">
                <a:solidFill>
                  <a:srgbClr val="212529"/>
                </a:solidFill>
                <a:effectLst/>
                <a:latin typeface="var(--bs-font-sans-serif)"/>
              </a:rPr>
              <a:t>сложные</a:t>
            </a:r>
            <a:r>
              <a:rPr lang="ru-RU" b="0" i="0" dirty="0" smtClean="0">
                <a:solidFill>
                  <a:srgbClr val="212529"/>
                </a:solidFill>
                <a:effectLst/>
                <a:latin typeface="Arial" panose="020B0604020202020204" pitchFamily="34" charset="0"/>
              </a:rPr>
              <a:t>. Элементарные в свою очередь делят на сюжетные и несюжетные, игры-забавы, аттракционы.</a:t>
            </a:r>
            <a:endParaRPr lang="ru-RU" b="0" i="0" dirty="0">
              <a:solidFill>
                <a:srgbClr val="212529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5969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59543" y="1028343"/>
            <a:ext cx="1043577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0" i="0" dirty="0" smtClean="0">
                <a:solidFill>
                  <a:srgbClr val="212529"/>
                </a:solidFill>
                <a:effectLst/>
                <a:latin typeface="var(--bs-font-sans-serif)"/>
              </a:rPr>
              <a:t>Сюжетные подвижные игры</a:t>
            </a:r>
            <a:r>
              <a:rPr lang="ru-RU" b="0" i="0" dirty="0" smtClean="0">
                <a:solidFill>
                  <a:srgbClr val="212529"/>
                </a:solidFill>
                <a:effectLst/>
                <a:latin typeface="Arial" panose="020B0604020202020204" pitchFamily="34" charset="0"/>
              </a:rPr>
              <a:t> отражают в условной форме жизненный или сказочный эпизод ( «Зайцы и волк», «Воробышки и кот», «Медведь и пчелы», «</a:t>
            </a:r>
            <a:r>
              <a:rPr lang="ru-RU" b="0" i="0" dirty="0" err="1" smtClean="0">
                <a:solidFill>
                  <a:srgbClr val="212529"/>
                </a:solidFill>
                <a:effectLst/>
                <a:latin typeface="Arial" panose="020B0604020202020204" pitchFamily="34" charset="0"/>
              </a:rPr>
              <a:t>Ловишки</a:t>
            </a:r>
            <a:r>
              <a:rPr lang="ru-RU" b="0" i="0" dirty="0" smtClean="0">
                <a:solidFill>
                  <a:srgbClr val="212529"/>
                </a:solidFill>
                <a:effectLst/>
                <a:latin typeface="Arial" panose="020B0604020202020204" pitchFamily="34" charset="0"/>
              </a:rPr>
              <a:t>», «Пятнашки»)</a:t>
            </a:r>
          </a:p>
          <a:p>
            <a:r>
              <a:rPr lang="ru-RU" b="0" i="0" dirty="0" smtClean="0">
                <a:solidFill>
                  <a:srgbClr val="212529"/>
                </a:solidFill>
                <a:effectLst/>
                <a:latin typeface="Arial" panose="020B0604020202020204" pitchFamily="34" charset="0"/>
              </a:rPr>
              <a:t>Ребенка увлекают игровые образы. Он творчески воплощается в них, изображая кошку, воробышка, автомобиль, волка, гуся, обезьяну и т.д.</a:t>
            </a:r>
          </a:p>
          <a:p>
            <a:r>
              <a:rPr lang="ru-RU" b="0" i="0" dirty="0" smtClean="0">
                <a:solidFill>
                  <a:srgbClr val="212529"/>
                </a:solidFill>
                <a:effectLst/>
                <a:latin typeface="Arial" panose="020B0604020202020204" pitchFamily="34" charset="0"/>
              </a:rPr>
              <a:t>Сюжетные игры имеют готовый сюжет и твердо зафиксированные правила. Сюжет отражает явления окружающей жизни (трудовые действия людей, движение транспорта, движения и повадки животных, птиц и т. д.), игровые действия связаны с развитием сюжета и с ролью, которую выполняет ребенок. Правила обусловливают начало и прекращение движения, определяют поведение и взаимоотношения играющих, уточняют ход игры. Подчинение правилам обязательно для всех.</a:t>
            </a:r>
            <a:endParaRPr lang="ru-RU" b="0" i="0" dirty="0">
              <a:solidFill>
                <a:srgbClr val="212529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4573" y="3541486"/>
            <a:ext cx="6676572" cy="3091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519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313" y="1166843"/>
            <a:ext cx="11001829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0" i="0" dirty="0" smtClean="0">
                <a:solidFill>
                  <a:srgbClr val="212529"/>
                </a:solidFill>
                <a:effectLst/>
                <a:latin typeface="var(--bs-font-sans-serif)"/>
              </a:rPr>
              <a:t>Несюжетные подвижные игры</a:t>
            </a:r>
            <a:r>
              <a:rPr lang="ru-RU" b="0" i="0" dirty="0" smtClean="0">
                <a:solidFill>
                  <a:srgbClr val="212529"/>
                </a:solidFill>
                <a:effectLst/>
                <a:latin typeface="Arial" panose="020B0604020202020204" pitchFamily="34" charset="0"/>
              </a:rPr>
              <a:t> не имеют сюжета, образов, но сходны с сюжетными наличием правил, ролей, взаимообусловленностью игровых действий всех участников. Они содержат интересные детям двигательные игровые задания, ведущие к достижению цели. Эти игры связаны с выполнением конкретного двигательного задания и требуют от детей большой самостоятельности, быстроты, ловкости, ориентировки в пространстве («Найди пару», «Придумай фигуру», «Платочек»).</a:t>
            </a:r>
          </a:p>
          <a:p>
            <a:r>
              <a:rPr lang="ru-RU" b="0" i="0" dirty="0" smtClean="0">
                <a:solidFill>
                  <a:srgbClr val="212529"/>
                </a:solidFill>
                <a:effectLst/>
                <a:latin typeface="Arial" panose="020B0604020202020204" pitchFamily="34" charset="0"/>
              </a:rPr>
              <a:t>Эти игры </a:t>
            </a:r>
            <a:r>
              <a:rPr lang="ru-RU" b="0" i="0" dirty="0" smtClean="0">
                <a:solidFill>
                  <a:srgbClr val="212529"/>
                </a:solidFill>
                <a:effectLst/>
                <a:latin typeface="var(--bs-font-sans-serif)"/>
              </a:rPr>
              <a:t>делятся на игры типа</a:t>
            </a:r>
            <a:r>
              <a:rPr lang="ru-RU" b="0" i="0" dirty="0" smtClean="0">
                <a:solidFill>
                  <a:srgbClr val="212529"/>
                </a:solidFill>
                <a:effectLst/>
                <a:latin typeface="Arial" panose="020B0604020202020204" pitchFamily="34" charset="0"/>
              </a:rPr>
              <a:t>: </a:t>
            </a:r>
            <a:r>
              <a:rPr lang="ru-RU" b="0" i="0" dirty="0" smtClean="0">
                <a:solidFill>
                  <a:srgbClr val="212529"/>
                </a:solidFill>
                <a:effectLst/>
                <a:latin typeface="var(--bs-font-sans-serif)"/>
              </a:rPr>
              <a:t>перебежек, </a:t>
            </a:r>
            <a:r>
              <a:rPr lang="ru-RU" b="0" i="0" dirty="0" err="1" smtClean="0">
                <a:solidFill>
                  <a:srgbClr val="212529"/>
                </a:solidFill>
                <a:effectLst/>
                <a:latin typeface="var(--bs-font-sans-serif)"/>
              </a:rPr>
              <a:t>ловишек</a:t>
            </a:r>
            <a:r>
              <a:rPr lang="ru-RU" b="0" i="0" dirty="0" smtClean="0">
                <a:solidFill>
                  <a:srgbClr val="212529"/>
                </a:solidFill>
                <a:effectLst/>
                <a:latin typeface="var(--bs-font-sans-serif)"/>
              </a:rPr>
              <a:t>; игры с элементами соревнования</a:t>
            </a:r>
            <a:r>
              <a:rPr lang="ru-RU" b="0" i="0" dirty="0" smtClean="0">
                <a:solidFill>
                  <a:srgbClr val="212529"/>
                </a:solidFill>
                <a:effectLst/>
                <a:latin typeface="Arial" panose="020B0604020202020204" pitchFamily="34" charset="0"/>
              </a:rPr>
              <a:t> («Кто скорее добежит к своему флажку?» и т.п.); </a:t>
            </a:r>
            <a:r>
              <a:rPr lang="ru-RU" b="0" i="0" dirty="0" smtClean="0">
                <a:solidFill>
                  <a:srgbClr val="212529"/>
                </a:solidFill>
                <a:effectLst/>
                <a:latin typeface="var(--bs-font-sans-serif)"/>
              </a:rPr>
              <a:t>игры-эстафеты</a:t>
            </a:r>
            <a:r>
              <a:rPr lang="ru-RU" b="0" i="0" dirty="0" smtClean="0">
                <a:solidFill>
                  <a:srgbClr val="212529"/>
                </a:solidFill>
                <a:effectLst/>
                <a:latin typeface="Arial" panose="020B0604020202020204" pitchFamily="34" charset="0"/>
              </a:rPr>
              <a:t> («Кто скорее передаст мяч?» «Веселые парочки», «Быстро возьми, быстро положи»); </a:t>
            </a:r>
            <a:r>
              <a:rPr lang="ru-RU" b="0" i="0" dirty="0" smtClean="0">
                <a:solidFill>
                  <a:srgbClr val="212529"/>
                </a:solidFill>
                <a:effectLst/>
                <a:latin typeface="var(--bs-font-sans-serif)"/>
              </a:rPr>
              <a:t>игры с предметами</a:t>
            </a:r>
            <a:r>
              <a:rPr lang="ru-RU" b="0" i="0" dirty="0" smtClean="0">
                <a:solidFill>
                  <a:srgbClr val="212529"/>
                </a:solidFill>
                <a:effectLst/>
                <a:latin typeface="Arial" panose="020B0604020202020204" pitchFamily="34" charset="0"/>
              </a:rPr>
              <a:t> (мячи, обручи, серсо, кегли и т.п.).</a:t>
            </a:r>
            <a:endParaRPr lang="ru-RU" b="0" i="0" dirty="0">
              <a:solidFill>
                <a:srgbClr val="212529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1175" y="3752166"/>
            <a:ext cx="5633192" cy="2944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2047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686" y="180976"/>
            <a:ext cx="11466285" cy="6393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253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398</Words>
  <Application>Microsoft Office PowerPoint</Application>
  <PresentationFormat>Широкоэкранный</PresentationFormat>
  <Paragraphs>178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2" baseType="lpstr">
      <vt:lpstr>Arial</vt:lpstr>
      <vt:lpstr>Calibri</vt:lpstr>
      <vt:lpstr>Calibri Light</vt:lpstr>
      <vt:lpstr>PT Sans</vt:lpstr>
      <vt:lpstr>Times New Roman</vt:lpstr>
      <vt:lpstr>var(--bs-font-sans-serif)</vt:lpstr>
      <vt:lpstr>Тема Office</vt:lpstr>
      <vt:lpstr>ГОУ ЛНР « Лозянская средняя школа»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ГОУ ЛНР « Лозянская средняя школа»</dc:title>
  <dc:creator>ACER</dc:creator>
  <cp:lastModifiedBy>ACER</cp:lastModifiedBy>
  <cp:revision>12</cp:revision>
  <dcterms:created xsi:type="dcterms:W3CDTF">2024-01-07T07:45:44Z</dcterms:created>
  <dcterms:modified xsi:type="dcterms:W3CDTF">2024-01-07T09:23:45Z</dcterms:modified>
</cp:coreProperties>
</file>