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9" r:id="rId2"/>
    <p:sldId id="256" r:id="rId3"/>
    <p:sldId id="257" r:id="rId4"/>
    <p:sldId id="259" r:id="rId5"/>
    <p:sldId id="260" r:id="rId6"/>
    <p:sldId id="261" r:id="rId7"/>
    <p:sldId id="264" r:id="rId8"/>
    <p:sldId id="280" r:id="rId9"/>
    <p:sldId id="281" r:id="rId10"/>
    <p:sldId id="282" r:id="rId11"/>
    <p:sldId id="283" r:id="rId12"/>
    <p:sldId id="265" r:id="rId13"/>
    <p:sldId id="263" r:id="rId14"/>
    <p:sldId id="262" r:id="rId15"/>
    <p:sldId id="268" r:id="rId16"/>
    <p:sldId id="269" r:id="rId17"/>
    <p:sldId id="270" r:id="rId18"/>
    <p:sldId id="271" r:id="rId19"/>
    <p:sldId id="276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кимовы" initials="А" lastIdx="1" clrIdx="0">
    <p:extLst>
      <p:ext uri="{19B8F6BF-5375-455C-9EA6-DF929625EA0E}">
        <p15:presenceInfo xmlns:p15="http://schemas.microsoft.com/office/powerpoint/2012/main" userId="Акимовы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16" autoAdjust="0"/>
    <p:restoredTop sz="94660"/>
  </p:normalViewPr>
  <p:slideViewPr>
    <p:cSldViewPr>
      <p:cViewPr varScale="1">
        <p:scale>
          <a:sx n="99" d="100"/>
          <a:sy n="99" d="100"/>
        </p:scale>
        <p:origin x="8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A2E1E7-D31F-4980-92AB-AF8627ED5B3A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F42E9-1D51-47DC-B6B9-DE8B8055C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4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F42E9-1D51-47DC-B6B9-DE8B8055C3F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31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Диксон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F42E9-1D51-47DC-B6B9-DE8B8055C3F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641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F42E9-1D51-47DC-B6B9-DE8B8055C3F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378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Балтийск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F42E9-1D51-47DC-B6B9-DE8B8055C3F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657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Уэлен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F42E9-1D51-47DC-B6B9-DE8B8055C3F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894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F42E9-1D51-47DC-B6B9-DE8B8055C3F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4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25D39-9C94-4996-8C7A-324C93B3535A}" type="datetimeFigureOut">
              <a:rPr lang="ru-RU" smtClean="0"/>
              <a:pPr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BCD86-32E4-49A2-BC9C-A079693EC6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3A6DC3-DECD-4C02-8733-8F63DD4513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457B30-0953-424E-8904-3859A19260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909049/d140af0a-b988-4816-a27b-e6396a780b5c/s1200">
            <a:extLst>
              <a:ext uri="{FF2B5EF4-FFF2-40B4-BE49-F238E27FC236}">
                <a16:creationId xmlns:a16="http://schemas.microsoft.com/office/drawing/2014/main" id="{01813970-8EB0-4757-8976-1DE50D640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F25B74F-DD04-4204-884B-426E68B884C7}"/>
              </a:ext>
            </a:extLst>
          </p:cNvPr>
          <p:cNvSpPr txBox="1">
            <a:spLocks/>
          </p:cNvSpPr>
          <p:nvPr/>
        </p:nvSpPr>
        <p:spPr>
          <a:xfrm>
            <a:off x="971600" y="620688"/>
            <a:ext cx="7772400" cy="36004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dirty="0">
                <a:solidFill>
                  <a:srgbClr val="3333FF"/>
                </a:solidFill>
              </a:rPr>
              <a:t>государственной</a:t>
            </a:r>
            <a:r>
              <a:rPr lang="ru-RU" sz="4400" b="1" dirty="0">
                <a:solidFill>
                  <a:srgbClr val="3333FF"/>
                </a:solidFill>
                <a:latin typeface="+mj-lt"/>
                <a:ea typeface="+mj-ea"/>
                <a:cs typeface="+mj-cs"/>
              </a:rPr>
              <a:t> , и, формирование,</a:t>
            </a:r>
            <a:r>
              <a:rPr lang="ru-RU" sz="4400" b="1" dirty="0">
                <a:solidFill>
                  <a:srgbClr val="3333FF"/>
                </a:solidFill>
              </a:rPr>
              <a:t> географическое</a:t>
            </a:r>
            <a:r>
              <a:rPr lang="ru-RU" sz="4400" b="1" dirty="0">
                <a:solidFill>
                  <a:srgbClr val="3333FF"/>
                </a:solidFill>
                <a:latin typeface="+mj-lt"/>
                <a:ea typeface="+mj-ea"/>
                <a:cs typeface="+mj-cs"/>
              </a:rPr>
              <a:t>  территории </a:t>
            </a:r>
            <a:r>
              <a:rPr lang="ru-RU" sz="4400" b="1" dirty="0" err="1">
                <a:solidFill>
                  <a:srgbClr val="3333FF"/>
                </a:solidFill>
                <a:latin typeface="+mj-lt"/>
                <a:ea typeface="+mj-ea"/>
                <a:cs typeface="+mj-cs"/>
              </a:rPr>
              <a:t>России,положение</a:t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76956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A0123D0-3240-461C-8E0F-68BF3489C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" y="286143"/>
            <a:ext cx="9284679" cy="638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51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06A259B-08A1-4968-951D-8C21D0F9F2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2385"/>
            <a:ext cx="9144000" cy="609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697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909049/d140af0a-b988-4816-a27b-e6396a780b5c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lisyonok.ucoz.ru/_si/0/6943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27898" cy="1312978"/>
          </a:xfrm>
          <a:prstGeom prst="rect">
            <a:avLst/>
          </a:prstGeom>
          <a:noFill/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050C516-A562-424E-AB2F-DA7557765480}"/>
              </a:ext>
            </a:extLst>
          </p:cNvPr>
          <p:cNvSpPr/>
          <p:nvPr/>
        </p:nvSpPr>
        <p:spPr>
          <a:xfrm>
            <a:off x="2339752" y="0"/>
            <a:ext cx="5688632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«Как осваивали и изучали территорию России»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89261F0-D7A5-4174-A869-B7EAE7217B4C}"/>
              </a:ext>
            </a:extLst>
          </p:cNvPr>
          <p:cNvSpPr/>
          <p:nvPr/>
        </p:nvSpPr>
        <p:spPr>
          <a:xfrm>
            <a:off x="2627784" y="390685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Задание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к каждой цифре(фамилии) подобрать букву(вклад</a:t>
            </a:r>
            <a:endParaRPr lang="ru-RU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ADBA1C6F-6307-4E91-AC01-B0F46F7F2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346995"/>
              </p:ext>
            </p:extLst>
          </p:nvPr>
        </p:nvGraphicFramePr>
        <p:xfrm>
          <a:off x="107504" y="760017"/>
          <a:ext cx="9001000" cy="60732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4041">
                  <a:extLst>
                    <a:ext uri="{9D8B030D-6E8A-4147-A177-3AD203B41FA5}">
                      <a16:colId xmlns:a16="http://schemas.microsoft.com/office/drawing/2014/main" val="1063262099"/>
                    </a:ext>
                  </a:extLst>
                </a:gridCol>
                <a:gridCol w="7756959">
                  <a:extLst>
                    <a:ext uri="{9D8B030D-6E8A-4147-A177-3AD203B41FA5}">
                      <a16:colId xmlns:a16="http://schemas.microsoft.com/office/drawing/2014/main" val="1943296180"/>
                    </a:ext>
                  </a:extLst>
                </a:gridCol>
              </a:tblGrid>
              <a:tr h="2372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ФИО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Основной вклад в развитие географии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82580539"/>
                  </a:ext>
                </a:extLst>
              </a:tr>
              <a:tr h="6221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1. Новгородцы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Ж.  В 1648 г. достигли Тихого океана, осуществили плавание вдоль Чукотского полуострова и открыли пролив, отделяющий Азию от Северной Америки. Но записка с донесением об открытии пролива затерялась в Якутском архиве и была найдена лишь спустя 88 лет – в 1736 году.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4035494722"/>
                  </a:ext>
                </a:extLst>
              </a:tr>
              <a:tr h="2372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2. Ермак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К.     Вышел к Байкалу и открыл о.Ольхон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341071717"/>
                  </a:ext>
                </a:extLst>
              </a:tr>
              <a:tr h="2372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3. Курбат Иванов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З.   Быстрое освоение и заселение Сибири (1581-1584).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1876709388"/>
                  </a:ext>
                </a:extLst>
              </a:tr>
              <a:tr h="4297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4. Иван Москвитин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Л.  В 1649-1653 гг. экспедиция в Приамурье, изучал земли вдоль Амура и составил их карты.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544864060"/>
                  </a:ext>
                </a:extLst>
              </a:tr>
              <a:tr h="6324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5. Василий Поярков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А.  Датчанин по происхождению, 37 лет провёл на морской службе в России, участвуя в создании русского флота. Возглавлял Первую (1725-1729 гг.) и Вторую (1733-1743) Камчатские экспедиции. Погиб на острове во время зимовки в 1741 г. Был открыт пролив между Азией и Америкой. В честь  него названы Командорские острова..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2065921817"/>
                  </a:ext>
                </a:extLst>
              </a:tr>
              <a:tr h="6221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6. Ерофей Павлович Хабаров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И.  В 1639 достиг (открыл) берега Охотского моря.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3260454734"/>
                  </a:ext>
                </a:extLst>
              </a:tr>
              <a:tr h="6221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7. Семён Дежнёв и Федот Попов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Ё.  Исследовали территорию от Кольского полуострова до устья Печоры.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3879769263"/>
                  </a:ext>
                </a:extLst>
              </a:tr>
              <a:tr h="4297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8. Владимир Атласов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Д.   В 1742 г. составил карту побережья Северного Ледовитого океана от Карского моря до Колымы. Нанес на карту крайнюю северную точку, названную впоследствии его именем.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1208762219"/>
                  </a:ext>
                </a:extLst>
              </a:tr>
              <a:tr h="4297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9. Витус Беринг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В.    Прошел из Якутска по рекам Лена и Алдан, вышел по Амуру в Охотское море, собрал ценные сведения о народах, живших по берегам Амура.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1401194426"/>
                  </a:ext>
                </a:extLst>
              </a:tr>
              <a:tr h="4297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10. Семен Челюскин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Е. В 1695-1697 экспедиция на Камчатку. Подробно описал природу этого края и его коренное население. 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3112896700"/>
                  </a:ext>
                </a:extLst>
              </a:tr>
              <a:tr h="4297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11. Дмитрий и Харитон Лаптевы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Б.  1932 год был пройден Северный морской путь.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2500869380"/>
                  </a:ext>
                </a:extLst>
              </a:tr>
              <a:tr h="6221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12. Отто Шмидт и Владимир Воронин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Г.  Были описаны большие участки нижнего и даже среднего течения всех крупных рек бассейна Ледовитого океана, очертания полуострова Таймыр и Ямал.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45" marR="27145" marT="27145" marB="27145"/>
                </a:tc>
                <a:extLst>
                  <a:ext uri="{0D108BD9-81ED-4DB2-BD59-A6C34878D82A}">
                    <a16:rowId xmlns:a16="http://schemas.microsoft.com/office/drawing/2014/main" val="19733644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909049/d140af0a-b988-4816-a27b-e6396a780b5c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ds04.infourok.ru/uploads/ex/0398/00013c17-908511ec/img4.jpg"/>
          <p:cNvPicPr>
            <a:picLocks noChangeAspect="1" noChangeArrowheads="1"/>
          </p:cNvPicPr>
          <p:nvPr/>
        </p:nvPicPr>
        <p:blipFill>
          <a:blip r:embed="rId3" cstate="print"/>
          <a:srcRect l="10719" t="1991" r="11320" b="3810"/>
          <a:stretch>
            <a:fillRect/>
          </a:stretch>
        </p:blipFill>
        <p:spPr bwMode="auto">
          <a:xfrm>
            <a:off x="7532124" y="0"/>
            <a:ext cx="1611876" cy="1460698"/>
          </a:xfrm>
          <a:prstGeom prst="rect">
            <a:avLst/>
          </a:prstGeom>
          <a:noFill/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7257A81-26B7-4244-B981-988A497AAED8}"/>
              </a:ext>
            </a:extLst>
          </p:cNvPr>
          <p:cNvSpPr/>
          <p:nvPr/>
        </p:nvSpPr>
        <p:spPr>
          <a:xfrm>
            <a:off x="2555776" y="105173"/>
            <a:ext cx="4608512" cy="612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i="1" u="sng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ОТВЕТЫ К ТАБЛИЦЕ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 Ё                                                                                                                            2 - З                                                                                                                                         3 – К                                                                                                                                       4 – И                                                                                                                                                     5 – В                                                                                                                            6 - Л                                                                                                                                      7 – Ж                                                                                                                            8 – Е                                                                                                                               9 - А                                                                                                                                    10 -Д                                                                                                                 11 - Г                                                                                                                         12 – Б                                         </a:t>
            </a:r>
          </a:p>
          <a:p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/>
              <a:t>Критерии оценивания:</a:t>
            </a:r>
            <a:endParaRPr lang="ru-RU" sz="2400" u="sng" dirty="0"/>
          </a:p>
          <a:p>
            <a:r>
              <a:rPr lang="ru-RU" b="1" dirty="0"/>
              <a:t>от 0 до 5 баллов – «2»                                                                                            от 6 до 8 баллов – «3»                                                                                              9,10 баллов –          «4»                                                                                                   </a:t>
            </a:r>
            <a:endParaRPr lang="ru-RU" dirty="0"/>
          </a:p>
          <a:p>
            <a:r>
              <a:rPr lang="ru-RU" b="1" dirty="0"/>
              <a:t>11, 12 баллов -       «5»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909049/d140af0a-b988-4816-a27b-e6396a780b5c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images.clipartof.com/thumbnails/1416383-Clipart-Of-A-Desk-Globe-Royalty-Free-Vector-Illustration.jpg"/>
          <p:cNvPicPr>
            <a:picLocks noChangeAspect="1" noChangeArrowheads="1"/>
          </p:cNvPicPr>
          <p:nvPr/>
        </p:nvPicPr>
        <p:blipFill>
          <a:blip r:embed="rId3" cstate="print"/>
          <a:srcRect b="10034"/>
          <a:stretch>
            <a:fillRect/>
          </a:stretch>
        </p:blipFill>
        <p:spPr bwMode="auto">
          <a:xfrm flipH="1">
            <a:off x="0" y="0"/>
            <a:ext cx="1688922" cy="1512167"/>
          </a:xfrm>
          <a:prstGeom prst="rect">
            <a:avLst/>
          </a:prstGeom>
          <a:noFill/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B3CD381-61C5-4592-A2A0-836DF19FA30D}"/>
              </a:ext>
            </a:extLst>
          </p:cNvPr>
          <p:cNvSpPr/>
          <p:nvPr/>
        </p:nvSpPr>
        <p:spPr>
          <a:xfrm>
            <a:off x="2411760" y="764704"/>
            <a:ext cx="5832648" cy="4976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ФИЗКУЛЬТМИНУТКА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ладонь к глазам приставим,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Ноги крепкие расставим.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Поворачиваясь вправо,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Оглядимся величаво.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налево надо тоже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Поглядеть из-под ладошек.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– направо! И еще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 левое плечо!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909049/d140af0a-b988-4816-a27b-e6396a780b5c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93912" y="47265"/>
            <a:ext cx="6156176" cy="10006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2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/>
              <a:t>Россия на карте часовых поясов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25602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34D46B1-00E8-43F1-A730-8462AB6C5A9E}"/>
              </a:ext>
            </a:extLst>
          </p:cNvPr>
          <p:cNvSpPr/>
          <p:nvPr/>
        </p:nvSpPr>
        <p:spPr>
          <a:xfrm>
            <a:off x="179512" y="1000621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Из точки А в точку Б туристы решили добраться на самолёте. Заполните пропуски в авиабилете: впишите названия пункта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вылета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, пункта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назначения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и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время прилёта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в пункт назначения (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местное время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). Время запишите в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формате: 12:00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4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0302EC2-2BF5-4BF7-85FC-8109AC426A07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" t="882" r="-639" b="-882"/>
          <a:stretch/>
        </p:blipFill>
        <p:spPr bwMode="auto">
          <a:xfrm>
            <a:off x="1583599" y="3247390"/>
            <a:ext cx="7450074" cy="3460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2" descr="http://lisyonok.ucoz.ru/_si/0/69432.gif">
            <a:extLst>
              <a:ext uri="{FF2B5EF4-FFF2-40B4-BE49-F238E27FC236}">
                <a16:creationId xmlns:a16="http://schemas.microsoft.com/office/drawing/2014/main" id="{196C64F4-5191-4B04-8F4B-D8B735435A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9746" y="47265"/>
            <a:ext cx="1327898" cy="13129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909049/d140af0a-b988-4816-a27b-e6396a780b5c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1844824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F76E175-2E29-442F-99FE-8B5328B8D78D}"/>
              </a:ext>
            </a:extLst>
          </p:cNvPr>
          <p:cNvSpPr/>
          <p:nvPr/>
        </p:nvSpPr>
        <p:spPr>
          <a:xfrm>
            <a:off x="3275856" y="404664"/>
            <a:ext cx="3582144" cy="655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Ответы к тесту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– А                                                                                                                                            2 –  Б                                                                                                                                                                  3 – Б                                                                                                                                                4 – Б                                                                                                                                            5 – В                                                                                                                                             6 – Б                                                                                                                                      7 – Б                                                                                                                                          8 -  В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/>
              <a:t>Критерии оценивания: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/>
              <a:t>от 0 до 3 баллов – «2»                                                                                            от 4, 5 баллов –     «3»                                                                                              6, 7 баллов –          «4»                                                                                                   </a:t>
            </a:r>
            <a:endParaRPr lang="ru-RU" sz="2000" dirty="0"/>
          </a:p>
          <a:p>
            <a:r>
              <a:rPr lang="ru-RU" sz="2000" b="1" dirty="0"/>
              <a:t>8 баллов -               «5»</a:t>
            </a:r>
            <a:endParaRPr lang="ru-RU" sz="2000" dirty="0"/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ds04.infourok.ru/uploads/ex/0398/00013c17-908511ec/img4.jpg">
            <a:extLst>
              <a:ext uri="{FF2B5EF4-FFF2-40B4-BE49-F238E27FC236}">
                <a16:creationId xmlns:a16="http://schemas.microsoft.com/office/drawing/2014/main" id="{CDF6776F-41E9-4A88-8BE2-8496A6E45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10719" t="1991" r="11320" b="3810"/>
          <a:stretch>
            <a:fillRect/>
          </a:stretch>
        </p:blipFill>
        <p:spPr bwMode="auto">
          <a:xfrm>
            <a:off x="7532124" y="192063"/>
            <a:ext cx="1611876" cy="1460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AEF7FA-94ED-4F93-A818-FBBD760A9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avatars.mds.yandex.net/get-pdb/909049/d140af0a-b988-4816-a27b-e6396a780b5c/s1200">
            <a:extLst>
              <a:ext uri="{FF2B5EF4-FFF2-40B4-BE49-F238E27FC236}">
                <a16:creationId xmlns:a16="http://schemas.microsoft.com/office/drawing/2014/main" id="{D1ABB941-2D07-44FA-9741-84506555F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849" y="0"/>
            <a:ext cx="8969151" cy="6858000"/>
          </a:xfrm>
          <a:prstGeom prst="rect">
            <a:avLst/>
          </a:prstGeom>
          <a:noFill/>
        </p:spPr>
      </p:pic>
      <p:pic>
        <p:nvPicPr>
          <p:cNvPr id="5" name="Picture 2" descr="https://static5.depositphotos.com/1001911/395/v/450/depositphotos_3955257-stock-illustration-world-globe-cartoon.jpg">
            <a:extLst>
              <a:ext uri="{FF2B5EF4-FFF2-40B4-BE49-F238E27FC236}">
                <a16:creationId xmlns:a16="http://schemas.microsoft.com/office/drawing/2014/main" id="{0BFCE1A2-7BC6-4D4E-827B-9B1B0F64A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260648"/>
            <a:ext cx="1296143" cy="1196752"/>
          </a:xfrm>
          <a:prstGeom prst="rect">
            <a:avLst/>
          </a:prstGeom>
          <a:noFill/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5ED64E4-5090-46E2-8ED4-D0FFC69953C8}"/>
              </a:ext>
            </a:extLst>
          </p:cNvPr>
          <p:cNvSpPr/>
          <p:nvPr/>
        </p:nvSpPr>
        <p:spPr>
          <a:xfrm>
            <a:off x="827584" y="-99392"/>
            <a:ext cx="6768752" cy="1361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«Магия чисел».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 вами десять чисел, что означает каждое из них?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E5AE943-A347-4DA5-B51A-9C060496FF9E}"/>
              </a:ext>
            </a:extLst>
          </p:cNvPr>
          <p:cNvSpPr/>
          <p:nvPr/>
        </p:nvSpPr>
        <p:spPr>
          <a:xfrm>
            <a:off x="3707904" y="1275612"/>
            <a:ext cx="3636910" cy="5983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-   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17,1</a:t>
            </a:r>
            <a:endParaRPr lang="ru-RU" sz="24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    13</a:t>
            </a:r>
            <a:endParaRPr lang="ru-RU" sz="24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   146 </a:t>
            </a:r>
            <a:endParaRPr lang="ru-RU" sz="24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     2 </a:t>
            </a:r>
            <a:endParaRPr lang="ru-RU" sz="24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     3 </a:t>
            </a:r>
            <a:endParaRPr lang="ru-RU" sz="24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    -28  </a:t>
            </a:r>
            <a:endParaRPr lang="ru-RU" sz="24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    5642</a:t>
            </a:r>
            <a:endParaRPr lang="ru-RU" sz="24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    -71</a:t>
            </a:r>
            <a:endParaRPr lang="ru-RU" sz="24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   18</a:t>
            </a:r>
            <a:endParaRPr lang="ru-RU" sz="24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-   1642</a:t>
            </a:r>
            <a:endParaRPr lang="ru-RU" sz="2400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395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67CF40-85AF-4939-B553-8EAB3CDBD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avatars.mds.yandex.net/get-pdb/909049/d140af0a-b988-4816-a27b-e6396a780b5c/s1200">
            <a:extLst>
              <a:ext uri="{FF2B5EF4-FFF2-40B4-BE49-F238E27FC236}">
                <a16:creationId xmlns:a16="http://schemas.microsoft.com/office/drawing/2014/main" id="{F711F5E6-D7B8-42A4-B9FB-FF74220BC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871" y="0"/>
            <a:ext cx="8846625" cy="6858000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654EAA-8E59-464C-92F3-6940971DC600}"/>
              </a:ext>
            </a:extLst>
          </p:cNvPr>
          <p:cNvSpPr/>
          <p:nvPr/>
        </p:nvSpPr>
        <p:spPr>
          <a:xfrm>
            <a:off x="1907703" y="1417638"/>
            <a:ext cx="7046425" cy="4763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17,1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млн.км.кв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.- Площадь России</a:t>
            </a:r>
            <a:endParaRPr lang="ru-RU" sz="20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13- морей омывают Россию</a:t>
            </a:r>
            <a:endParaRPr lang="ru-RU" sz="20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146 млн.- численность населения</a:t>
            </a:r>
            <a:endParaRPr lang="ru-RU" sz="20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2 - части света</a:t>
            </a:r>
            <a:endParaRPr lang="ru-RU" sz="20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3 - полушария: северное, восточное и западное</a:t>
            </a:r>
            <a:endParaRPr lang="ru-RU" sz="20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-28м- самое низкое место Прикаспийская низменность</a:t>
            </a:r>
            <a:endParaRPr lang="ru-RU" sz="20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5642м - наивысшая точка России г. Эльбрус</a:t>
            </a:r>
            <a:endParaRPr lang="ru-RU" sz="20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-71</a:t>
            </a:r>
            <a:r>
              <a:rPr lang="en-US" sz="2000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o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С-полюс холода северного полушария Оймякон</a:t>
            </a:r>
            <a:endParaRPr lang="ru-RU" sz="20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 количество стран, имеющих границу с Россией</a:t>
            </a:r>
            <a:endParaRPr lang="ru-RU" sz="2000" dirty="0"/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1642м – глубина Байкала</a:t>
            </a:r>
            <a:endParaRPr lang="ru-RU" sz="2000" dirty="0">
              <a:effectLst/>
            </a:endParaRPr>
          </a:p>
        </p:txBody>
      </p:sp>
      <p:pic>
        <p:nvPicPr>
          <p:cNvPr id="5" name="Picture 2" descr="https://static5.depositphotos.com/1001911/395/v/450/depositphotos_3955257-stock-illustration-world-globe-cartoon.jpg">
            <a:extLst>
              <a:ext uri="{FF2B5EF4-FFF2-40B4-BE49-F238E27FC236}">
                <a16:creationId xmlns:a16="http://schemas.microsoft.com/office/drawing/2014/main" id="{B696DC2D-B2CE-4E63-8714-A679B8C53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4842" y="260648"/>
            <a:ext cx="2417638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92998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AFBF6-9B56-4355-B819-E7A895482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909049/d140af0a-b988-4816-a27b-e6396a780b5c/s1200">
            <a:extLst>
              <a:ext uri="{FF2B5EF4-FFF2-40B4-BE49-F238E27FC236}">
                <a16:creationId xmlns:a16="http://schemas.microsoft.com/office/drawing/2014/main" id="{8C246484-F024-4A08-BA83-9D626C2D8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849" y="0"/>
            <a:ext cx="8969151" cy="6858000"/>
          </a:xfrm>
          <a:prstGeom prst="rect">
            <a:avLst/>
          </a:prstGeom>
          <a:noFill/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57860DF-5EA5-45CF-A29E-27B7F89C1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4664"/>
            <a:ext cx="663508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198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avatars.mds.yandex.net/get-pdb/909049/d140af0a-b988-4816-a27b-e6396a780b5c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одзаголовок 3"/>
          <p:cNvSpPr txBox="1">
            <a:spLocks/>
          </p:cNvSpPr>
          <p:nvPr/>
        </p:nvSpPr>
        <p:spPr>
          <a:xfrm>
            <a:off x="3275856" y="5301208"/>
            <a:ext cx="5868144" cy="119675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971600" y="0"/>
            <a:ext cx="7772400" cy="2604655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3333FF"/>
                </a:solidFill>
                <a:latin typeface="+mj-lt"/>
                <a:ea typeface="+mj-ea"/>
                <a:cs typeface="+mj-cs"/>
              </a:rPr>
              <a:t>Обобщение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 разделу «</a:t>
            </a:r>
            <a:r>
              <a:rPr lang="ru-RU" sz="4400" b="1" dirty="0">
                <a:solidFill>
                  <a:srgbClr val="3333FF"/>
                </a:solidFill>
                <a:latin typeface="+mj-lt"/>
                <a:ea typeface="+mj-ea"/>
                <a:cs typeface="+mj-cs"/>
              </a:rPr>
              <a:t>Географическое положение и формирование государственной территории России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 descr="https://alex-news.ru/wp-content/uploads/2018/08/rossiya-samaya-bolshaya-derzhava-mira_800x4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1018" y="2276871"/>
            <a:ext cx="7173430" cy="360040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67CF40-85AF-4939-B553-8EAB3CDBD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avatars.mds.yandex.net/get-pdb/909049/d140af0a-b988-4816-a27b-e6396a780b5c/s1200">
            <a:extLst>
              <a:ext uri="{FF2B5EF4-FFF2-40B4-BE49-F238E27FC236}">
                <a16:creationId xmlns:a16="http://schemas.microsoft.com/office/drawing/2014/main" id="{F711F5E6-D7B8-42A4-B9FB-FF74220BC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687" y="116632"/>
            <a:ext cx="8846625" cy="6624736"/>
          </a:xfrm>
          <a:prstGeom prst="rect">
            <a:avLst/>
          </a:prstGeom>
          <a:noFill/>
        </p:spPr>
      </p:pic>
      <p:pic>
        <p:nvPicPr>
          <p:cNvPr id="5" name="Picture 2" descr="https://static5.depositphotos.com/1001911/395/v/450/depositphotos_3955257-stock-illustration-world-globe-cartoon.jpg">
            <a:extLst>
              <a:ext uri="{FF2B5EF4-FFF2-40B4-BE49-F238E27FC236}">
                <a16:creationId xmlns:a16="http://schemas.microsoft.com/office/drawing/2014/main" id="{B696DC2D-B2CE-4E63-8714-A679B8C53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7642" y="243711"/>
            <a:ext cx="1946358" cy="1745129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DDAF9C1-28F6-4DFE-B4D7-DBF6CC71F68D}"/>
              </a:ext>
            </a:extLst>
          </p:cNvPr>
          <p:cNvSpPr/>
          <p:nvPr/>
        </p:nvSpPr>
        <p:spPr>
          <a:xfrm>
            <a:off x="1979712" y="620688"/>
            <a:ext cx="521793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Домашнее задание:                                                                                             1.Дописать </a:t>
            </a:r>
            <a:r>
              <a:rPr lang="ru-RU" sz="2800" b="1" i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названия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субъектов на листе  к/ карты( рядом с цифрами)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2.По желанию( на эти же листах) подписать 20 субъектов – моря, заливы, проливы, горы, вершины, равнины.                                                                                                                          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Индивидуальная  работа над проектом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85236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9EAD22-0596-4C84-BEDD-B79414BCD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355"/>
            <a:ext cx="9144000" cy="57492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909049/d140af0a-b988-4816-a27b-e6396a780b5c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static5.depositphotos.com/1001911/395/v/450/depositphotos_3955257-stock-illustration-world-globe-cart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0"/>
            <a:ext cx="1459655" cy="1400522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8D5567-0A3D-46CF-80CD-413BFAF636E6}"/>
              </a:ext>
            </a:extLst>
          </p:cNvPr>
          <p:cNvSpPr/>
          <p:nvPr/>
        </p:nvSpPr>
        <p:spPr>
          <a:xfrm>
            <a:off x="1979712" y="188640"/>
            <a:ext cx="6768752" cy="5225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u="sng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Подпиште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вновь присоединенные субъекты  цифрой - 1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Граничащие с Ульяновской областью цифрами – 2,3,4,5,6,7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Самую большую республику цифрой - 8                                                                         Самую маленькую республику цифрой - 9                                                           Самый большой край цифрой – 10                                                                           Самый маленький цифрой - 11                                                                                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Самый </a:t>
            </a:r>
            <a:r>
              <a:rPr lang="ru-RU" sz="24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субъект цифрой - 12                                                                  Самый </a:t>
            </a:r>
            <a:r>
              <a:rPr lang="ru-RU" sz="24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южный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субъект цифрой – 13                                                                         Самый</a:t>
            </a:r>
            <a:r>
              <a:rPr lang="ru-RU" sz="24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западный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субъект цифрой – 14                                                                        Самый</a:t>
            </a:r>
            <a:r>
              <a:rPr lang="ru-RU" sz="24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восточный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субъект цифрой - 15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EC709D-D8E8-4F1C-A53C-ECB402E6B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3840"/>
            <a:ext cx="9144000" cy="49103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tatic5.depositphotos.com/1001911/395/v/450/depositphotos_3955257-stock-illustration-world-globe-cart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260648"/>
            <a:ext cx="1247281" cy="1196752"/>
          </a:xfrm>
          <a:prstGeom prst="rect">
            <a:avLst/>
          </a:prstGeom>
          <a:noFill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D2E7BD-B427-463F-9589-563D75E0E1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281" y="0"/>
            <a:ext cx="721315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.pfst.net/2011.05/658110117094ed269e7d3feffb8a84875228c57364_b.jpg"/>
          <p:cNvPicPr>
            <a:picLocks noChangeAspect="1" noChangeArrowheads="1"/>
          </p:cNvPicPr>
          <p:nvPr/>
        </p:nvPicPr>
        <p:blipFill>
          <a:blip r:embed="rId2" cstate="print"/>
          <a:srcRect l="6087" t="9561" r="5652" b="13954"/>
          <a:stretch>
            <a:fillRect/>
          </a:stretch>
        </p:blipFill>
        <p:spPr bwMode="auto">
          <a:xfrm>
            <a:off x="7356764" y="0"/>
            <a:ext cx="1787236" cy="1321001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226C06-2810-4C02-A9B1-CC66CA1067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7356765" cy="64533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E8DD9B-3FD6-419D-A70B-E4473CF31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0999"/>
            <a:ext cx="9144000" cy="609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3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454320-4814-420E-9CB5-0DC3044A2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1836"/>
            <a:ext cx="9144000" cy="6054328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6613482-91DA-42E9-8AB5-A8A4C85BE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88031"/>
          </a:xfrm>
        </p:spPr>
        <p:txBody>
          <a:bodyPr>
            <a:normAutofit fontScale="90000"/>
          </a:bodyPr>
          <a:lstStyle/>
          <a:p>
            <a:r>
              <a:rPr lang="ru-RU" dirty="0"/>
              <a:t>Куруш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158BF389-B7B8-40B2-9136-959176593E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V="1">
            <a:off x="-468560" y="6456164"/>
            <a:ext cx="8280920" cy="652660"/>
          </a:xfrm>
        </p:spPr>
        <p:txBody>
          <a:bodyPr/>
          <a:lstStyle/>
          <a:p>
            <a:r>
              <a:rPr lang="ru-RU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011463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</TotalTime>
  <Words>808</Words>
  <Application>Microsoft Office PowerPoint</Application>
  <PresentationFormat>Экран (4:3)</PresentationFormat>
  <Paragraphs>92</Paragraphs>
  <Slides>20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Куруш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Акимовы</cp:lastModifiedBy>
  <cp:revision>174</cp:revision>
  <dcterms:created xsi:type="dcterms:W3CDTF">2019-03-11T16:58:22Z</dcterms:created>
  <dcterms:modified xsi:type="dcterms:W3CDTF">2022-11-07T17:44:03Z</dcterms:modified>
</cp:coreProperties>
</file>