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8" r:id="rId3"/>
    <p:sldId id="271" r:id="rId4"/>
    <p:sldId id="256" r:id="rId5"/>
    <p:sldId id="272" r:id="rId6"/>
    <p:sldId id="257" r:id="rId7"/>
    <p:sldId id="258" r:id="rId8"/>
    <p:sldId id="259" r:id="rId9"/>
    <p:sldId id="274" r:id="rId10"/>
    <p:sldId id="276" r:id="rId11"/>
    <p:sldId id="279" r:id="rId12"/>
    <p:sldId id="263" r:id="rId13"/>
    <p:sldId id="269" r:id="rId14"/>
    <p:sldId id="273" r:id="rId15"/>
    <p:sldId id="261" r:id="rId1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lu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990099"/>
                </a:solidFill>
                <a:latin typeface="Segoe Script" pitchFamily="34" charset="0"/>
              </a:rPr>
              <a:t>Домашние заготовки</a:t>
            </a:r>
            <a:endParaRPr lang="ru-RU" sz="3600" b="1" i="1" dirty="0">
              <a:solidFill>
                <a:srgbClr val="990099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10817"/>
            <a:ext cx="8443914" cy="339447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Упр.1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 (§ 10).Определите относительные молекулярные массы следующих веществ: СО</a:t>
            </a: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; </a:t>
            </a:r>
            <a:r>
              <a:rPr lang="en-US" sz="2000" b="1" i="1" dirty="0" err="1" smtClean="0">
                <a:solidFill>
                  <a:schemeClr val="accent5">
                    <a:lumMod val="50000"/>
                  </a:schemeClr>
                </a:solidFill>
              </a:rPr>
              <a:t>CuO</a:t>
            </a:r>
            <a:r>
              <a:rPr lang="en-US" sz="2000" b="1" i="1" dirty="0" smtClean="0">
                <a:solidFill>
                  <a:schemeClr val="accent5">
                    <a:lumMod val="50000"/>
                  </a:schemeClr>
                </a:solidFill>
              </a:rPr>
              <a:t>; H</a:t>
            </a:r>
            <a:r>
              <a:rPr lang="en-US" sz="1600" b="1" i="1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r>
              <a:rPr lang="en-US" sz="2000" b="1" i="1" dirty="0" smtClean="0">
                <a:solidFill>
                  <a:schemeClr val="accent5">
                    <a:lumMod val="50000"/>
                  </a:schemeClr>
                </a:solidFill>
              </a:rPr>
              <a:t>O; CH</a:t>
            </a:r>
            <a:r>
              <a:rPr lang="en-US" sz="1600" b="1" i="1" dirty="0" smtClean="0">
                <a:solidFill>
                  <a:schemeClr val="accent5">
                    <a:lumMod val="50000"/>
                  </a:schemeClr>
                </a:solidFill>
              </a:rPr>
              <a:t>4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. Рассчитайте </a:t>
            </a:r>
            <a:r>
              <a:rPr lang="ru-RU" sz="2000" b="1" i="1" dirty="0" err="1" smtClean="0">
                <a:solidFill>
                  <a:schemeClr val="accent5">
                    <a:lumMod val="50000"/>
                  </a:schemeClr>
                </a:solidFill>
              </a:rPr>
              <a:t>мас.доли</a:t>
            </a: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</a:rPr>
              <a:t> элементов, входящих в состав соединений.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357158" y="3321849"/>
            <a:ext cx="2857520" cy="1500198"/>
          </a:xfrm>
          <a:prstGeom prst="cloud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428860" y="1928808"/>
            <a:ext cx="2714644" cy="1500198"/>
          </a:xfrm>
          <a:prstGeom prst="clou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643306" y="3536163"/>
            <a:ext cx="2857520" cy="1500198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5857884" y="2089544"/>
            <a:ext cx="2857520" cy="1500198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488" y="2143122"/>
            <a:ext cx="185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Mr</a:t>
            </a:r>
            <a:r>
              <a:rPr lang="en-US" sz="2400" b="1" dirty="0" smtClean="0"/>
              <a:t>(CO</a:t>
            </a:r>
            <a:r>
              <a:rPr lang="en-US" b="1" dirty="0" smtClean="0"/>
              <a:t>2</a:t>
            </a:r>
            <a:r>
              <a:rPr lang="en-US" sz="2400" b="1" dirty="0" smtClean="0"/>
              <a:t>) = 44</a:t>
            </a:r>
          </a:p>
          <a:p>
            <a:r>
              <a:rPr lang="en-US" sz="2400" b="1" dirty="0" smtClean="0"/>
              <a:t>ω(C) = 27%</a:t>
            </a:r>
          </a:p>
          <a:p>
            <a:r>
              <a:rPr lang="en-US" sz="2400" b="1" dirty="0" smtClean="0"/>
              <a:t>ω(O) = 73%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2214560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Mr</a:t>
            </a:r>
            <a:r>
              <a:rPr lang="en-US" sz="2400" b="1" dirty="0" smtClean="0"/>
              <a:t>(</a:t>
            </a:r>
            <a:r>
              <a:rPr lang="en-US" sz="2400" b="1" dirty="0" err="1" smtClean="0"/>
              <a:t>CuO</a:t>
            </a:r>
            <a:r>
              <a:rPr lang="en-US" sz="2400" b="1" dirty="0" smtClean="0"/>
              <a:t>) = 80</a:t>
            </a:r>
          </a:p>
          <a:p>
            <a:r>
              <a:rPr lang="en-US" sz="2400" b="1" dirty="0" smtClean="0"/>
              <a:t>ω(Cu) = 80%</a:t>
            </a:r>
          </a:p>
          <a:p>
            <a:r>
              <a:rPr lang="en-US" sz="2400" b="1" dirty="0" smtClean="0"/>
              <a:t>ω(O) = 20%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57224" y="342900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Mr</a:t>
            </a:r>
            <a:r>
              <a:rPr lang="en-US" sz="2400" b="1" dirty="0" smtClean="0"/>
              <a:t>(H</a:t>
            </a:r>
            <a:r>
              <a:rPr lang="en-US" b="1" dirty="0" smtClean="0"/>
              <a:t>2</a:t>
            </a:r>
            <a:r>
              <a:rPr lang="en-US" sz="2400" b="1" dirty="0" smtClean="0"/>
              <a:t>O) = 18</a:t>
            </a:r>
          </a:p>
          <a:p>
            <a:r>
              <a:rPr lang="en-US" sz="2400" b="1" dirty="0" smtClean="0"/>
              <a:t>ω(H) = 11%</a:t>
            </a:r>
          </a:p>
          <a:p>
            <a:r>
              <a:rPr lang="en-US" sz="2400" b="1" dirty="0" smtClean="0"/>
              <a:t>ω(O) = 89%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43372" y="3714758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Mr</a:t>
            </a:r>
            <a:r>
              <a:rPr lang="en-US" sz="2400" b="1" dirty="0" smtClean="0"/>
              <a:t>(CH</a:t>
            </a:r>
            <a:r>
              <a:rPr lang="en-US" b="1" dirty="0" smtClean="0"/>
              <a:t>4</a:t>
            </a:r>
            <a:r>
              <a:rPr lang="en-US" sz="2400" b="1" dirty="0" smtClean="0"/>
              <a:t>) = 16</a:t>
            </a:r>
          </a:p>
          <a:p>
            <a:r>
              <a:rPr lang="en-US" sz="2400" b="1" dirty="0" smtClean="0"/>
              <a:t>ω(C) = 75%</a:t>
            </a:r>
          </a:p>
          <a:p>
            <a:r>
              <a:rPr lang="en-US" sz="2400" b="1" dirty="0" smtClean="0"/>
              <a:t>ω(</a:t>
            </a:r>
            <a:r>
              <a:rPr lang="ru-RU" sz="2400" b="1" dirty="0" smtClean="0"/>
              <a:t>Н</a:t>
            </a:r>
            <a:r>
              <a:rPr lang="en-US" sz="2400" b="1" dirty="0" smtClean="0"/>
              <a:t>) = 25%</a:t>
            </a:r>
            <a:endParaRPr lang="ru-RU" sz="2400" b="1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Упр.3(а), стр.65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Упр.4 на стр.65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Домашнее задание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§ 15; выучить понятия.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Упр. 1(в),2,3(б)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6_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2895786"/>
            <a:ext cx="2960466" cy="2039676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303499"/>
            <a:ext cx="5266928" cy="429112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Число с 9 нулями - миллиард (биллион) </a:t>
            </a:r>
            <a:br>
              <a:rPr lang="ru-RU" dirty="0" smtClean="0"/>
            </a:br>
            <a:r>
              <a:rPr lang="ru-RU" dirty="0" smtClean="0"/>
              <a:t>Число с 12 нулями – триллион </a:t>
            </a:r>
            <a:br>
              <a:rPr lang="ru-RU" dirty="0" smtClean="0"/>
            </a:br>
            <a:r>
              <a:rPr lang="ru-RU" dirty="0" smtClean="0"/>
              <a:t>Число с 15 нулями – квадриллион </a:t>
            </a:r>
            <a:br>
              <a:rPr lang="ru-RU" dirty="0" smtClean="0"/>
            </a:br>
            <a:r>
              <a:rPr lang="ru-RU" dirty="0" smtClean="0"/>
              <a:t>Число с 18 нулями – квинтиллион </a:t>
            </a:r>
            <a:br>
              <a:rPr lang="ru-RU" dirty="0" smtClean="0"/>
            </a:br>
            <a:r>
              <a:rPr lang="ru-RU" dirty="0" smtClean="0"/>
              <a:t>Число с 21 нулём – секстиллион </a:t>
            </a:r>
            <a:br>
              <a:rPr lang="ru-RU" dirty="0" smtClean="0"/>
            </a:br>
            <a:r>
              <a:rPr lang="ru-RU" dirty="0" smtClean="0"/>
              <a:t>Число с 24 нулями – септиллион </a:t>
            </a:r>
            <a:br>
              <a:rPr lang="ru-RU" dirty="0" smtClean="0"/>
            </a:br>
            <a:r>
              <a:rPr lang="ru-RU" dirty="0" smtClean="0"/>
              <a:t>Число с 27 нулями – </a:t>
            </a:r>
            <a:r>
              <a:rPr lang="ru-RU" dirty="0" err="1" smtClean="0"/>
              <a:t>октиллион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30 нулями – нониллион </a:t>
            </a:r>
            <a:br>
              <a:rPr lang="ru-RU" dirty="0" smtClean="0"/>
            </a:br>
            <a:r>
              <a:rPr lang="ru-RU" dirty="0" smtClean="0"/>
              <a:t>Число с 33 нулями – дециллион </a:t>
            </a:r>
            <a:br>
              <a:rPr lang="ru-RU" dirty="0" smtClean="0"/>
            </a:br>
            <a:r>
              <a:rPr lang="ru-RU" dirty="0" smtClean="0"/>
              <a:t>Число с 36 нулями – </a:t>
            </a:r>
            <a:r>
              <a:rPr lang="ru-RU" dirty="0" err="1" smtClean="0"/>
              <a:t>андециллион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39 нулями – </a:t>
            </a:r>
            <a:r>
              <a:rPr lang="ru-RU" dirty="0" err="1" smtClean="0"/>
              <a:t>дуодециллион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42 нулями – </a:t>
            </a:r>
            <a:r>
              <a:rPr lang="ru-RU" dirty="0" err="1" smtClean="0"/>
              <a:t>тредециллион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45 нулями – </a:t>
            </a:r>
            <a:r>
              <a:rPr lang="ru-RU" dirty="0" err="1" smtClean="0"/>
              <a:t>кваттордециллион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48 нулями – </a:t>
            </a:r>
            <a:r>
              <a:rPr lang="ru-RU" dirty="0" err="1" smtClean="0"/>
              <a:t>квиндециллион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51 нулями – </a:t>
            </a:r>
            <a:r>
              <a:rPr lang="ru-RU" dirty="0" err="1" smtClean="0"/>
              <a:t>сексдециллион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54 нулями – </a:t>
            </a:r>
            <a:r>
              <a:rPr lang="ru-RU" dirty="0" err="1" smtClean="0"/>
              <a:t>септендециллион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57 нулями – </a:t>
            </a:r>
            <a:r>
              <a:rPr lang="ru-RU" dirty="0" err="1" smtClean="0"/>
              <a:t>октодециллион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60 нулями – </a:t>
            </a:r>
            <a:r>
              <a:rPr lang="ru-RU" dirty="0" err="1" smtClean="0"/>
              <a:t>новемдециллион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 63 нулями – </a:t>
            </a:r>
            <a:r>
              <a:rPr lang="ru-RU" dirty="0" err="1" smtClean="0"/>
              <a:t>вигинтиллион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Число со 100 нулями – </a:t>
            </a:r>
            <a:r>
              <a:rPr lang="ru-RU" dirty="0" err="1" smtClean="0"/>
              <a:t>гугол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news33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1" y="1393023"/>
            <a:ext cx="2786539" cy="2611469"/>
          </a:xfrm>
          <a:prstGeom prst="rect">
            <a:avLst/>
          </a:prstGeom>
        </p:spPr>
      </p:pic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827584" y="3975906"/>
            <a:ext cx="504056" cy="48605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85720" y="160718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6,02 · 10²³ = 602 · 10²¹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edufuture.biz/images/a/a8/8kl_Kol.Vech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482188"/>
            <a:ext cx="6633209" cy="391123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1 моль вещества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Железо массой 56 г;</a:t>
            </a:r>
          </a:p>
          <a:p>
            <a:r>
              <a:rPr lang="ru-RU" sz="3600" b="1" dirty="0" smtClean="0">
                <a:solidFill>
                  <a:srgbClr val="0000FF"/>
                </a:solidFill>
              </a:rPr>
              <a:t>Олово массой 119 г;</a:t>
            </a:r>
          </a:p>
          <a:p>
            <a:r>
              <a:rPr lang="ru-RU" sz="3600" b="1" dirty="0" smtClean="0">
                <a:solidFill>
                  <a:srgbClr val="0000FF"/>
                </a:solidFill>
              </a:rPr>
              <a:t>Поваренная соль – 58,5 г;</a:t>
            </a:r>
          </a:p>
          <a:p>
            <a:r>
              <a:rPr lang="ru-RU" sz="3600" b="1" dirty="0" smtClean="0">
                <a:solidFill>
                  <a:srgbClr val="0000FF"/>
                </a:solidFill>
              </a:rPr>
              <a:t>А вода?</a:t>
            </a: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4" name="Рисунок 3" descr="j0196106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9952" y="627534"/>
            <a:ext cx="3274048" cy="1875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28728" y="4071948"/>
            <a:ext cx="7210115" cy="95410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Молярная масса (М)</a:t>
            </a:r>
            <a:r>
              <a:rPr lang="ru-RU" sz="2800" b="1" i="1" dirty="0" smtClean="0"/>
              <a:t> – это масса вещества </a:t>
            </a:r>
          </a:p>
          <a:p>
            <a:pPr algn="ctr"/>
            <a:r>
              <a:rPr lang="ru-RU" sz="2800" b="1" i="1" dirty="0" smtClean="0"/>
              <a:t>количеством 1 моль.</a:t>
            </a:r>
            <a:endParaRPr lang="ru-RU" sz="2800" b="1" i="1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60718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 smtClean="0">
                <a:solidFill>
                  <a:srgbClr val="FF0000"/>
                </a:solidFill>
              </a:rPr>
              <a:t>Упр.3)) </a:t>
            </a:r>
            <a:r>
              <a:rPr lang="ru-RU" sz="2000" b="1" i="1" dirty="0" smtClean="0">
                <a:solidFill>
                  <a:srgbClr val="002060"/>
                </a:solidFill>
              </a:rPr>
              <a:t>В лаборатории установили, что некое вещество содержит 75% углерода и 25% водорода. Какова его формула?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Валентность. Вычисления по формуле.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Вариант -…..</a:t>
            </a: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Время работы – 7 минут!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kbud-300x3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68" y="3571882"/>
            <a:ext cx="1262058" cy="107157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Количество вещества. 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29912"/>
            <a:ext cx="3414714" cy="942984"/>
          </a:xfrm>
        </p:spPr>
        <p:txBody>
          <a:bodyPr>
            <a:normAutofit/>
          </a:bodyPr>
          <a:lstStyle/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Автор презентации</a:t>
            </a:r>
            <a:r>
              <a:rPr lang="ru-RU" sz="1200" dirty="0" smtClean="0">
                <a:solidFill>
                  <a:schemeClr val="tx1"/>
                </a:solidFill>
              </a:rPr>
              <a:t>: </a:t>
            </a:r>
          </a:p>
          <a:p>
            <a:pPr algn="l"/>
            <a:r>
              <a:rPr lang="ru-RU" sz="1200" dirty="0" smtClean="0">
                <a:solidFill>
                  <a:schemeClr val="tx1"/>
                </a:solidFill>
              </a:rPr>
              <a:t>учитель химии МБОУ СОШ №4 г. Искитима Чурбакова Елена Васильевна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375031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19.10.2023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Segoe Script" pitchFamily="34" charset="0"/>
              </a:rPr>
              <a:t>Сегодня на уроке вы…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17974"/>
            <a:ext cx="8229600" cy="339447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</a:rPr>
              <a:t>Узнаете ещё об одной физической величине, характеризующей порцию вещества;</a:t>
            </a:r>
          </a:p>
          <a:p>
            <a:r>
              <a:rPr lang="ru-RU" sz="2400" b="1" i="1" dirty="0" smtClean="0">
                <a:solidFill>
                  <a:srgbClr val="7030A0"/>
                </a:solidFill>
              </a:rPr>
              <a:t>Научитесь вычислять число частиц в данной порции вещества.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2i.su/himiya/doch/5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196701"/>
            <a:ext cx="3558485" cy="284678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Порция вещества.</a:t>
            </a:r>
            <a:endParaRPr lang="ru-RU" sz="54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Объём;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Масса;</a:t>
            </a:r>
          </a:p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число частиц?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j01826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66" y="1125131"/>
            <a:ext cx="3657600" cy="1851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3000378"/>
            <a:ext cx="8072494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вещества </a:t>
            </a:r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физическая величина, характеризующая число  частиц (атомов, молекул) в порции вещества.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428626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Масса</a:t>
            </a:r>
            <a:r>
              <a:rPr lang="ru-RU" dirty="0" smtClean="0"/>
              <a:t> измеряется в  _____; </a:t>
            </a:r>
            <a:r>
              <a:rPr lang="ru-RU" b="1" dirty="0" smtClean="0"/>
              <a:t>Объём </a:t>
            </a:r>
            <a:r>
              <a:rPr lang="ru-RU" dirty="0" smtClean="0"/>
              <a:t>измеряют в ______; а </a:t>
            </a:r>
            <a:r>
              <a:rPr lang="ru-RU" b="1" dirty="0" smtClean="0"/>
              <a:t>количество вещества  </a:t>
            </a:r>
            <a:r>
              <a:rPr lang="ru-RU" dirty="0" smtClean="0"/>
              <a:t>????</a:t>
            </a:r>
            <a:endParaRPr lang="ru-RU" dirty="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85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385" decel="100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385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вещества</a:t>
            </a:r>
            <a:endParaRPr lang="ru-RU" sz="54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Обозначается буквой </a:t>
            </a:r>
            <a:r>
              <a:rPr lang="en-US" sz="4000" b="1" dirty="0" smtClean="0"/>
              <a:t>n</a:t>
            </a:r>
            <a:r>
              <a:rPr lang="ru-RU" sz="4000" b="1" dirty="0" smtClean="0"/>
              <a:t>(«</a:t>
            </a:r>
            <a:r>
              <a:rPr lang="ru-RU" sz="4000" b="1" dirty="0" err="1" smtClean="0"/>
              <a:t>эн</a:t>
            </a:r>
            <a:r>
              <a:rPr lang="ru-RU" sz="4000" b="1" dirty="0" smtClean="0"/>
              <a:t>»);</a:t>
            </a:r>
          </a:p>
          <a:p>
            <a:r>
              <a:rPr lang="ru-RU" sz="4000" b="1" dirty="0" smtClean="0"/>
              <a:t>Измеряется в молях;</a:t>
            </a:r>
            <a:endParaRPr lang="ru-RU" sz="4000" b="1" dirty="0"/>
          </a:p>
        </p:txBody>
      </p:sp>
      <p:pic>
        <p:nvPicPr>
          <p:cNvPr id="4" name="Рисунок 3" descr="Мол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95487"/>
            <a:ext cx="8215338" cy="4709429"/>
          </a:xfrm>
          <a:prstGeom prst="rect">
            <a:avLst/>
          </a:prstGeom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7875"/>
            <a:ext cx="5143536" cy="267892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2800" b="1" dirty="0" smtClean="0"/>
              <a:t>Число 6,02 · 10²³ назвали </a:t>
            </a:r>
            <a:r>
              <a:rPr lang="ru-RU" sz="2800" b="1" u="sng" dirty="0" smtClean="0">
                <a:solidFill>
                  <a:srgbClr val="0000FF"/>
                </a:solidFill>
              </a:rPr>
              <a:t>числом Авогадро </a:t>
            </a:r>
            <a:r>
              <a:rPr lang="ru-RU" sz="2800" b="1" dirty="0" smtClean="0"/>
              <a:t>в честь итальянского ученого </a:t>
            </a:r>
            <a:r>
              <a:rPr lang="ru-RU" sz="2800" b="1" dirty="0" err="1" smtClean="0"/>
              <a:t>Амедео</a:t>
            </a:r>
            <a:r>
              <a:rPr lang="ru-RU" sz="2800" b="1" dirty="0" smtClean="0"/>
              <a:t> Авогадро (1776-1856). Обозначают это число:</a:t>
            </a:r>
            <a:endParaRPr lang="ru-RU" b="1" dirty="0" smtClean="0"/>
          </a:p>
          <a:p>
            <a:pPr>
              <a:buNone/>
            </a:pPr>
            <a:r>
              <a:rPr lang="ru-RU" sz="4000" dirty="0" smtClean="0">
                <a:hlinkClick r:id="rId2" action="ppaction://hlinksldjump"/>
              </a:rPr>
              <a:t>   </a:t>
            </a:r>
            <a:r>
              <a:rPr lang="en-US" sz="4000" b="1" dirty="0" smtClean="0">
                <a:solidFill>
                  <a:srgbClr val="FF0000"/>
                </a:solidFill>
                <a:hlinkClick r:id="rId2" action="ppaction://hlinksldjump"/>
              </a:rPr>
              <a:t>N</a:t>
            </a:r>
            <a:r>
              <a:rPr lang="en-US" sz="2800" b="1" dirty="0" smtClean="0">
                <a:solidFill>
                  <a:srgbClr val="FF0000"/>
                </a:solidFill>
                <a:hlinkClick r:id="rId2" action="ppaction://hlinksldjump"/>
              </a:rPr>
              <a:t>A </a:t>
            </a:r>
            <a:r>
              <a:rPr lang="en-US" sz="4000" b="1" dirty="0" smtClean="0">
                <a:solidFill>
                  <a:srgbClr val="FF0000"/>
                </a:solidFill>
                <a:hlinkClick r:id="rId2" action="ppaction://hlinksldjump"/>
              </a:rPr>
              <a:t> = 6</a:t>
            </a:r>
            <a:r>
              <a:rPr lang="ru-RU" sz="4000" b="1" dirty="0" smtClean="0">
                <a:solidFill>
                  <a:srgbClr val="FF0000"/>
                </a:solidFill>
                <a:hlinkClick r:id="rId2" action="ppaction://hlinksldjump"/>
              </a:rPr>
              <a:t>,02 · 10²³ </a:t>
            </a:r>
            <a:r>
              <a:rPr lang="ru-RU" sz="2800" dirty="0" smtClean="0">
                <a:solidFill>
                  <a:srgbClr val="FF0000"/>
                </a:solidFill>
                <a:hlinkClick r:id="rId2" action="ppaction://hlinksldjump"/>
              </a:rPr>
              <a:t>1</a:t>
            </a:r>
            <a:r>
              <a:rPr lang="en-US" sz="2800" dirty="0" smtClean="0">
                <a:solidFill>
                  <a:srgbClr val="FF0000"/>
                </a:solidFill>
                <a:hlinkClick r:id="rId2" action="ppaction://hlinksldjump"/>
              </a:rPr>
              <a:t>/</a:t>
            </a:r>
            <a:r>
              <a:rPr lang="ru-RU" sz="2800" dirty="0" smtClean="0">
                <a:solidFill>
                  <a:srgbClr val="FF0000"/>
                </a:solidFill>
                <a:hlinkClick r:id="rId2" action="ppaction://hlinksldjump"/>
              </a:rPr>
              <a:t>моль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Портрет Авогадро Амедео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160717"/>
            <a:ext cx="2571748" cy="231457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83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Упр.1 (</a:t>
            </a:r>
            <a:r>
              <a:rPr lang="ru-RU" sz="3600" b="1" dirty="0" err="1" smtClean="0">
                <a:solidFill>
                  <a:srgbClr val="002060"/>
                </a:solidFill>
              </a:rPr>
              <a:t>а,б</a:t>
            </a:r>
            <a:r>
              <a:rPr lang="ru-RU" sz="3600" b="1" dirty="0" smtClean="0">
                <a:solidFill>
                  <a:srgbClr val="002060"/>
                </a:solidFill>
              </a:rPr>
              <a:t>), стр.65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Картинки по запросу молекула углекислого га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214296"/>
            <a:ext cx="1521639" cy="750099"/>
          </a:xfrm>
          <a:prstGeom prst="rect">
            <a:avLst/>
          </a:prstGeom>
          <a:noFill/>
        </p:spPr>
      </p:pic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5" y="267875"/>
            <a:ext cx="1164175" cy="7500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1076</TotalTime>
  <Words>328</Words>
  <Application>Microsoft Office PowerPoint</Application>
  <PresentationFormat>Экран (16:9)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Домашние заготовки</vt:lpstr>
      <vt:lpstr>Упр.3)) В лаборатории установили, что некое вещество содержит 75% углерода и 25% водорода. Какова его формула?</vt:lpstr>
      <vt:lpstr>Слайд 3</vt:lpstr>
      <vt:lpstr>Количество вещества. </vt:lpstr>
      <vt:lpstr>Сегодня на уроке вы…</vt:lpstr>
      <vt:lpstr>Порция вещества.</vt:lpstr>
      <vt:lpstr>Количество вещества</vt:lpstr>
      <vt:lpstr>Слайд 8</vt:lpstr>
      <vt:lpstr>Упр.1 (а,б), стр.65</vt:lpstr>
      <vt:lpstr>Упр.3(а), стр.65</vt:lpstr>
      <vt:lpstr>Упр.4 на стр.65</vt:lpstr>
      <vt:lpstr>Домашнее задание</vt:lpstr>
      <vt:lpstr>Слайд 13</vt:lpstr>
      <vt:lpstr>Слайд 14</vt:lpstr>
      <vt:lpstr>1 моль вещества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вещества.</dc:title>
  <cp:lastModifiedBy>lelik</cp:lastModifiedBy>
  <cp:revision>59</cp:revision>
  <dcterms:modified xsi:type="dcterms:W3CDTF">2024-01-07T09:49:42Z</dcterms:modified>
</cp:coreProperties>
</file>