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540" autoAdjust="0"/>
  </p:normalViewPr>
  <p:slideViewPr>
    <p:cSldViewPr snapToGrid="0">
      <p:cViewPr varScale="1">
        <p:scale>
          <a:sx n="68" d="100"/>
          <a:sy n="68" d="100"/>
        </p:scale>
        <p:origin x="79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2E7ABC-B0B9-4B54-A918-4528799D40D7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05EE9-A73D-473A-B48C-9168119E32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541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05EE9-A73D-473A-B48C-9168119E32B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0038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605EE9-A73D-473A-B48C-9168119E32B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511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C026CE0-B86F-4D09-B43C-6B75A3529E10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FED159A-A540-42B8-972B-8AE817967CC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604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6CE0-B86F-4D09-B43C-6B75A3529E10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159A-A540-42B8-972B-8AE817967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727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6CE0-B86F-4D09-B43C-6B75A3529E10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159A-A540-42B8-972B-8AE817967CC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4928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6CE0-B86F-4D09-B43C-6B75A3529E10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159A-A540-42B8-972B-8AE817967CC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27732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6CE0-B86F-4D09-B43C-6B75A3529E10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159A-A540-42B8-972B-8AE817967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4403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6CE0-B86F-4D09-B43C-6B75A3529E10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159A-A540-42B8-972B-8AE817967CC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27483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6CE0-B86F-4D09-B43C-6B75A3529E10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159A-A540-42B8-972B-8AE817967CC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0926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6CE0-B86F-4D09-B43C-6B75A3529E10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159A-A540-42B8-972B-8AE817967CC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83157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6CE0-B86F-4D09-B43C-6B75A3529E10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159A-A540-42B8-972B-8AE817967CC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6656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6CE0-B86F-4D09-B43C-6B75A3529E10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159A-A540-42B8-972B-8AE817967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446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6CE0-B86F-4D09-B43C-6B75A3529E10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159A-A540-42B8-972B-8AE817967CC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4259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6CE0-B86F-4D09-B43C-6B75A3529E10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159A-A540-42B8-972B-8AE817967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85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6CE0-B86F-4D09-B43C-6B75A3529E10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159A-A540-42B8-972B-8AE817967CC3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7016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6CE0-B86F-4D09-B43C-6B75A3529E10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159A-A540-42B8-972B-8AE817967CC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0789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6CE0-B86F-4D09-B43C-6B75A3529E10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159A-A540-42B8-972B-8AE817967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954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6CE0-B86F-4D09-B43C-6B75A3529E10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159A-A540-42B8-972B-8AE817967CC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8275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6CE0-B86F-4D09-B43C-6B75A3529E10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D159A-A540-42B8-972B-8AE817967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243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C026CE0-B86F-4D09-B43C-6B75A3529E10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FED159A-A540-42B8-972B-8AE817967C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39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Задание 21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7137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Свежие фрукты содержат 93% воды, а высушенные – 16%.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требуется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свежих фруктов для приготовления 21 кг высушенных фруктов?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4833174"/>
              </p:ext>
            </p:extLst>
          </p:nvPr>
        </p:nvGraphicFramePr>
        <p:xfrm>
          <a:off x="1191490" y="3334576"/>
          <a:ext cx="9705108" cy="17373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4262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62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262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262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9840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Масса, кг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Вода, %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Сухое вещество, %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9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Свежие</a:t>
                      </a:r>
                      <a:r>
                        <a:rPr lang="ru-RU" sz="2400" baseline="0" dirty="0" smtClean="0"/>
                        <a:t> фрукты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93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7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9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Сухофрукты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21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84</a:t>
                      </a:r>
                      <a:endParaRPr lang="ru-RU" sz="2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flipH="1" flipV="1">
            <a:off x="4031887" y="4212954"/>
            <a:ext cx="13855" cy="8589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0432900" y="4157536"/>
            <a:ext cx="13855" cy="969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688123" y="2686929"/>
            <a:ext cx="7554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Пусть х кг масса свежих фруктов, необходимых для приготовления 21 кг сухофруктов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95402" y="5318051"/>
            <a:ext cx="10183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Зная, что масса сухого вещества в свежих и сушеных фруктах не изменяется, составим пропорцию</a:t>
            </a:r>
          </a:p>
          <a:p>
            <a:r>
              <a:rPr lang="ru-RU" dirty="0" smtClean="0"/>
              <a:t>21 : х = 7 : 84 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541477" y="6527409"/>
            <a:ext cx="1519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Ответ: 252 кг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956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9600" y="545207"/>
            <a:ext cx="109312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Имеются два сосуда, содержащие 30 кг и 20 кг раствора кислоты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различной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концентрации. Если их слить вместе, то получим раствор,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содержащий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81% кислоты. Если же слить равные массы этих растворов, то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полученный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 будет содержать 83% кислоты. Сколько килограммов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кислоты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содержится во втором растворе?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9" t="42116" r="10568" b="34615"/>
          <a:stretch/>
        </p:blipFill>
        <p:spPr bwMode="auto">
          <a:xfrm>
            <a:off x="609600" y="3854546"/>
            <a:ext cx="10843530" cy="2293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8575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Тренировочные задания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latin typeface="BookmanOldStyle-Bold"/>
              </a:rPr>
              <a:t>105. </a:t>
            </a:r>
            <a:r>
              <a:rPr lang="ru-RU" dirty="0">
                <a:latin typeface="BookmanOldStyle"/>
              </a:rPr>
              <a:t>Свежие фрукты содержат 88% воды, а высушенные – 30%. </a:t>
            </a:r>
            <a:r>
              <a:rPr lang="ru-RU" dirty="0" smtClean="0">
                <a:latin typeface="BookmanOldStyle"/>
              </a:rPr>
              <a:t>Сколько требуется </a:t>
            </a:r>
            <a:r>
              <a:rPr lang="ru-RU" dirty="0">
                <a:latin typeface="BookmanOldStyle"/>
              </a:rPr>
              <a:t>свежих фруктов для приготовления 72 кг высушенных фруктов?</a:t>
            </a:r>
          </a:p>
          <a:p>
            <a:r>
              <a:rPr lang="ru-RU" b="1" dirty="0" smtClean="0">
                <a:latin typeface="BookmanOldStyle-Bold"/>
              </a:rPr>
              <a:t> </a:t>
            </a:r>
            <a:r>
              <a:rPr lang="ru-RU" b="1" dirty="0">
                <a:latin typeface="BookmanOldStyle-Bold"/>
              </a:rPr>
              <a:t>109. </a:t>
            </a:r>
            <a:r>
              <a:rPr lang="ru-RU" dirty="0">
                <a:latin typeface="BookmanOldStyle"/>
              </a:rPr>
              <a:t>Свежие фрукты содержат 79% воды, а высушенные – 16%. </a:t>
            </a:r>
            <a:r>
              <a:rPr lang="ru-RU" dirty="0" smtClean="0">
                <a:latin typeface="BookmanOldStyle"/>
              </a:rPr>
              <a:t>Сколько сухих </a:t>
            </a:r>
            <a:r>
              <a:rPr lang="ru-RU" dirty="0">
                <a:latin typeface="BookmanOldStyle"/>
              </a:rPr>
              <a:t>фруктов получится из 288 кг свежих фруктов?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5498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59875" y="400241"/>
            <a:ext cx="9601196" cy="130386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скорость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072" y="1052175"/>
            <a:ext cx="10515600" cy="2951790"/>
          </a:xfrm>
        </p:spPr>
        <p:txBody>
          <a:bodyPr>
            <a:normAutofit/>
          </a:bodyPr>
          <a:lstStyle/>
          <a:p>
            <a:r>
              <a:rPr lang="ru-RU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Средняя скорость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― 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отношение длины пути, пройденного телом, ко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времени</a:t>
            </a: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за которое этот путь был пройден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</a:p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200 км автомобиль ехал со скоростью 50 км/ч, следующие 320 км ― со скоростью 80 км/ч, а последние 140 км ― со скоростью 35 км/ч. Найдите среднюю скорость автомобиля на протяжении всего пути. </a:t>
            </a: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072" y="4197928"/>
            <a:ext cx="109797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Найдём длину пути: 200+320+140=520+140=660 (км).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Найдём всё время: 200 50 + 320 80 + 140 35 = 4 + 4 + 4 = 12 (ч).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Найдем среднюю скорость: 660:12=55 км/ч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Ответ: 55 км/ч.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023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0492" y="464896"/>
            <a:ext cx="9601196" cy="2098195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Первую половину пути автомобиль проехал со скоростью 55 км/ч, а вторую ― со скоростью 70 км/ч. Найдите среднюю скорость автомобиля на протяжении всего пути.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06583" y="2527327"/>
                <a:ext cx="10751127" cy="4330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Пусть автомобиль проехал 𝑥 км</a:t>
                </a:r>
              </a:p>
              <a:p>
                <a:r>
                  <a:rPr lang="ru-RU" sz="28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Время, за которое автомобиль проехал первую половину пути со скоростью 55 км/ч:  </a:t>
                </a:r>
                <a14:m>
                  <m:oMath xmlns:m="http://schemas.openxmlformats.org/officeDocument/2006/math">
                    <m:r>
                      <a:rPr lang="ru-RU" sz="2800" b="1" i="0" dirty="0" smtClean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     </m:t>
                    </m:r>
                    <m:f>
                      <m:fPr>
                        <m:ctrlPr>
                          <a:rPr lang="ru-RU" sz="2800" b="1" i="1" dirty="0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dirty="0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ru-RU" sz="2800" b="1" i="1" dirty="0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ru-RU" sz="2800" b="1" i="1" dirty="0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sz="2800" b="1" i="1" dirty="0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sz="2800" b="1" i="1" dirty="0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𝟓𝟓</m:t>
                        </m:r>
                      </m:den>
                    </m:f>
                    <m:r>
                      <a:rPr lang="en-US" sz="2800" b="1" i="1" dirty="0" smtClean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ru-RU" sz="28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 </a:t>
                </a:r>
                <a:r>
                  <a:rPr lang="en-US" sz="28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sz="2800" b="1" i="1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𝟏𝟏𝟎</m:t>
                        </m:r>
                      </m:den>
                    </m:f>
                  </m:oMath>
                </a14:m>
                <a:r>
                  <a:rPr lang="ru-RU" sz="28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(ч) </a:t>
                </a:r>
                <a:endParaRPr lang="en-US" sz="28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ru-RU" sz="28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Время, за которое автомобиль проехал вторую половину пути со скоростью 70 км/ч: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2800" b="1" i="1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2800" b="1" i="1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sz="2800" b="1" i="1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sz="2800" b="1" i="1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𝟕𝟎</m:t>
                        </m:r>
                      </m:den>
                    </m:f>
                    <m:r>
                      <a:rPr lang="en-US" sz="2800" b="1" i="0" smtClean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28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= </a:t>
                </a:r>
                <a:r>
                  <a:rPr lang="en-US" sz="28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sz="2800" b="1" i="1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𝟏𝟒𝟎</m:t>
                        </m:r>
                      </m:den>
                    </m:f>
                  </m:oMath>
                </a14:m>
                <a:r>
                  <a:rPr lang="ru-RU" sz="28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(ч) </a:t>
                </a:r>
                <a:endParaRPr lang="en-US" sz="28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ru-RU" sz="28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Общее время: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sz="2800" b="1" i="1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𝟏𝟏𝟎</m:t>
                        </m:r>
                      </m:den>
                    </m:f>
                  </m:oMath>
                </a14:m>
                <a:r>
                  <a:rPr lang="ru-RU" sz="28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sz="2800" b="1" i="1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𝟏𝟒𝟎</m:t>
                        </m:r>
                      </m:den>
                    </m:f>
                  </m:oMath>
                </a14:m>
                <a:r>
                  <a:rPr lang="ru-RU" sz="28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𝟏𝟒𝟎</m:t>
                        </m:r>
                        <m:r>
                          <a:rPr lang="en-US" sz="2800" b="1" i="1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2800" b="1" i="1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2800" b="1" i="1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𝟏𝟏𝟎</m:t>
                        </m:r>
                        <m:r>
                          <a:rPr lang="en-US" sz="2800" b="1" i="1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sz="2800" b="1" i="1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𝟏𝟓𝟒𝟎𝟎</m:t>
                        </m:r>
                      </m:den>
                    </m:f>
                  </m:oMath>
                </a14:m>
                <a:r>
                  <a:rPr lang="en-US" sz="28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𝟐𝟓</m:t>
                        </m:r>
                        <m:r>
                          <a:rPr lang="en-US" sz="2800" b="1" i="1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sz="2800" b="1" i="1" smtClean="0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𝟏𝟓𝟒𝟎</m:t>
                        </m:r>
                      </m:den>
                    </m:f>
                  </m:oMath>
                </a14:m>
                <a:endParaRPr lang="en-US" sz="28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ru-RU" sz="28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Найдем среднюю скорость: </a:t>
                </a:r>
                <a:r>
                  <a:rPr lang="en-US" sz="28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x </a:t>
                </a:r>
                <a:r>
                  <a:rPr lang="ru-RU" sz="28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𝟐𝟓</m:t>
                        </m:r>
                        <m:r>
                          <a:rPr lang="en-US" sz="2800" b="1" i="1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r>
                          <a:rPr lang="en-US" sz="2800" b="1" i="1">
                            <a:solidFill>
                              <a:srgbClr val="00206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𝟏𝟓𝟒𝟎</m:t>
                        </m:r>
                      </m:den>
                    </m:f>
                  </m:oMath>
                </a14:m>
                <a:r>
                  <a:rPr lang="ru-RU" sz="28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= 61,6 км/ч. </a:t>
                </a:r>
              </a:p>
              <a:p>
                <a:r>
                  <a:rPr lang="ru-RU" sz="2800" b="1" dirty="0" smtClean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Ответ: 61,6 км/ч.  </a:t>
                </a:r>
                <a:endParaRPr lang="ru-RU" sz="2800" b="1" dirty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583" y="2527327"/>
                <a:ext cx="10751127" cy="4330673"/>
              </a:xfrm>
              <a:prstGeom prst="rect">
                <a:avLst/>
              </a:prstGeom>
              <a:blipFill>
                <a:blip r:embed="rId2"/>
                <a:stretch>
                  <a:fillRect l="-1247" t="-2113" b="-366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7319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1547" y="150859"/>
            <a:ext cx="9601196" cy="1303867"/>
          </a:xfrm>
        </p:spPr>
        <p:txBody>
          <a:bodyPr>
            <a:normAutofit/>
          </a:bodyPr>
          <a:lstStyle/>
          <a:p>
            <a:r>
              <a:rPr lang="ru-RU" sz="4000" b="1" dirty="0">
                <a:ln>
                  <a:noFill/>
                </a:ln>
                <a:solidFill>
                  <a:srgbClr val="C00000"/>
                </a:solidFill>
                <a:ea typeface="+mn-ea"/>
                <a:cs typeface="+mn-cs"/>
              </a:rPr>
              <a:t>Тренировочные задания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56856" y="1163781"/>
            <a:ext cx="960119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Первую половину пути автомобиль проехал со скоростью 54 км/ч, а вторую — со скоростью 90 км/ч. Найдите среднюю скорость автомобиля на протяжении всего пути. 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Первую половину пути автомобиль проехал со скоростью 84 км/ч, а вторую — со скоростью 108 км/ч. Найдите среднюю скорость автомобиля на протяжении всего пути. 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 Первые 160 км автомобиль ехал со скоростью 80 км/ч, следующие 100 км — со скоростью 50 км/ч, а последние 360 км — со скоростью 90 км/ч. Найдите среднюю скорость автомобиля на протяжении всего пути.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 Первые 200 км автомобиль ехал со скоростью 50 км/ч, следующие 180 км — со скоростью 90 км/ч, а последние 180 км — со скоростью 45 км/ч. Найдите среднюю скорость автомобиля на протяжении всего пути.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19988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7696" y="628469"/>
            <a:ext cx="9601196" cy="1303867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Движение протяженных тел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Движение в одном направлении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96637" y="4600193"/>
            <a:ext cx="4718304" cy="82997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aseline="-25000" dirty="0" smtClean="0"/>
              <a:t> 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ru-RU" sz="36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общая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ru-RU" sz="36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поезда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ru-RU" sz="3600" b="1" baseline="-25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пешехода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8294" y="2370402"/>
            <a:ext cx="4718304" cy="57626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Движение навстречу 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829975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ru-RU" sz="32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общая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</a:t>
            </a: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</a:t>
            </a:r>
            <a:r>
              <a:rPr lang="ru-RU" sz="32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поезда </a:t>
            </a:r>
            <a:r>
              <a:rPr lang="ru-RU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</a:t>
            </a: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</a:t>
            </a:r>
            <a:r>
              <a:rPr lang="ru-RU" sz="3200" b="1" baseline="-25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пешехода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18258" t="66193" r="45691" b="17709"/>
          <a:stretch/>
        </p:blipFill>
        <p:spPr>
          <a:xfrm>
            <a:off x="5915058" y="4073237"/>
            <a:ext cx="5959833" cy="14962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/>
          <a:srcRect l="7178" t="52083" r="27879" b="27715"/>
          <a:stretch/>
        </p:blipFill>
        <p:spPr>
          <a:xfrm>
            <a:off x="621326" y="3243262"/>
            <a:ext cx="5429143" cy="1266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080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2619" y="409477"/>
            <a:ext cx="11374582" cy="3318936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Поезд, двигаясь равномерно со скоростью 183 км/ч, проезжает мимо пешехода, </a:t>
            </a:r>
            <a:r>
              <a:rPr lang="ru-RU" sz="3200" b="1" dirty="0" smtClean="0">
                <a:solidFill>
                  <a:srgbClr val="C00000"/>
                </a:solidFill>
              </a:rPr>
              <a:t>идущего </a:t>
            </a:r>
            <a:r>
              <a:rPr lang="ru-RU" sz="3200" b="1" u="sng" dirty="0" smtClean="0">
                <a:solidFill>
                  <a:srgbClr val="C00000"/>
                </a:solidFill>
              </a:rPr>
              <a:t>в том же направлении </a:t>
            </a:r>
            <a:r>
              <a:rPr lang="ru-RU" sz="3200" b="1" dirty="0">
                <a:solidFill>
                  <a:srgbClr val="C00000"/>
                </a:solidFill>
              </a:rPr>
              <a:t>параллельно путям по платформе со скоростью 3 км/ч, за 12 секунд. Найдите длину поезда </a:t>
            </a:r>
            <a:r>
              <a:rPr lang="ru-RU" sz="3200" b="1" u="sng" dirty="0">
                <a:solidFill>
                  <a:srgbClr val="C00000"/>
                </a:solidFill>
              </a:rPr>
              <a:t>в метрах.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1454726" y="2777375"/>
                <a:ext cx="9261761" cy="306058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b="1" dirty="0" smtClean="0">
                    <a:solidFill>
                      <a:srgbClr val="002060"/>
                    </a:solidFill>
                  </a:rPr>
                  <a:t>Найдем общую скорость: </a:t>
                </a:r>
                <a:r>
                  <a:rPr lang="ru-RU" sz="2800" dirty="0" smtClean="0">
                    <a:solidFill>
                      <a:srgbClr val="002060"/>
                    </a:solidFill>
                  </a:rPr>
                  <a:t>𝟏𝟖𝟑 -  𝟑 </a:t>
                </a:r>
                <a:r>
                  <a:rPr lang="ru-RU" sz="2800" b="1" dirty="0" smtClean="0">
                    <a:solidFill>
                      <a:srgbClr val="002060"/>
                    </a:solidFill>
                  </a:rPr>
                  <a:t>= 180 (км/ч) </a:t>
                </a:r>
              </a:p>
              <a:p>
                <a:r>
                  <a:rPr lang="ru-RU" sz="2800" b="1" dirty="0" smtClean="0">
                    <a:solidFill>
                      <a:srgbClr val="002060"/>
                    </a:solidFill>
                  </a:rPr>
                  <a:t>Переведем 13 секунд в часы: 12 : 3600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𝟑𝟎𝟎</m:t>
                        </m:r>
                      </m:den>
                    </m:f>
                  </m:oMath>
                </a14:m>
                <a:r>
                  <a:rPr lang="ru-RU" sz="2800" b="1" dirty="0" smtClean="0">
                    <a:solidFill>
                      <a:srgbClr val="002060"/>
                    </a:solidFill>
                  </a:rPr>
                  <a:t>(ч) </a:t>
                </a:r>
              </a:p>
              <a:p>
                <a:r>
                  <a:rPr lang="ru-RU" sz="2800" b="1" dirty="0" smtClean="0">
                    <a:solidFill>
                      <a:srgbClr val="002060"/>
                    </a:solidFill>
                  </a:rPr>
                  <a:t>Найдем длину поезда: 180 ∙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28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𝟑𝟎𝟎</m:t>
                        </m:r>
                      </m:den>
                    </m:f>
                  </m:oMath>
                </a14:m>
                <a:r>
                  <a:rPr lang="ru-RU" sz="2800" b="1" dirty="0" smtClean="0">
                    <a:solidFill>
                      <a:srgbClr val="002060"/>
                    </a:solidFill>
                  </a:rPr>
                  <a:t>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𝟏𝟖</m:t>
                        </m:r>
                      </m:num>
                      <m:den>
                        <m:r>
                          <a:rPr lang="ru-RU" sz="28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𝟑𝟎</m:t>
                        </m:r>
                      </m:den>
                    </m:f>
                  </m:oMath>
                </a14:m>
                <a:r>
                  <a:rPr lang="ru-RU" sz="2800" b="1" dirty="0" smtClean="0">
                    <a:solidFill>
                      <a:srgbClr val="002060"/>
                    </a:solidFill>
                  </a:rPr>
                  <a:t>= 0,6 (км)  </a:t>
                </a:r>
              </a:p>
              <a:p>
                <a:endParaRPr lang="ru-RU" sz="2800" b="1" dirty="0" smtClean="0">
                  <a:solidFill>
                    <a:srgbClr val="002060"/>
                  </a:solidFill>
                </a:endParaRPr>
              </a:p>
              <a:p>
                <a:r>
                  <a:rPr lang="ru-RU" sz="2800" b="1" dirty="0" smtClean="0">
                    <a:solidFill>
                      <a:srgbClr val="002060"/>
                    </a:solidFill>
                  </a:rPr>
                  <a:t>Переведем 0,6 км в метры: 0,6 ∙ 1000 = 600 (м) </a:t>
                </a:r>
              </a:p>
              <a:p>
                <a:r>
                  <a:rPr lang="ru-RU" sz="2800" b="1" dirty="0" smtClean="0">
                    <a:solidFill>
                      <a:srgbClr val="002060"/>
                    </a:solidFill>
                  </a:rPr>
                  <a:t>           Ответ: 600 метров. 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4726" y="2777375"/>
                <a:ext cx="9261761" cy="3060581"/>
              </a:xfrm>
              <a:prstGeom prst="rect">
                <a:avLst/>
              </a:prstGeom>
              <a:blipFill>
                <a:blip r:embed="rId2"/>
                <a:stretch>
                  <a:fillRect l="-1382" t="-2789" b="-45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5722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2509" y="506459"/>
            <a:ext cx="11859491" cy="205663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Поезд, двигаясь равномерно со </a:t>
            </a:r>
            <a:r>
              <a:rPr lang="ru-RU" sz="3200" b="1" dirty="0" smtClean="0">
                <a:solidFill>
                  <a:srgbClr val="C00000"/>
                </a:solidFill>
              </a:rPr>
              <a:t>скоростью </a:t>
            </a:r>
            <a:r>
              <a:rPr lang="ru-RU" sz="3200" b="1" dirty="0">
                <a:solidFill>
                  <a:srgbClr val="C00000"/>
                </a:solidFill>
              </a:rPr>
              <a:t>151 км/ч, проезжает мимо пешехода, идущего </a:t>
            </a:r>
            <a:r>
              <a:rPr lang="ru-RU" sz="3200" b="1" dirty="0" smtClean="0">
                <a:solidFill>
                  <a:srgbClr val="C00000"/>
                </a:solidFill>
              </a:rPr>
              <a:t>навстречу поезду параллельно </a:t>
            </a:r>
            <a:r>
              <a:rPr lang="ru-RU" sz="3200" b="1" dirty="0">
                <a:solidFill>
                  <a:srgbClr val="C00000"/>
                </a:solidFill>
              </a:rPr>
              <a:t>путям со скоростью 5 км/ч , за 15 секунд. Найдите длину поезда в метрах.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1025235" y="2828836"/>
                <a:ext cx="9060873" cy="262969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800" b="1" dirty="0" smtClean="0">
                    <a:solidFill>
                      <a:srgbClr val="002060"/>
                    </a:solidFill>
                  </a:rPr>
                  <a:t>Найдем общую скорость: 𝟏𝟓𝟏 - 𝟓 = 156 (км/ч)</a:t>
                </a:r>
              </a:p>
              <a:p>
                <a:r>
                  <a:rPr lang="ru-RU" sz="2800" b="1" dirty="0" smtClean="0">
                    <a:solidFill>
                      <a:srgbClr val="002060"/>
                    </a:solidFill>
                  </a:rPr>
                  <a:t>Переведем 15 секунд в часы: 15 : 3600 =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28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𝟐𝟒𝟎</m:t>
                        </m:r>
                      </m:den>
                    </m:f>
                  </m:oMath>
                </a14:m>
                <a:r>
                  <a:rPr lang="ru-RU" sz="2800" b="1" dirty="0" smtClean="0">
                    <a:solidFill>
                      <a:srgbClr val="002060"/>
                    </a:solidFill>
                  </a:rPr>
                  <a:t>(ч) </a:t>
                </a:r>
              </a:p>
              <a:p>
                <a:r>
                  <a:rPr lang="ru-RU" sz="2800" b="1" dirty="0" smtClean="0">
                    <a:solidFill>
                      <a:srgbClr val="002060"/>
                    </a:solidFill>
                  </a:rPr>
                  <a:t>Найдем длину поезда: 156 ∙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8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ru-RU" sz="28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𝟐𝟒𝟎</m:t>
                        </m:r>
                      </m:den>
                    </m:f>
                  </m:oMath>
                </a14:m>
                <a:r>
                  <a:rPr lang="ru-RU" sz="2800" b="1" dirty="0" smtClean="0">
                    <a:solidFill>
                      <a:srgbClr val="002060"/>
                    </a:solidFill>
                  </a:rPr>
                  <a:t>= 65 : 100 = 0,65 (км) Переведем 0,65 км в метры: 0,65 ∙ 1000 = 650 (м) </a:t>
                </a:r>
              </a:p>
              <a:p>
                <a:r>
                  <a:rPr lang="ru-RU" sz="2800" b="1" dirty="0" smtClean="0">
                    <a:solidFill>
                      <a:srgbClr val="002060"/>
                    </a:solidFill>
                  </a:rPr>
                  <a:t>  Ответ: 650 метров.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235" y="2828836"/>
                <a:ext cx="9060873" cy="2629694"/>
              </a:xfrm>
              <a:prstGeom prst="rect">
                <a:avLst/>
              </a:prstGeom>
              <a:blipFill>
                <a:blip r:embed="rId2"/>
                <a:stretch>
                  <a:fillRect l="-1345" t="-3016" b="-556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341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392384" y="150859"/>
            <a:ext cx="9601196" cy="1303867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Движение по дороге</a:t>
            </a: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1392384" y="1185332"/>
            <a:ext cx="9601196" cy="615759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Чтобы найти расстояние надо скорость умножить на время</a:t>
            </a:r>
            <a:r>
              <a:rPr lang="ru-RU" sz="3200" b="1" dirty="0" smtClean="0">
                <a:solidFill>
                  <a:srgbClr val="002060"/>
                </a:solidFill>
              </a:rPr>
              <a:t>.</a:t>
            </a:r>
            <a:r>
              <a:rPr lang="en-US" sz="3200" b="1" dirty="0" smtClean="0">
                <a:solidFill>
                  <a:srgbClr val="002060"/>
                </a:solidFill>
              </a:rPr>
              <a:t>         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3200" b="1" dirty="0">
                <a:solidFill>
                  <a:srgbClr val="C00000"/>
                </a:solidFill>
              </a:rPr>
              <a:t>𝑆 = 𝑣 ∙ </a:t>
            </a:r>
            <a:r>
              <a:rPr lang="en-US" sz="3200" b="1" dirty="0" smtClean="0">
                <a:solidFill>
                  <a:srgbClr val="C00000"/>
                </a:solidFill>
              </a:rPr>
              <a:t>t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92384" y="2618510"/>
            <a:ext cx="99267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Два автомобиля одновременно отправляются в 420-километровый пробег. Первый едет со скоростью на 24 км/ч большей, чем второй, и прибывает к финишу на 2 ч раньше второго. Найдите скорость первого автомобиля. 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974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426438772"/>
                  </p:ext>
                </p:extLst>
              </p:nvPr>
            </p:nvGraphicFramePr>
            <p:xfrm>
              <a:off x="1136074" y="2371983"/>
              <a:ext cx="9985660" cy="2324706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2496415">
                      <a:extLst>
                        <a:ext uri="{9D8B030D-6E8A-4147-A177-3AD203B41FA5}">
                          <a16:colId xmlns:a16="http://schemas.microsoft.com/office/drawing/2014/main" val="2488649113"/>
                        </a:ext>
                      </a:extLst>
                    </a:gridCol>
                    <a:gridCol w="2496415">
                      <a:extLst>
                        <a:ext uri="{9D8B030D-6E8A-4147-A177-3AD203B41FA5}">
                          <a16:colId xmlns:a16="http://schemas.microsoft.com/office/drawing/2014/main" val="4031878408"/>
                        </a:ext>
                      </a:extLst>
                    </a:gridCol>
                    <a:gridCol w="2496415">
                      <a:extLst>
                        <a:ext uri="{9D8B030D-6E8A-4147-A177-3AD203B41FA5}">
                          <a16:colId xmlns:a16="http://schemas.microsoft.com/office/drawing/2014/main" val="2924445274"/>
                        </a:ext>
                      </a:extLst>
                    </a:gridCol>
                    <a:gridCol w="2496415">
                      <a:extLst>
                        <a:ext uri="{9D8B030D-6E8A-4147-A177-3AD203B41FA5}">
                          <a16:colId xmlns:a16="http://schemas.microsoft.com/office/drawing/2014/main" val="4231277797"/>
                        </a:ext>
                      </a:extLst>
                    </a:gridCol>
                  </a:tblGrid>
                  <a:tr h="774902">
                    <a:tc>
                      <a:txBody>
                        <a:bodyPr/>
                        <a:lstStyle/>
                        <a:p>
                          <a:pPr algn="ctr"/>
                          <a:endParaRPr lang="ru-RU" sz="24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dirty="0" smtClean="0">
                              <a:solidFill>
                                <a:srgbClr val="002060"/>
                              </a:solidFill>
                            </a:rPr>
                            <a:t>Скорость, км/ч</a:t>
                          </a:r>
                          <a:endParaRPr lang="ru-RU" sz="24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dirty="0" smtClean="0">
                              <a:solidFill>
                                <a:srgbClr val="002060"/>
                              </a:solidFill>
                            </a:rPr>
                            <a:t>Время, ч</a:t>
                          </a:r>
                          <a:endParaRPr lang="ru-RU" sz="24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dirty="0" smtClean="0">
                              <a:solidFill>
                                <a:srgbClr val="002060"/>
                              </a:solidFill>
                            </a:rPr>
                            <a:t>Расстояние, км</a:t>
                          </a:r>
                          <a:endParaRPr lang="ru-RU" sz="24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89088471"/>
                      </a:ext>
                    </a:extLst>
                  </a:tr>
                  <a:tr h="774902">
                    <a:tc>
                      <a:txBody>
                        <a:bodyPr/>
                        <a:lstStyle/>
                        <a:p>
                          <a:r>
                            <a:rPr lang="ru-RU" sz="2400" b="1" dirty="0" smtClean="0">
                              <a:solidFill>
                                <a:srgbClr val="002060"/>
                              </a:solidFill>
                            </a:rPr>
                            <a:t>1 автомобиль</a:t>
                          </a:r>
                          <a:endParaRPr lang="ru-RU" sz="2400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002060"/>
                              </a:solidFill>
                            </a:rPr>
                            <a:t>X</a:t>
                          </a:r>
                          <a:r>
                            <a:rPr lang="ru-RU" b="1" dirty="0" smtClean="0">
                              <a:solidFill>
                                <a:srgbClr val="002060"/>
                              </a:solidFill>
                            </a:rPr>
                            <a:t> км/ч</a:t>
                          </a:r>
                          <a:endParaRPr lang="ru-RU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b="1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1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𝟒𝟐𝟎</m:t>
                                  </m:r>
                                </m:num>
                                <m:den>
                                  <m:r>
                                    <a:rPr lang="en-US" b="1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b="1" dirty="0" smtClean="0">
                              <a:solidFill>
                                <a:srgbClr val="002060"/>
                              </a:solidFill>
                            </a:rPr>
                            <a:t> ч</a:t>
                          </a:r>
                          <a:endParaRPr lang="ru-RU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002060"/>
                              </a:solidFill>
                            </a:rPr>
                            <a:t>420</a:t>
                          </a:r>
                          <a:r>
                            <a:rPr lang="ru-RU" b="1" dirty="0" smtClean="0">
                              <a:solidFill>
                                <a:srgbClr val="002060"/>
                              </a:solidFill>
                            </a:rPr>
                            <a:t>  км</a:t>
                          </a:r>
                          <a:endParaRPr lang="ru-RU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87779439"/>
                      </a:ext>
                    </a:extLst>
                  </a:tr>
                  <a:tr h="774902">
                    <a:tc>
                      <a:txBody>
                        <a:bodyPr/>
                        <a:lstStyle/>
                        <a:p>
                          <a:r>
                            <a:rPr lang="ru-RU" sz="2400" b="1" dirty="0" smtClean="0">
                              <a:solidFill>
                                <a:srgbClr val="002060"/>
                              </a:solidFill>
                            </a:rPr>
                            <a:t>1 автомобиль</a:t>
                          </a:r>
                          <a:endParaRPr lang="ru-RU" sz="2400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002060"/>
                              </a:solidFill>
                            </a:rPr>
                            <a:t>X </a:t>
                          </a:r>
                          <a:r>
                            <a:rPr lang="en-US" b="1" dirty="0" smtClean="0">
                              <a:solidFill>
                                <a:srgbClr val="002060"/>
                              </a:solidFill>
                            </a:rPr>
                            <a:t>–</a:t>
                          </a:r>
                          <a:r>
                            <a:rPr lang="en-US" b="1" baseline="0" dirty="0" smtClean="0">
                              <a:solidFill>
                                <a:srgbClr val="002060"/>
                              </a:solidFill>
                            </a:rPr>
                            <a:t> </a:t>
                          </a:r>
                          <a:r>
                            <a:rPr lang="en-US" b="1" dirty="0" smtClean="0">
                              <a:solidFill>
                                <a:srgbClr val="002060"/>
                              </a:solidFill>
                            </a:rPr>
                            <a:t>24</a:t>
                          </a:r>
                          <a:r>
                            <a:rPr lang="ru-RU" b="1" dirty="0" smtClean="0">
                              <a:solidFill>
                                <a:srgbClr val="002060"/>
                              </a:solidFill>
                            </a:rPr>
                            <a:t> км/ч</a:t>
                          </a:r>
                          <a:endParaRPr lang="ru-RU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b="1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1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𝟒𝟐𝟎</m:t>
                                  </m:r>
                                </m:num>
                                <m:den>
                                  <m:r>
                                    <a:rPr lang="en-US" b="1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  <m:r>
                                    <a:rPr lang="en-US" b="1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1" i="1" smtClean="0">
                                      <a:solidFill>
                                        <a:srgbClr val="002060"/>
                                      </a:solidFill>
                                      <a:latin typeface="Cambria Math" panose="02040503050406030204" pitchFamily="18" charset="0"/>
                                    </a:rPr>
                                    <m:t>𝟐𝟒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b="1" dirty="0" smtClean="0">
                              <a:solidFill>
                                <a:srgbClr val="002060"/>
                              </a:solidFill>
                            </a:rPr>
                            <a:t>  ч</a:t>
                          </a:r>
                          <a:endParaRPr lang="ru-RU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002060"/>
                              </a:solidFill>
                            </a:rPr>
                            <a:t>420</a:t>
                          </a:r>
                          <a:r>
                            <a:rPr lang="ru-RU" b="1" dirty="0" smtClean="0">
                              <a:solidFill>
                                <a:srgbClr val="002060"/>
                              </a:solidFill>
                            </a:rPr>
                            <a:t>  км</a:t>
                          </a:r>
                          <a:endParaRPr lang="ru-RU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132891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Объект 4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426438772"/>
                  </p:ext>
                </p:extLst>
              </p:nvPr>
            </p:nvGraphicFramePr>
            <p:xfrm>
              <a:off x="1136074" y="2371983"/>
              <a:ext cx="9985660" cy="2324706"/>
            </p:xfrm>
            <a:graphic>
              <a:graphicData uri="http://schemas.openxmlformats.org/drawingml/2006/table">
                <a:tbl>
                  <a:tblPr firstRow="1" bandRow="1">
                    <a:tableStyleId>{7DF18680-E054-41AD-8BC1-D1AEF772440D}</a:tableStyleId>
                  </a:tblPr>
                  <a:tblGrid>
                    <a:gridCol w="2496415">
                      <a:extLst>
                        <a:ext uri="{9D8B030D-6E8A-4147-A177-3AD203B41FA5}">
                          <a16:colId xmlns:a16="http://schemas.microsoft.com/office/drawing/2014/main" val="2488649113"/>
                        </a:ext>
                      </a:extLst>
                    </a:gridCol>
                    <a:gridCol w="2496415">
                      <a:extLst>
                        <a:ext uri="{9D8B030D-6E8A-4147-A177-3AD203B41FA5}">
                          <a16:colId xmlns:a16="http://schemas.microsoft.com/office/drawing/2014/main" val="4031878408"/>
                        </a:ext>
                      </a:extLst>
                    </a:gridCol>
                    <a:gridCol w="2496415">
                      <a:extLst>
                        <a:ext uri="{9D8B030D-6E8A-4147-A177-3AD203B41FA5}">
                          <a16:colId xmlns:a16="http://schemas.microsoft.com/office/drawing/2014/main" val="2924445274"/>
                        </a:ext>
                      </a:extLst>
                    </a:gridCol>
                    <a:gridCol w="2496415">
                      <a:extLst>
                        <a:ext uri="{9D8B030D-6E8A-4147-A177-3AD203B41FA5}">
                          <a16:colId xmlns:a16="http://schemas.microsoft.com/office/drawing/2014/main" val="4231277797"/>
                        </a:ext>
                      </a:extLst>
                    </a:gridCol>
                  </a:tblGrid>
                  <a:tr h="774902">
                    <a:tc>
                      <a:txBody>
                        <a:bodyPr/>
                        <a:lstStyle/>
                        <a:p>
                          <a:pPr algn="ctr"/>
                          <a:endParaRPr lang="ru-RU" sz="24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dirty="0" smtClean="0">
                              <a:solidFill>
                                <a:srgbClr val="002060"/>
                              </a:solidFill>
                            </a:rPr>
                            <a:t>Скорость, км/ч</a:t>
                          </a:r>
                          <a:endParaRPr lang="ru-RU" sz="24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dirty="0" smtClean="0">
                              <a:solidFill>
                                <a:srgbClr val="002060"/>
                              </a:solidFill>
                            </a:rPr>
                            <a:t>Время, ч</a:t>
                          </a:r>
                          <a:endParaRPr lang="ru-RU" sz="24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400" dirty="0" smtClean="0">
                              <a:solidFill>
                                <a:srgbClr val="002060"/>
                              </a:solidFill>
                            </a:rPr>
                            <a:t>Расстояние, км</a:t>
                          </a:r>
                          <a:endParaRPr lang="ru-RU" sz="2400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89088471"/>
                      </a:ext>
                    </a:extLst>
                  </a:tr>
                  <a:tr h="774902">
                    <a:tc>
                      <a:txBody>
                        <a:bodyPr/>
                        <a:lstStyle/>
                        <a:p>
                          <a:r>
                            <a:rPr lang="ru-RU" sz="2400" b="1" dirty="0" smtClean="0">
                              <a:solidFill>
                                <a:srgbClr val="002060"/>
                              </a:solidFill>
                            </a:rPr>
                            <a:t>1 автомобиль</a:t>
                          </a:r>
                          <a:endParaRPr lang="ru-RU" sz="2400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002060"/>
                              </a:solidFill>
                            </a:rPr>
                            <a:t>X</a:t>
                          </a:r>
                          <a:r>
                            <a:rPr lang="ru-RU" b="1" dirty="0" smtClean="0">
                              <a:solidFill>
                                <a:srgbClr val="002060"/>
                              </a:solidFill>
                            </a:rPr>
                            <a:t> км/ч</a:t>
                          </a:r>
                          <a:endParaRPr lang="ru-RU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200733" t="-105469" r="-101222" b="-1007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002060"/>
                              </a:solidFill>
                            </a:rPr>
                            <a:t>420</a:t>
                          </a:r>
                          <a:r>
                            <a:rPr lang="ru-RU" b="1" dirty="0" smtClean="0">
                              <a:solidFill>
                                <a:srgbClr val="002060"/>
                              </a:solidFill>
                            </a:rPr>
                            <a:t>  км</a:t>
                          </a:r>
                          <a:endParaRPr lang="ru-RU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87779439"/>
                      </a:ext>
                    </a:extLst>
                  </a:tr>
                  <a:tr h="774902">
                    <a:tc>
                      <a:txBody>
                        <a:bodyPr/>
                        <a:lstStyle/>
                        <a:p>
                          <a:r>
                            <a:rPr lang="ru-RU" sz="2400" b="1" dirty="0" smtClean="0">
                              <a:solidFill>
                                <a:srgbClr val="002060"/>
                              </a:solidFill>
                            </a:rPr>
                            <a:t>1 автомобиль</a:t>
                          </a:r>
                          <a:endParaRPr lang="ru-RU" sz="2400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002060"/>
                              </a:solidFill>
                            </a:rPr>
                            <a:t>X </a:t>
                          </a:r>
                          <a:r>
                            <a:rPr lang="en-US" b="1" dirty="0" smtClean="0">
                              <a:solidFill>
                                <a:srgbClr val="002060"/>
                              </a:solidFill>
                            </a:rPr>
                            <a:t>–</a:t>
                          </a:r>
                          <a:r>
                            <a:rPr lang="en-US" b="1" baseline="0" dirty="0" smtClean="0">
                              <a:solidFill>
                                <a:srgbClr val="002060"/>
                              </a:solidFill>
                            </a:rPr>
                            <a:t> </a:t>
                          </a:r>
                          <a:r>
                            <a:rPr lang="en-US" b="1" dirty="0" smtClean="0">
                              <a:solidFill>
                                <a:srgbClr val="002060"/>
                              </a:solidFill>
                            </a:rPr>
                            <a:t>24</a:t>
                          </a:r>
                          <a:r>
                            <a:rPr lang="ru-RU" b="1" dirty="0" smtClean="0">
                              <a:solidFill>
                                <a:srgbClr val="002060"/>
                              </a:solidFill>
                            </a:rPr>
                            <a:t> км/ч</a:t>
                          </a:r>
                          <a:endParaRPr lang="ru-RU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200733" t="-207087" r="-101222" b="-15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 smtClean="0">
                              <a:solidFill>
                                <a:srgbClr val="002060"/>
                              </a:solidFill>
                            </a:rPr>
                            <a:t>420</a:t>
                          </a:r>
                          <a:r>
                            <a:rPr lang="ru-RU" b="1" dirty="0" smtClean="0">
                              <a:solidFill>
                                <a:srgbClr val="002060"/>
                              </a:solidFill>
                            </a:rPr>
                            <a:t>  км</a:t>
                          </a:r>
                          <a:endParaRPr lang="ru-RU" b="1" dirty="0">
                            <a:solidFill>
                              <a:srgbClr val="002060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132891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Прямоугольник 3"/>
          <p:cNvSpPr/>
          <p:nvPr/>
        </p:nvSpPr>
        <p:spPr>
          <a:xfrm>
            <a:off x="748145" y="667527"/>
            <a:ext cx="108619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Два автомобиля одновременно отправляются в 420-километровый пробег. Первый едет со скоростью на 24 км/ч большей, чем второй, и прибывает к финишу на 2 ч раньше второго. Найдите скорость первого автомобиля.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36518" y="4689525"/>
            <a:ext cx="98852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Учитывая, что первый автомобиль прибывает к финишу на 2 часа быстрее второго, составим и решим уравнение.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97084" y="6537490"/>
            <a:ext cx="51155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Ответ: скорость первого автомобиля равна 84 км/ч.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Прямоугольник 10"/>
              <p:cNvSpPr/>
              <p:nvPr/>
            </p:nvSpPr>
            <p:spPr>
              <a:xfrm>
                <a:off x="3970025" y="5643632"/>
                <a:ext cx="3151211" cy="7146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28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𝟒𝟐𝟎</m:t>
                        </m:r>
                      </m:num>
                      <m:den>
                        <m:r>
                          <a:rPr lang="en-US" sz="28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en-US" sz="28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b="1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𝟐𝟒</m:t>
                        </m:r>
                      </m:den>
                    </m:f>
                  </m:oMath>
                </a14:m>
                <a:r>
                  <a:rPr lang="en-US" sz="2800" dirty="0" smtClean="0"/>
                  <a:t>  </a:t>
                </a:r>
                <a:r>
                  <a:rPr lang="en-US" sz="2800" b="1" dirty="0" smtClean="0">
                    <a:solidFill>
                      <a:srgbClr val="002060"/>
                    </a:solidFill>
                  </a:rPr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𝟒𝟐𝟎</m:t>
                        </m:r>
                      </m:num>
                      <m:den>
                        <m:r>
                          <a:rPr lang="en-US" sz="28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sz="2800" b="1" dirty="0" smtClean="0">
                    <a:solidFill>
                      <a:srgbClr val="002060"/>
                    </a:solidFill>
                  </a:rPr>
                  <a:t>  = 2</a:t>
                </a:r>
                <a:endParaRPr lang="ru-RU" sz="28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025" y="5643632"/>
                <a:ext cx="3151211" cy="714683"/>
              </a:xfrm>
              <a:prstGeom prst="rect">
                <a:avLst/>
              </a:prstGeom>
              <a:blipFill>
                <a:blip r:embed="rId3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166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285</TotalTime>
  <Words>752</Words>
  <Application>Microsoft Office PowerPoint</Application>
  <PresentationFormat>Широкоэкранный</PresentationFormat>
  <Paragraphs>77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BookmanOldStyle</vt:lpstr>
      <vt:lpstr>BookmanOldStyle-Bold</vt:lpstr>
      <vt:lpstr>Calibri</vt:lpstr>
      <vt:lpstr>Cambria Math</vt:lpstr>
      <vt:lpstr>Garamond</vt:lpstr>
      <vt:lpstr>Times New Roman</vt:lpstr>
      <vt:lpstr>Натуральные материалы</vt:lpstr>
      <vt:lpstr>Задание 21</vt:lpstr>
      <vt:lpstr>Средняя скорость </vt:lpstr>
      <vt:lpstr>Презентация PowerPoint</vt:lpstr>
      <vt:lpstr>Тренировочные задания</vt:lpstr>
      <vt:lpstr>Движение протяженных тел</vt:lpstr>
      <vt:lpstr>Презентация PowerPoint</vt:lpstr>
      <vt:lpstr>Презентация PowerPoint</vt:lpstr>
      <vt:lpstr>Движение по дороге</vt:lpstr>
      <vt:lpstr>Презентация PowerPoint</vt:lpstr>
      <vt:lpstr>Свежие фрукты содержат 93% воды, а высушенные – 16%. Сколько требуется свежих фруктов для приготовления 21 кг высушенных фруктов?</vt:lpstr>
      <vt:lpstr>Презентация PowerPoint</vt:lpstr>
      <vt:lpstr>Тренировочные задания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21</dc:title>
  <dc:creator>1</dc:creator>
  <cp:lastModifiedBy>1</cp:lastModifiedBy>
  <cp:revision>23</cp:revision>
  <dcterms:created xsi:type="dcterms:W3CDTF">2023-01-23T11:28:42Z</dcterms:created>
  <dcterms:modified xsi:type="dcterms:W3CDTF">2024-01-07T09:58:35Z</dcterms:modified>
</cp:coreProperties>
</file>