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89" r:id="rId2"/>
    <p:sldId id="259" r:id="rId3"/>
    <p:sldId id="295" r:id="rId4"/>
    <p:sldId id="299" r:id="rId5"/>
    <p:sldId id="304" r:id="rId6"/>
    <p:sldId id="297" r:id="rId7"/>
    <p:sldId id="303" r:id="rId8"/>
    <p:sldId id="266" r:id="rId9"/>
    <p:sldId id="291" r:id="rId10"/>
    <p:sldId id="263" r:id="rId11"/>
    <p:sldId id="264" r:id="rId12"/>
    <p:sldId id="292" r:id="rId13"/>
    <p:sldId id="265" r:id="rId14"/>
    <p:sldId id="260" r:id="rId15"/>
    <p:sldId id="305" r:id="rId16"/>
    <p:sldId id="306" r:id="rId17"/>
    <p:sldId id="288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008000"/>
    <a:srgbClr val="FFFFCC"/>
    <a:srgbClr val="FBC5DC"/>
    <a:srgbClr val="0192FF"/>
    <a:srgbClr val="CCECFF"/>
    <a:srgbClr val="99CCFF"/>
    <a:srgbClr val="CCFFFF"/>
    <a:srgbClr val="ECECE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 varScale="1">
        <p:scale>
          <a:sx n="73" d="100"/>
          <a:sy n="73" d="100"/>
        </p:scale>
        <p:origin x="1709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B09476-16B6-4C55-8C88-EEC122F80905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FD38418E-C7A9-4935-8F66-EF0E99A74739}">
      <dgm:prSet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создание выставок, макетов, коллекций</a:t>
          </a:r>
        </a:p>
      </dgm:t>
    </dgm:pt>
    <dgm:pt modelId="{74563913-E433-4ED7-8A4B-77C765F6F8C8}" type="parTrans" cxnId="{7BA699CD-CA3C-4DBD-B9C9-6CC11DA7E0E5}">
      <dgm:prSet/>
      <dgm:spPr/>
      <dgm:t>
        <a:bodyPr/>
        <a:lstStyle/>
        <a:p>
          <a:endParaRPr lang="ru-RU"/>
        </a:p>
      </dgm:t>
    </dgm:pt>
    <dgm:pt modelId="{2D691BAE-0C2B-4BF1-A354-20A6FF8D2777}" type="sibTrans" cxnId="{7BA699CD-CA3C-4DBD-B9C9-6CC11DA7E0E5}">
      <dgm:prSet/>
      <dgm:spPr/>
      <dgm:t>
        <a:bodyPr/>
        <a:lstStyle/>
        <a:p>
          <a:endParaRPr lang="ru-RU"/>
        </a:p>
      </dgm:t>
    </dgm:pt>
    <dgm:pt modelId="{E2F8F1DE-D0D6-45A8-B0ED-BB2D54F6162C}">
      <dgm:prSet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наблюдения, рассматривания, показ, игровые ситуации, стимулирующие вопросы </a:t>
          </a:r>
        </a:p>
      </dgm:t>
    </dgm:pt>
    <dgm:pt modelId="{FC81DD2B-521E-4FAC-9A86-DB931ED62E58}" type="parTrans" cxnId="{E8AA0571-D3FB-4A16-8D96-AEC8625CB108}">
      <dgm:prSet/>
      <dgm:spPr/>
      <dgm:t>
        <a:bodyPr/>
        <a:lstStyle/>
        <a:p>
          <a:endParaRPr lang="ru-RU"/>
        </a:p>
      </dgm:t>
    </dgm:pt>
    <dgm:pt modelId="{BDF26161-182E-4716-B9B3-70BA35F74C16}" type="sibTrans" cxnId="{E8AA0571-D3FB-4A16-8D96-AEC8625CB108}">
      <dgm:prSet/>
      <dgm:spPr/>
      <dgm:t>
        <a:bodyPr/>
        <a:lstStyle/>
        <a:p>
          <a:endParaRPr lang="ru-RU"/>
        </a:p>
      </dgm:t>
    </dgm:pt>
    <dgm:pt modelId="{D40AFE08-3F7C-419D-829B-63FF5AA2FBBF}">
      <dgm:prSet custT="1"/>
      <dgm:spPr/>
      <dgm:t>
        <a:bodyPr/>
        <a:lstStyle/>
        <a:p>
          <a:r>
            <a:rPr lang="ru-RU" sz="1800" dirty="0">
              <a:latin typeface="Times New Roman" pitchFamily="18" charset="0"/>
              <a:cs typeface="Times New Roman" pitchFamily="18" charset="0"/>
            </a:rPr>
            <a:t>применение ИКТ в процессе регламентированной образовательной деятельности, в ходе  совместной  деятельности воспитателя с детьми</a:t>
          </a:r>
        </a:p>
      </dgm:t>
    </dgm:pt>
    <dgm:pt modelId="{FECA70E9-972B-4EE6-84B9-B946DE782F66}" type="parTrans" cxnId="{38955D2E-5297-406D-ABB6-06C89F1E25FD}">
      <dgm:prSet/>
      <dgm:spPr/>
      <dgm:t>
        <a:bodyPr/>
        <a:lstStyle/>
        <a:p>
          <a:endParaRPr lang="ru-RU"/>
        </a:p>
      </dgm:t>
    </dgm:pt>
    <dgm:pt modelId="{A6A17E41-259C-4B18-8B67-025A98C42962}" type="sibTrans" cxnId="{38955D2E-5297-406D-ABB6-06C89F1E25FD}">
      <dgm:prSet/>
      <dgm:spPr/>
      <dgm:t>
        <a:bodyPr/>
        <a:lstStyle/>
        <a:p>
          <a:endParaRPr lang="ru-RU"/>
        </a:p>
      </dgm:t>
    </dgm:pt>
    <dgm:pt modelId="{91B370DB-3A7D-49FB-AF8C-3030E05BC257}">
      <dgm:prSet/>
      <dgm:spPr/>
      <dgm:t>
        <a:bodyPr/>
        <a:lstStyle/>
        <a:p>
          <a:r>
            <a:rPr lang="ru-RU" dirty="0"/>
            <a:t>развивающие игры, экспериментирование, сюжетно-ролевые игры</a:t>
          </a:r>
        </a:p>
      </dgm:t>
    </dgm:pt>
    <dgm:pt modelId="{C9E0BE03-43F3-4905-AA8D-56C92932C9BE}" type="parTrans" cxnId="{D6AD1D3B-C1A3-4C63-96A5-D3BEB84D7726}">
      <dgm:prSet/>
      <dgm:spPr/>
      <dgm:t>
        <a:bodyPr/>
        <a:lstStyle/>
        <a:p>
          <a:endParaRPr lang="ru-RU"/>
        </a:p>
      </dgm:t>
    </dgm:pt>
    <dgm:pt modelId="{2EED0A73-96D5-4BE5-8ADC-B79C2A66AC13}" type="sibTrans" cxnId="{D6AD1D3B-C1A3-4C63-96A5-D3BEB84D7726}">
      <dgm:prSet/>
      <dgm:spPr/>
      <dgm:t>
        <a:bodyPr/>
        <a:lstStyle/>
        <a:p>
          <a:endParaRPr lang="ru-RU"/>
        </a:p>
      </dgm:t>
    </dgm:pt>
    <dgm:pt modelId="{8461A0B1-3EF5-416F-A4F7-794DBB44B799}" type="pres">
      <dgm:prSet presAssocID="{BBB09476-16B6-4C55-8C88-EEC122F80905}" presName="compositeShape" presStyleCnt="0">
        <dgm:presLayoutVars>
          <dgm:dir/>
          <dgm:resizeHandles/>
        </dgm:presLayoutVars>
      </dgm:prSet>
      <dgm:spPr/>
    </dgm:pt>
    <dgm:pt modelId="{E397D137-853E-433A-B6F7-1084D216D530}" type="pres">
      <dgm:prSet presAssocID="{BBB09476-16B6-4C55-8C88-EEC122F80905}" presName="pyramid" presStyleLbl="node1" presStyleIdx="0" presStyleCnt="1" custScaleX="64220" custLinFactNeighborX="-61778" custLinFactNeighborY="781"/>
      <dgm:spPr/>
    </dgm:pt>
    <dgm:pt modelId="{0392CC8E-CDD9-449B-AEE8-DE80DFDA00E6}" type="pres">
      <dgm:prSet presAssocID="{BBB09476-16B6-4C55-8C88-EEC122F80905}" presName="theList" presStyleCnt="0"/>
      <dgm:spPr/>
    </dgm:pt>
    <dgm:pt modelId="{7904AC95-307F-416C-BF60-9A122ED55D14}" type="pres">
      <dgm:prSet presAssocID="{E2F8F1DE-D0D6-45A8-B0ED-BB2D54F6162C}" presName="aNode" presStyleLbl="fgAcc1" presStyleIdx="0" presStyleCnt="4" custScaleX="132422" custScaleY="138717" custLinFactY="-1587" custLinFactNeighborX="-34958" custLinFactNeighborY="-100000">
        <dgm:presLayoutVars>
          <dgm:bulletEnabled val="1"/>
        </dgm:presLayoutVars>
      </dgm:prSet>
      <dgm:spPr/>
    </dgm:pt>
    <dgm:pt modelId="{1069E31D-0C42-43D6-85AC-B7E005556CC8}" type="pres">
      <dgm:prSet presAssocID="{E2F8F1DE-D0D6-45A8-B0ED-BB2D54F6162C}" presName="aSpace" presStyleCnt="0"/>
      <dgm:spPr/>
    </dgm:pt>
    <dgm:pt modelId="{6D42E150-04EB-4F01-ADB4-8FF4486C7A2E}" type="pres">
      <dgm:prSet presAssocID="{FD38418E-C7A9-4935-8F66-EF0E99A74739}" presName="aNode" presStyleLbl="fgAcc1" presStyleIdx="1" presStyleCnt="4" custScaleX="128262" custScaleY="124479" custLinFactNeighborX="-35686" custLinFactNeighborY="-51483">
        <dgm:presLayoutVars>
          <dgm:bulletEnabled val="1"/>
        </dgm:presLayoutVars>
      </dgm:prSet>
      <dgm:spPr/>
    </dgm:pt>
    <dgm:pt modelId="{3FB8A42F-99D2-4F84-9A2F-7B69F44D23B5}" type="pres">
      <dgm:prSet presAssocID="{FD38418E-C7A9-4935-8F66-EF0E99A74739}" presName="aSpace" presStyleCnt="0"/>
      <dgm:spPr/>
    </dgm:pt>
    <dgm:pt modelId="{2083D513-17E5-45A0-9EAF-5957003FFF17}" type="pres">
      <dgm:prSet presAssocID="{D40AFE08-3F7C-419D-829B-63FF5AA2FBBF}" presName="aNode" presStyleLbl="fgAcc1" presStyleIdx="2" presStyleCnt="4" custScaleX="167322" custScaleY="157145" custLinFactY="1989" custLinFactNeighborX="-14804" custLinFactNeighborY="100000">
        <dgm:presLayoutVars>
          <dgm:bulletEnabled val="1"/>
        </dgm:presLayoutVars>
      </dgm:prSet>
      <dgm:spPr/>
    </dgm:pt>
    <dgm:pt modelId="{E305D96B-EC30-4CEC-A1D1-F1A39D8CF216}" type="pres">
      <dgm:prSet presAssocID="{D40AFE08-3F7C-419D-829B-63FF5AA2FBBF}" presName="aSpace" presStyleCnt="0"/>
      <dgm:spPr/>
    </dgm:pt>
    <dgm:pt modelId="{21772F6A-34FB-46D0-886C-A9C919D588E7}" type="pres">
      <dgm:prSet presAssocID="{91B370DB-3A7D-49FB-AF8C-3030E05BC257}" presName="aNode" presStyleLbl="fgAcc1" presStyleIdx="3" presStyleCnt="4" custScaleX="169381" custScaleY="144609" custLinFactY="24867" custLinFactNeighborX="-15637" custLinFactNeighborY="100000">
        <dgm:presLayoutVars>
          <dgm:bulletEnabled val="1"/>
        </dgm:presLayoutVars>
      </dgm:prSet>
      <dgm:spPr/>
    </dgm:pt>
    <dgm:pt modelId="{0894FF1B-C261-4D11-81CE-EBA88E197874}" type="pres">
      <dgm:prSet presAssocID="{91B370DB-3A7D-49FB-AF8C-3030E05BC257}" presName="aSpace" presStyleCnt="0"/>
      <dgm:spPr/>
    </dgm:pt>
  </dgm:ptLst>
  <dgm:cxnLst>
    <dgm:cxn modelId="{915BFE13-1385-4C3D-BA2C-07AEB480E958}" type="presOf" srcId="{BBB09476-16B6-4C55-8C88-EEC122F80905}" destId="{8461A0B1-3EF5-416F-A4F7-794DBB44B799}" srcOrd="0" destOrd="0" presId="urn:microsoft.com/office/officeart/2005/8/layout/pyramid2"/>
    <dgm:cxn modelId="{38955D2E-5297-406D-ABB6-06C89F1E25FD}" srcId="{BBB09476-16B6-4C55-8C88-EEC122F80905}" destId="{D40AFE08-3F7C-419D-829B-63FF5AA2FBBF}" srcOrd="2" destOrd="0" parTransId="{FECA70E9-972B-4EE6-84B9-B946DE782F66}" sibTransId="{A6A17E41-259C-4B18-8B67-025A98C42962}"/>
    <dgm:cxn modelId="{D6AD1D3B-C1A3-4C63-96A5-D3BEB84D7726}" srcId="{BBB09476-16B6-4C55-8C88-EEC122F80905}" destId="{91B370DB-3A7D-49FB-AF8C-3030E05BC257}" srcOrd="3" destOrd="0" parTransId="{C9E0BE03-43F3-4905-AA8D-56C92932C9BE}" sibTransId="{2EED0A73-96D5-4BE5-8ADC-B79C2A66AC13}"/>
    <dgm:cxn modelId="{598A905E-1A12-476C-BEC6-0DD8C2B05EEF}" type="presOf" srcId="{91B370DB-3A7D-49FB-AF8C-3030E05BC257}" destId="{21772F6A-34FB-46D0-886C-A9C919D588E7}" srcOrd="0" destOrd="0" presId="urn:microsoft.com/office/officeart/2005/8/layout/pyramid2"/>
    <dgm:cxn modelId="{E8AA0571-D3FB-4A16-8D96-AEC8625CB108}" srcId="{BBB09476-16B6-4C55-8C88-EEC122F80905}" destId="{E2F8F1DE-D0D6-45A8-B0ED-BB2D54F6162C}" srcOrd="0" destOrd="0" parTransId="{FC81DD2B-521E-4FAC-9A86-DB931ED62E58}" sibTransId="{BDF26161-182E-4716-B9B3-70BA35F74C16}"/>
    <dgm:cxn modelId="{388AC388-DF00-41A9-8B00-E1C4F85EB127}" type="presOf" srcId="{FD38418E-C7A9-4935-8F66-EF0E99A74739}" destId="{6D42E150-04EB-4F01-ADB4-8FF4486C7A2E}" srcOrd="0" destOrd="0" presId="urn:microsoft.com/office/officeart/2005/8/layout/pyramid2"/>
    <dgm:cxn modelId="{38EE849E-E4C9-404F-AAE7-CBD84D491C70}" type="presOf" srcId="{E2F8F1DE-D0D6-45A8-B0ED-BB2D54F6162C}" destId="{7904AC95-307F-416C-BF60-9A122ED55D14}" srcOrd="0" destOrd="0" presId="urn:microsoft.com/office/officeart/2005/8/layout/pyramid2"/>
    <dgm:cxn modelId="{4470F2C9-1DDE-49D0-8ACC-B8E197D576AC}" type="presOf" srcId="{D40AFE08-3F7C-419D-829B-63FF5AA2FBBF}" destId="{2083D513-17E5-45A0-9EAF-5957003FFF17}" srcOrd="0" destOrd="0" presId="urn:microsoft.com/office/officeart/2005/8/layout/pyramid2"/>
    <dgm:cxn modelId="{7BA699CD-CA3C-4DBD-B9C9-6CC11DA7E0E5}" srcId="{BBB09476-16B6-4C55-8C88-EEC122F80905}" destId="{FD38418E-C7A9-4935-8F66-EF0E99A74739}" srcOrd="1" destOrd="0" parTransId="{74563913-E433-4ED7-8A4B-77C765F6F8C8}" sibTransId="{2D691BAE-0C2B-4BF1-A354-20A6FF8D2777}"/>
    <dgm:cxn modelId="{6EF32800-DED3-431B-B1DC-B9E3FD42377F}" type="presParOf" srcId="{8461A0B1-3EF5-416F-A4F7-794DBB44B799}" destId="{E397D137-853E-433A-B6F7-1084D216D530}" srcOrd="0" destOrd="0" presId="urn:microsoft.com/office/officeart/2005/8/layout/pyramid2"/>
    <dgm:cxn modelId="{82750855-2935-4DE1-9A9B-9E2B8F38A271}" type="presParOf" srcId="{8461A0B1-3EF5-416F-A4F7-794DBB44B799}" destId="{0392CC8E-CDD9-449B-AEE8-DE80DFDA00E6}" srcOrd="1" destOrd="0" presId="urn:microsoft.com/office/officeart/2005/8/layout/pyramid2"/>
    <dgm:cxn modelId="{657CCBB4-76EE-4C19-B86B-FFD7E0707A51}" type="presParOf" srcId="{0392CC8E-CDD9-449B-AEE8-DE80DFDA00E6}" destId="{7904AC95-307F-416C-BF60-9A122ED55D14}" srcOrd="0" destOrd="0" presId="urn:microsoft.com/office/officeart/2005/8/layout/pyramid2"/>
    <dgm:cxn modelId="{8F502C72-7E26-409B-8DAA-246BBFC98FA7}" type="presParOf" srcId="{0392CC8E-CDD9-449B-AEE8-DE80DFDA00E6}" destId="{1069E31D-0C42-43D6-85AC-B7E005556CC8}" srcOrd="1" destOrd="0" presId="urn:microsoft.com/office/officeart/2005/8/layout/pyramid2"/>
    <dgm:cxn modelId="{0A71425F-9925-4EF9-A8E5-EECEEA784F90}" type="presParOf" srcId="{0392CC8E-CDD9-449B-AEE8-DE80DFDA00E6}" destId="{6D42E150-04EB-4F01-ADB4-8FF4486C7A2E}" srcOrd="2" destOrd="0" presId="urn:microsoft.com/office/officeart/2005/8/layout/pyramid2"/>
    <dgm:cxn modelId="{D6F37817-1E07-4403-BC37-6598B0A8A8B3}" type="presParOf" srcId="{0392CC8E-CDD9-449B-AEE8-DE80DFDA00E6}" destId="{3FB8A42F-99D2-4F84-9A2F-7B69F44D23B5}" srcOrd="3" destOrd="0" presId="urn:microsoft.com/office/officeart/2005/8/layout/pyramid2"/>
    <dgm:cxn modelId="{843F2241-940F-4EC6-8475-DB254F498C34}" type="presParOf" srcId="{0392CC8E-CDD9-449B-AEE8-DE80DFDA00E6}" destId="{2083D513-17E5-45A0-9EAF-5957003FFF17}" srcOrd="4" destOrd="0" presId="urn:microsoft.com/office/officeart/2005/8/layout/pyramid2"/>
    <dgm:cxn modelId="{6D1FE57C-086F-4CF0-8E2C-2D001F63EAC5}" type="presParOf" srcId="{0392CC8E-CDD9-449B-AEE8-DE80DFDA00E6}" destId="{E305D96B-EC30-4CEC-A1D1-F1A39D8CF216}" srcOrd="5" destOrd="0" presId="urn:microsoft.com/office/officeart/2005/8/layout/pyramid2"/>
    <dgm:cxn modelId="{FEDE1565-F7B2-4B8A-9C85-9A1E2BA9A57B}" type="presParOf" srcId="{0392CC8E-CDD9-449B-AEE8-DE80DFDA00E6}" destId="{21772F6A-34FB-46D0-886C-A9C919D588E7}" srcOrd="6" destOrd="0" presId="urn:microsoft.com/office/officeart/2005/8/layout/pyramid2"/>
    <dgm:cxn modelId="{3595FF30-10A7-4AEF-8117-AFA1A11FE689}" type="presParOf" srcId="{0392CC8E-CDD9-449B-AEE8-DE80DFDA00E6}" destId="{0894FF1B-C261-4D11-81CE-EBA88E197874}" srcOrd="7" destOrd="0" presId="urn:microsoft.com/office/officeart/2005/8/layout/pyramid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97D137-853E-433A-B6F7-1084D216D530}">
      <dsp:nvSpPr>
        <dsp:cNvPr id="0" name=""/>
        <dsp:cNvSpPr/>
      </dsp:nvSpPr>
      <dsp:spPr>
        <a:xfrm>
          <a:off x="0" y="0"/>
          <a:ext cx="2660894" cy="414340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04AC95-307F-416C-BF60-9A122ED55D14}">
      <dsp:nvSpPr>
        <dsp:cNvPr id="0" name=""/>
        <dsp:cNvSpPr/>
      </dsp:nvSpPr>
      <dsp:spPr>
        <a:xfrm>
          <a:off x="759530" y="338591"/>
          <a:ext cx="3566405" cy="74763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наблюдения, рассматривания, показ, игровые ситуации, стимулирующие вопросы </a:t>
          </a:r>
        </a:p>
      </dsp:txBody>
      <dsp:txXfrm>
        <a:off x="759530" y="338591"/>
        <a:ext cx="3566405" cy="747637"/>
      </dsp:txXfrm>
    </dsp:sp>
    <dsp:sp modelId="{6D42E150-04EB-4F01-ADB4-8FF4486C7A2E}">
      <dsp:nvSpPr>
        <dsp:cNvPr id="0" name=""/>
        <dsp:cNvSpPr/>
      </dsp:nvSpPr>
      <dsp:spPr>
        <a:xfrm>
          <a:off x="795943" y="1194839"/>
          <a:ext cx="3454368" cy="67089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создание выставок, макетов, коллекций</a:t>
          </a:r>
        </a:p>
      </dsp:txBody>
      <dsp:txXfrm>
        <a:off x="795943" y="1194839"/>
        <a:ext cx="3454368" cy="670899"/>
      </dsp:txXfrm>
    </dsp:sp>
    <dsp:sp modelId="{2083D513-17E5-45A0-9EAF-5957003FFF17}">
      <dsp:nvSpPr>
        <dsp:cNvPr id="0" name=""/>
        <dsp:cNvSpPr/>
      </dsp:nvSpPr>
      <dsp:spPr>
        <a:xfrm>
          <a:off x="832355" y="2045885"/>
          <a:ext cx="4506337" cy="846958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kern="1200" dirty="0">
              <a:latin typeface="Times New Roman" pitchFamily="18" charset="0"/>
              <a:cs typeface="Times New Roman" pitchFamily="18" charset="0"/>
            </a:rPr>
            <a:t>применение ИКТ в процессе регламентированной образовательной деятельности, в ходе  совместной  деятельности воспитателя с детьми</a:t>
          </a:r>
        </a:p>
      </dsp:txBody>
      <dsp:txXfrm>
        <a:off x="832355" y="2045885"/>
        <a:ext cx="4506337" cy="846958"/>
      </dsp:txXfrm>
    </dsp:sp>
    <dsp:sp modelId="{21772F6A-34FB-46D0-886C-A9C919D588E7}">
      <dsp:nvSpPr>
        <dsp:cNvPr id="0" name=""/>
        <dsp:cNvSpPr/>
      </dsp:nvSpPr>
      <dsp:spPr>
        <a:xfrm>
          <a:off x="782194" y="3083519"/>
          <a:ext cx="4561790" cy="77939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развивающие игры, экспериментирование, сюжетно-ролевые игры</a:t>
          </a:r>
        </a:p>
      </dsp:txBody>
      <dsp:txXfrm>
        <a:off x="782194" y="3083519"/>
        <a:ext cx="4561790" cy="7793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ACE0865-8CF1-45F0-846F-5E717E2BCBD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139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AE30F7C-869B-46E5-8172-611A6DDCF6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263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30F7C-869B-46E5-8172-611A6DDCF61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107" name="Group 35"/>
          <p:cNvGrpSpPr>
            <a:grpSpLocks/>
          </p:cNvGrpSpPr>
          <p:nvPr/>
        </p:nvGrpSpPr>
        <p:grpSpPr bwMode="auto">
          <a:xfrm>
            <a:off x="2286000" y="0"/>
            <a:ext cx="2287588" cy="4960938"/>
            <a:chOff x="1440" y="0"/>
            <a:chExt cx="1441" cy="3125"/>
          </a:xfrm>
        </p:grpSpPr>
        <p:sp>
          <p:nvSpPr>
            <p:cNvPr id="3080" name="Rectangle 8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6" name="Rectangle 14"/>
            <p:cNvSpPr>
              <a:spLocks noChangeArrowheads="1"/>
            </p:cNvSpPr>
            <p:nvPr userDrawn="1"/>
          </p:nvSpPr>
          <p:spPr bwMode="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2">
                    <a:alpha val="7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1" name="Rectangle 19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5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11" name="Group 39"/>
          <p:cNvGrpSpPr>
            <a:grpSpLocks/>
          </p:cNvGrpSpPr>
          <p:nvPr/>
        </p:nvGrpSpPr>
        <p:grpSpPr bwMode="auto">
          <a:xfrm>
            <a:off x="4575175" y="0"/>
            <a:ext cx="2286000" cy="3716338"/>
            <a:chOff x="2882" y="0"/>
            <a:chExt cx="1440" cy="2341"/>
          </a:xfrm>
        </p:grpSpPr>
        <p:sp>
          <p:nvSpPr>
            <p:cNvPr id="3084" name="Rectangle 12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5" name="Rectangle 13"/>
            <p:cNvSpPr>
              <a:spLocks noChangeArrowheads="1"/>
            </p:cNvSpPr>
            <p:nvPr userDrawn="1"/>
          </p:nvSpPr>
          <p:spPr bwMode="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30000"/>
                  </a:schemeClr>
                </a:gs>
                <a:gs pos="50000">
                  <a:schemeClr val="hlink">
                    <a:alpha val="7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2" name="Rectangle 20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5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12" name="Group 40"/>
          <p:cNvGrpSpPr>
            <a:grpSpLocks/>
          </p:cNvGrpSpPr>
          <p:nvPr/>
        </p:nvGrpSpPr>
        <p:grpSpPr bwMode="auto">
          <a:xfrm>
            <a:off x="6858000" y="0"/>
            <a:ext cx="2286000" cy="4941888"/>
            <a:chOff x="4320" y="0"/>
            <a:chExt cx="1440" cy="3113"/>
          </a:xfrm>
        </p:grpSpPr>
        <p:sp>
          <p:nvSpPr>
            <p:cNvPr id="3083" name="Rectangle 11"/>
            <p:cNvSpPr>
              <a:spLocks noChangeArrowheads="1"/>
            </p:cNvSpPr>
            <p:nvPr userDrawn="1"/>
          </p:nvSpPr>
          <p:spPr bwMode="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7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10" name="Group 38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3081" name="Rectangle 9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82" name="Rectangle 10"/>
              <p:cNvSpPr>
                <a:spLocks noChangeArrowheads="1"/>
              </p:cNvSpPr>
              <p:nvPr userDrawn="1"/>
            </p:nvSpPr>
            <p:spPr bwMode="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7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93" name="Rectangle 21"/>
              <p:cNvSpPr>
                <a:spLocks noChangeArrowheads="1"/>
              </p:cNvSpPr>
              <p:nvPr userDrawn="1"/>
            </p:nvSpPr>
            <p:spPr bwMode="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5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3106" name="Group 34"/>
          <p:cNvGrpSpPr>
            <a:grpSpLocks/>
          </p:cNvGrpSpPr>
          <p:nvPr/>
        </p:nvGrpSpPr>
        <p:grpSpPr bwMode="auto">
          <a:xfrm>
            <a:off x="0" y="0"/>
            <a:ext cx="2286000" cy="3714750"/>
            <a:chOff x="0" y="0"/>
            <a:chExt cx="1440" cy="2340"/>
          </a:xfrm>
        </p:grpSpPr>
        <p:sp>
          <p:nvSpPr>
            <p:cNvPr id="3079" name="Rectangle 7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7" name="Rectangle 15"/>
            <p:cNvSpPr>
              <a:spLocks noChangeArrowheads="1"/>
            </p:cNvSpPr>
            <p:nvPr userDrawn="1"/>
          </p:nvSpPr>
          <p:spPr bwMode="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88" name="Rectangle 16"/>
            <p:cNvSpPr>
              <a:spLocks noChangeArrowheads="1"/>
            </p:cNvSpPr>
            <p:nvPr userDrawn="1"/>
          </p:nvSpPr>
          <p:spPr bwMode="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30000"/>
                  </a:schemeClr>
                </a:gs>
                <a:gs pos="50000">
                  <a:schemeClr val="accent1">
                    <a:alpha val="7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30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4" name="Rectangle 22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113" name="Group 41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3096" name="Rectangle 24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7" name="Rectangle 25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8" name="Rectangle 26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99" name="Rectangle 27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100" name="Picture 28" descr="1"/>
          <p:cNvPicPr>
            <a:picLocks noChangeAspect="1" noChangeArrowheads="1"/>
          </p:cNvPicPr>
          <p:nvPr/>
        </p:nvPicPr>
        <p:blipFill>
          <a:blip r:embed="rId2" cstate="print"/>
          <a:srcRect r="20134"/>
          <a:stretch>
            <a:fillRect/>
          </a:stretch>
        </p:blipFill>
        <p:spPr bwMode="gray">
          <a:xfrm>
            <a:off x="7164388" y="908050"/>
            <a:ext cx="1979612" cy="3889375"/>
          </a:xfrm>
          <a:prstGeom prst="rect">
            <a:avLst/>
          </a:prstGeom>
          <a:noFill/>
        </p:spPr>
      </p:pic>
      <p:pic>
        <p:nvPicPr>
          <p:cNvPr id="3101" name="Picture 29" descr="2"/>
          <p:cNvPicPr>
            <a:picLocks noChangeAspect="1" noChangeArrowheads="1"/>
          </p:cNvPicPr>
          <p:nvPr/>
        </p:nvPicPr>
        <p:blipFill>
          <a:blip r:embed="rId3" cstate="print"/>
          <a:srcRect r="16925"/>
          <a:stretch>
            <a:fillRect/>
          </a:stretch>
        </p:blipFill>
        <p:spPr bwMode="gray">
          <a:xfrm>
            <a:off x="5062538" y="1268413"/>
            <a:ext cx="1795462" cy="2736850"/>
          </a:xfrm>
          <a:prstGeom prst="rect">
            <a:avLst/>
          </a:prstGeom>
          <a:noFill/>
        </p:spPr>
      </p:pic>
      <p:pic>
        <p:nvPicPr>
          <p:cNvPr id="3102" name="Picture 30" descr="3"/>
          <p:cNvPicPr>
            <a:picLocks noChangeAspect="1" noChangeArrowheads="1"/>
          </p:cNvPicPr>
          <p:nvPr/>
        </p:nvPicPr>
        <p:blipFill>
          <a:blip r:embed="rId4" cstate="print"/>
          <a:srcRect r="18698"/>
          <a:stretch>
            <a:fillRect/>
          </a:stretch>
        </p:blipFill>
        <p:spPr bwMode="gray">
          <a:xfrm>
            <a:off x="314325" y="692150"/>
            <a:ext cx="1973263" cy="3641725"/>
          </a:xfrm>
          <a:prstGeom prst="rect">
            <a:avLst/>
          </a:prstGeom>
          <a:noFill/>
        </p:spPr>
      </p:pic>
      <p:pic>
        <p:nvPicPr>
          <p:cNvPr id="3103" name="Picture 31" descr="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gray">
          <a:xfrm>
            <a:off x="2497138" y="374650"/>
            <a:ext cx="2071687" cy="499903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5334000"/>
            <a:ext cx="8686800" cy="863600"/>
          </a:xfrm>
        </p:spPr>
        <p:txBody>
          <a:bodyPr/>
          <a:lstStyle>
            <a:lvl1pPr algn="ctr">
              <a:defRPr sz="46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6159500"/>
            <a:ext cx="6400800" cy="342900"/>
          </a:xfrm>
        </p:spPr>
        <p:txBody>
          <a:bodyPr/>
          <a:lstStyle>
            <a:lvl1pPr marL="0" indent="0" algn="ctr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16764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6629400" y="6477000"/>
            <a:ext cx="1219200" cy="2444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001000" y="6477000"/>
            <a:ext cx="685800" cy="244475"/>
          </a:xfrm>
        </p:spPr>
        <p:txBody>
          <a:bodyPr/>
          <a:lstStyle>
            <a:lvl1pPr>
              <a:defRPr/>
            </a:lvl1pPr>
          </a:lstStyle>
          <a:p>
            <a:fld id="{2DE5DEDD-36BE-4874-A590-4F170CE7125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04" name="Text Box 32"/>
          <p:cNvSpPr txBox="1">
            <a:spLocks noChangeArrowheads="1"/>
          </p:cNvSpPr>
          <p:nvPr/>
        </p:nvSpPr>
        <p:spPr bwMode="gray">
          <a:xfrm>
            <a:off x="7847013" y="239713"/>
            <a:ext cx="1196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0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20"/>
                            </p:stCondLst>
                            <p:childTnLst>
                              <p:par>
                                <p:cTn id="1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00" fill="hold"/>
                                        <p:tgtEl>
                                          <p:spTgt spid="3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7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2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12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1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696ED-A1BD-4F07-A522-3F0EF25040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58763"/>
            <a:ext cx="2057400" cy="5918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58763"/>
            <a:ext cx="6019800" cy="5918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17E06-DF78-4DE8-8E83-CB1AFC5580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F80FD43-697E-466C-9B58-BAB6525F12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7B6CCFC-764C-4D6E-9985-B31469255A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r>
              <a:rPr lang="ru-RU"/>
              <a:t>Вставка диаграммы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EDA4274-66E9-4366-B2A0-FD00943B49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8763"/>
            <a:ext cx="7315200" cy="9445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524000"/>
            <a:ext cx="8229600" cy="4652963"/>
          </a:xfrm>
        </p:spPr>
        <p:txBody>
          <a:bodyPr/>
          <a:lstStyle/>
          <a:p>
            <a:r>
              <a:rPr lang="ru-RU"/>
              <a:t>Вставка рисунка SmartArt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31A0F1-D62F-48CA-940D-FFC41D7064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D476C-5D64-44F7-8BF4-AF39E0D45F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C1A3D-BC84-4288-8027-9105169D99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652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23B66-0B9B-4D4B-87B6-409BB1E994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C97E27-C9BB-46FF-8603-6D2FD145AF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EBD80-A1BF-41D1-A675-58102D085B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F4138-40E9-41E3-8736-ACCEFABFA6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8C7BE-C1D3-499F-AFC3-345BDF9C96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7C2E0-80D3-4EAA-B3C5-BABF9E1B0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286000" y="0"/>
            <a:ext cx="2287588" cy="6858000"/>
            <a:chOff x="1440" y="0"/>
            <a:chExt cx="1441" cy="3125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ltGray">
            <a:xfrm>
              <a:off x="1681" y="0"/>
              <a:ext cx="1053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0"/>
                    <a:invGamma/>
                    <a:alpha val="0"/>
                  </a:schemeClr>
                </a:gs>
                <a:gs pos="5000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ltGray">
            <a:xfrm>
              <a:off x="1440" y="0"/>
              <a:ext cx="1441" cy="312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alpha val="20000"/>
                  </a:schemeClr>
                </a:gs>
                <a:gs pos="100000">
                  <a:schemeClr val="accent2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4575175" y="0"/>
            <a:ext cx="2286000" cy="5137150"/>
            <a:chOff x="2882" y="0"/>
            <a:chExt cx="1440" cy="2341"/>
          </a:xfrm>
        </p:grpSpPr>
        <p:sp>
          <p:nvSpPr>
            <p:cNvPr id="1036" name="Rectangle 12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7" name="Rectangle 13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81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  <a:alpha val="0"/>
                  </a:schemeClr>
                </a:gs>
                <a:gs pos="5000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ltGray">
            <a:xfrm>
              <a:off x="2882" y="0"/>
              <a:ext cx="1440" cy="2341"/>
            </a:xfrm>
            <a:prstGeom prst="rect">
              <a:avLst/>
            </a:prstGeom>
            <a:gradFill rotWithShape="1">
              <a:gsLst>
                <a:gs pos="0">
                  <a:schemeClr val="hlink">
                    <a:alpha val="20000"/>
                  </a:schemeClr>
                </a:gs>
                <a:gs pos="100000">
                  <a:schemeClr val="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6858000" y="0"/>
            <a:ext cx="2286000" cy="6831013"/>
            <a:chOff x="4320" y="0"/>
            <a:chExt cx="1440" cy="3113"/>
          </a:xfrm>
        </p:grpSpPr>
        <p:sp>
          <p:nvSpPr>
            <p:cNvPr id="1040" name="Rectangle 16"/>
            <p:cNvSpPr>
              <a:spLocks noChangeArrowheads="1"/>
            </p:cNvSpPr>
            <p:nvPr userDrawn="1"/>
          </p:nvSpPr>
          <p:spPr bwMode="ltGray">
            <a:xfrm>
              <a:off x="4320" y="0"/>
              <a:ext cx="112" cy="2655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tint val="0"/>
                    <a:invGamma/>
                    <a:alpha val="0"/>
                  </a:schemeClr>
                </a:gs>
                <a:gs pos="50000">
                  <a:schemeClr val="folHlink">
                    <a:alpha val="20000"/>
                  </a:schemeClr>
                </a:gs>
                <a:gs pos="100000">
                  <a:schemeClr val="folHlink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4320" y="0"/>
              <a:ext cx="1440" cy="3113"/>
              <a:chOff x="4320" y="0"/>
              <a:chExt cx="1440" cy="3113"/>
            </a:xfrm>
          </p:grpSpPr>
          <p:sp>
            <p:nvSpPr>
              <p:cNvPr id="1042" name="Rectangle 18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 userDrawn="1"/>
            </p:nvSpPr>
            <p:spPr bwMode="ltGray">
              <a:xfrm>
                <a:off x="5420" y="0"/>
                <a:ext cx="340" cy="2655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  <a:gs pos="5000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 userDrawn="1"/>
            </p:nvSpPr>
            <p:spPr bwMode="ltGray">
              <a:xfrm>
                <a:off x="4320" y="0"/>
                <a:ext cx="1440" cy="3113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alpha val="2000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045" name="Group 21"/>
          <p:cNvGrpSpPr>
            <a:grpSpLocks/>
          </p:cNvGrpSpPr>
          <p:nvPr/>
        </p:nvGrpSpPr>
        <p:grpSpPr bwMode="auto">
          <a:xfrm>
            <a:off x="0" y="0"/>
            <a:ext cx="2286000" cy="5135563"/>
            <a:chOff x="0" y="0"/>
            <a:chExt cx="1440" cy="2340"/>
          </a:xfrm>
        </p:grpSpPr>
        <p:sp>
          <p:nvSpPr>
            <p:cNvPr id="1046" name="Rectangle 22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ltGray">
            <a:xfrm>
              <a:off x="1338" y="0"/>
              <a:ext cx="102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Rectangle 24"/>
            <p:cNvSpPr>
              <a:spLocks noChangeArrowheads="1"/>
            </p:cNvSpPr>
            <p:nvPr userDrawn="1"/>
          </p:nvSpPr>
          <p:spPr bwMode="ltGray">
            <a:xfrm>
              <a:off x="0" y="0"/>
              <a:ext cx="486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0"/>
                    <a:invGamma/>
                    <a:alpha val="0"/>
                  </a:schemeClr>
                </a:gs>
                <a:gs pos="5000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ltGray">
            <a:xfrm>
              <a:off x="0" y="0"/>
              <a:ext cx="1440" cy="2340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gamma/>
                    <a:tint val="0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69" name="Group 45"/>
          <p:cNvGrpSpPr>
            <a:grpSpLocks/>
          </p:cNvGrpSpPr>
          <p:nvPr/>
        </p:nvGrpSpPr>
        <p:grpSpPr bwMode="auto">
          <a:xfrm>
            <a:off x="0" y="0"/>
            <a:ext cx="9144000" cy="171450"/>
            <a:chOff x="0" y="0"/>
            <a:chExt cx="5760" cy="108"/>
          </a:xfrm>
        </p:grpSpPr>
        <p:sp>
          <p:nvSpPr>
            <p:cNvPr id="1050" name="Rectangle 26"/>
            <p:cNvSpPr>
              <a:spLocks noChangeArrowheads="1"/>
            </p:cNvSpPr>
            <p:nvPr userDrawn="1"/>
          </p:nvSpPr>
          <p:spPr bwMode="gray">
            <a:xfrm>
              <a:off x="0" y="0"/>
              <a:ext cx="1440" cy="10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Rectangle 27"/>
            <p:cNvSpPr>
              <a:spLocks noChangeArrowheads="1"/>
            </p:cNvSpPr>
            <p:nvPr userDrawn="1"/>
          </p:nvSpPr>
          <p:spPr bwMode="gray">
            <a:xfrm>
              <a:off x="1440" y="0"/>
              <a:ext cx="1441" cy="10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Rectangle 28"/>
            <p:cNvSpPr>
              <a:spLocks noChangeArrowheads="1"/>
            </p:cNvSpPr>
            <p:nvPr userDrawn="1"/>
          </p:nvSpPr>
          <p:spPr bwMode="gray">
            <a:xfrm>
              <a:off x="2882" y="0"/>
              <a:ext cx="1440" cy="108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Rectangle 29"/>
            <p:cNvSpPr>
              <a:spLocks noChangeArrowheads="1"/>
            </p:cNvSpPr>
            <p:nvPr userDrawn="1"/>
          </p:nvSpPr>
          <p:spPr bwMode="gray">
            <a:xfrm>
              <a:off x="4320" y="0"/>
              <a:ext cx="1440" cy="108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524000"/>
            <a:ext cx="8229600" cy="46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89BFBF-54B0-4FBD-868C-55026EF5F051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1070" name="Group 46"/>
          <p:cNvGrpSpPr>
            <a:grpSpLocks/>
          </p:cNvGrpSpPr>
          <p:nvPr/>
        </p:nvGrpSpPr>
        <p:grpSpPr bwMode="auto">
          <a:xfrm>
            <a:off x="0" y="176213"/>
            <a:ext cx="7696200" cy="1117600"/>
            <a:chOff x="0" y="111"/>
            <a:chExt cx="4848" cy="768"/>
          </a:xfrm>
        </p:grpSpPr>
        <p:sp>
          <p:nvSpPr>
            <p:cNvPr id="1063" name="Rectangle 39"/>
            <p:cNvSpPr>
              <a:spLocks noChangeArrowheads="1"/>
            </p:cNvSpPr>
            <p:nvPr userDrawn="1"/>
          </p:nvSpPr>
          <p:spPr bwMode="hidden">
            <a:xfrm rot="-5400000">
              <a:off x="2394" y="-1578"/>
              <a:ext cx="60" cy="4848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tint val="0"/>
                    <a:invGamma/>
                    <a:alpha val="0"/>
                  </a:srgbClr>
                </a:gs>
                <a:gs pos="50000">
                  <a:srgbClr val="FFFFFF">
                    <a:alpha val="35001"/>
                  </a:srgbClr>
                </a:gs>
                <a:gs pos="100000">
                  <a:srgbClr val="FFFFFF">
                    <a:gamma/>
                    <a:tint val="0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68" name="Group 44"/>
            <p:cNvGrpSpPr>
              <a:grpSpLocks/>
            </p:cNvGrpSpPr>
            <p:nvPr userDrawn="1"/>
          </p:nvGrpSpPr>
          <p:grpSpPr bwMode="auto">
            <a:xfrm>
              <a:off x="0" y="111"/>
              <a:ext cx="4327" cy="768"/>
              <a:chOff x="0" y="111"/>
              <a:chExt cx="4327" cy="768"/>
            </a:xfrm>
          </p:grpSpPr>
          <p:sp>
            <p:nvSpPr>
              <p:cNvPr id="1065" name="Rectangle 41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6" name="Rectangle 42"/>
              <p:cNvSpPr>
                <a:spLocks noChangeArrowheads="1"/>
              </p:cNvSpPr>
              <p:nvPr userDrawn="1"/>
            </p:nvSpPr>
            <p:spPr bwMode="hidden">
              <a:xfrm rot="-5400000">
                <a:off x="1754" y="-1643"/>
                <a:ext cx="181" cy="3690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gamma/>
                      <a:tint val="0"/>
                      <a:invGamma/>
                      <a:alpha val="0"/>
                    </a:srgbClr>
                  </a:gs>
                  <a:gs pos="5000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67" name="Rectangle 43"/>
              <p:cNvSpPr>
                <a:spLocks noChangeArrowheads="1"/>
              </p:cNvSpPr>
              <p:nvPr userDrawn="1"/>
            </p:nvSpPr>
            <p:spPr bwMode="hidden">
              <a:xfrm rot="-5400000">
                <a:off x="1780" y="-1669"/>
                <a:ext cx="768" cy="4327"/>
              </a:xfrm>
              <a:prstGeom prst="rect">
                <a:avLst/>
              </a:prstGeom>
              <a:gradFill rotWithShape="1">
                <a:gsLst>
                  <a:gs pos="0">
                    <a:srgbClr val="FFFFFF">
                      <a:alpha val="35001"/>
                    </a:srgbClr>
                  </a:gs>
                  <a:gs pos="100000">
                    <a:srgbClr val="FFFFFF">
                      <a:gamma/>
                      <a:tint val="0"/>
                      <a:invGamma/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58763"/>
            <a:ext cx="7315200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71" name="Rectangle 47"/>
          <p:cNvSpPr>
            <a:spLocks noChangeArrowheads="1"/>
          </p:cNvSpPr>
          <p:nvPr/>
        </p:nvSpPr>
        <p:spPr bwMode="gray">
          <a:xfrm>
            <a:off x="0" y="6751638"/>
            <a:ext cx="9144000" cy="106362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" fill="hold"/>
                                        <p:tgtEl>
                                          <p:spTgt spid="1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7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s305907.userapi.com/u70987061/-14/x_6c9deb15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5" Type="http://schemas.openxmlformats.org/officeDocument/2006/relationships/image" Target="http://cs305907.userapi.com/u70987061/-14/x_6c9deb15.jpg" TargetMode="Externa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azumniki.ru/images/articles/obuchenie_detey/lepka9.jpg" TargetMode="External"/><Relationship Id="rId13" Type="http://schemas.openxmlformats.org/officeDocument/2006/relationships/image" Target="http://img1.liveinternet.ru/images/foto/c/9/apps/2/577/2577711_volsh_plastilin_6.jpg" TargetMode="External"/><Relationship Id="rId18" Type="http://schemas.openxmlformats.org/officeDocument/2006/relationships/image" Target="http://myhappyblog.ru/wp-content/uploads/2012/02/plastilin.jpg" TargetMode="External"/><Relationship Id="rId3" Type="http://schemas.openxmlformats.org/officeDocument/2006/relationships/image" Target="../media/image20.jpeg"/><Relationship Id="rId7" Type="http://schemas.openxmlformats.org/officeDocument/2006/relationships/image" Target="http://krohajazz.ru/lib/lepka/lepka0_files/lepka0-5.jpg" TargetMode="External"/><Relationship Id="rId12" Type="http://schemas.openxmlformats.org/officeDocument/2006/relationships/image" Target="../media/image23.jpeg"/><Relationship Id="rId17" Type="http://schemas.openxmlformats.org/officeDocument/2006/relationships/image" Target="../media/image25.jpeg"/><Relationship Id="rId2" Type="http://schemas.openxmlformats.org/officeDocument/2006/relationships/hyperlink" Target="http://luntiki.ru/uploads/images/f/f/9/6/3/e46082a220.jpg" TargetMode="External"/><Relationship Id="rId16" Type="http://schemas.openxmlformats.org/officeDocument/2006/relationships/hyperlink" Target="http://myhappyblog.ru/wp-content/uploads/2012/02/plastili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hyperlink" Target="http://img1.liveinternet.ru/images/foto/c/9/apps/2/577/2577711_volsh_plastilin_6.jpg" TargetMode="External"/><Relationship Id="rId5" Type="http://schemas.openxmlformats.org/officeDocument/2006/relationships/hyperlink" Target="http://krohajazz.ru/lib/lepka/lepka0_files/lepka0-5.jpg" TargetMode="External"/><Relationship Id="rId15" Type="http://schemas.openxmlformats.org/officeDocument/2006/relationships/image" Target="http://www.allforchildren.ru/article/illustr/plastilin3-4.jpg" TargetMode="External"/><Relationship Id="rId10" Type="http://schemas.openxmlformats.org/officeDocument/2006/relationships/image" Target="http://www.razumniki.ru/images/articles/obuchenie_detey/lepka9.jpg" TargetMode="External"/><Relationship Id="rId4" Type="http://schemas.openxmlformats.org/officeDocument/2006/relationships/image" Target="http://luntiki.ru/uploads/images/f/f/9/6/3/e46082a220.jpg" TargetMode="External"/><Relationship Id="rId9" Type="http://schemas.openxmlformats.org/officeDocument/2006/relationships/image" Target="../media/image22.jpeg"/><Relationship Id="rId1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http://cs305907.userapi.com/u70987061/-14/x_6c9deb15.jpg" TargetMode="External"/><Relationship Id="rId3" Type="http://schemas.openxmlformats.org/officeDocument/2006/relationships/hyperlink" Target="http://www.myparents.ru/Games_for_baby/26.jpg" TargetMode="External"/><Relationship Id="rId7" Type="http://schemas.openxmlformats.org/officeDocument/2006/relationships/image" Target="../media/image33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305907.userapi.com/u70987061/-14/x_6c9deb15.jpg" TargetMode="External"/><Relationship Id="rId5" Type="http://schemas.openxmlformats.org/officeDocument/2006/relationships/image" Target="http://www.myparents.ru/Games_for_baby/26.jpg" TargetMode="Externa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http://mediamix-nn.ru/images/kak_i_chem_lepit_iz_plastilina_4.jpg" TargetMode="External"/><Relationship Id="rId3" Type="http://schemas.openxmlformats.org/officeDocument/2006/relationships/hyperlink" Target="http://read.ru/images/illustrations/1276231524639874979.jpg" TargetMode="External"/><Relationship Id="rId7" Type="http://schemas.openxmlformats.org/officeDocument/2006/relationships/image" Target="../media/image35.jpe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ediamix-nn.ru/images/kak_i_chem_lepit_iz_plastilina_4.jpg" TargetMode="External"/><Relationship Id="rId11" Type="http://schemas.openxmlformats.org/officeDocument/2006/relationships/image" Target="http://www.vseodetyah.com/editorfiles/applikaciya-iz-plastilina-bereza.gif" TargetMode="External"/><Relationship Id="rId5" Type="http://schemas.openxmlformats.org/officeDocument/2006/relationships/image" Target="http://read.ru/images/illustrations/1276231524639874979.jpg" TargetMode="External"/><Relationship Id="rId10" Type="http://schemas.openxmlformats.org/officeDocument/2006/relationships/image" Target="../media/image36.gif"/><Relationship Id="rId4" Type="http://schemas.openxmlformats.org/officeDocument/2006/relationships/image" Target="../media/image34.jpeg"/><Relationship Id="rId9" Type="http://schemas.openxmlformats.org/officeDocument/2006/relationships/hyperlink" Target="http://www.vseodetyah.com/editorfiles/applikaciya-iz-plastilina-bereza.gi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stranamasterov.ru/files/imagecache/orig_with_logo/i0912/DSCF1275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stranamasterov.ru/files/imagecache/orig_with_logo/i0912/DSCF1275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weblancer.net/files/portfolio/703/70396/64441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weblancer.net/files/portfolio/703/70396/644412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allforchildren.ru/article/illustr/plastilin4-1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kazkidoma.ru/Petuh/09.jpg" TargetMode="External"/><Relationship Id="rId13" Type="http://schemas.openxmlformats.org/officeDocument/2006/relationships/image" Target="http://img0.liveinternet.ru/images/attach/c/2/67/641/67641617_PICT4339.jpg" TargetMode="External"/><Relationship Id="rId18" Type="http://schemas.openxmlformats.org/officeDocument/2006/relationships/image" Target="../media/image18.jpeg"/><Relationship Id="rId3" Type="http://schemas.openxmlformats.org/officeDocument/2006/relationships/image" Target="../media/image13.jpeg"/><Relationship Id="rId21" Type="http://schemas.openxmlformats.org/officeDocument/2006/relationships/image" Target="../media/image19.jpeg"/><Relationship Id="rId7" Type="http://schemas.openxmlformats.org/officeDocument/2006/relationships/image" Target="http://stranamasterov.ru/files/imagecache/orig_with_logo/i2011/04/16/detskiy_sad_2210_0.jpg" TargetMode="External"/><Relationship Id="rId12" Type="http://schemas.openxmlformats.org/officeDocument/2006/relationships/image" Target="../media/image16.jpeg"/><Relationship Id="rId17" Type="http://schemas.openxmlformats.org/officeDocument/2006/relationships/hyperlink" Target="http://stranamasterov.ru/files/imagecache/orig_with_logo4/i2011/05/12/dsc06692.jpg" TargetMode="External"/><Relationship Id="rId2" Type="http://schemas.openxmlformats.org/officeDocument/2006/relationships/hyperlink" Target="http://urokilepki.ru/wp-content/uploads/2011/11/s43001465.jpg" TargetMode="External"/><Relationship Id="rId16" Type="http://schemas.openxmlformats.org/officeDocument/2006/relationships/image" Target="http://stranamasterov.ru/files/imagecache/orig_with_logo/i2011/01/07/img0201.jpg" TargetMode="External"/><Relationship Id="rId20" Type="http://schemas.openxmlformats.org/officeDocument/2006/relationships/hyperlink" Target="http://stranamasterov.ru/files/imagecache/orig_with_logo3/i0910/5_6y7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11" Type="http://schemas.openxmlformats.org/officeDocument/2006/relationships/hyperlink" Target="http://img0.liveinternet.ru/images/attach/c/2/67/641/67641617_PICT4339.jpg" TargetMode="External"/><Relationship Id="rId5" Type="http://schemas.openxmlformats.org/officeDocument/2006/relationships/hyperlink" Target="http://stranamasterov.ru/files/imagecache/orig_with_logo/i2011/04/16/detskiy_sad_2210_0.jpg" TargetMode="External"/><Relationship Id="rId15" Type="http://schemas.openxmlformats.org/officeDocument/2006/relationships/image" Target="../media/image17.jpeg"/><Relationship Id="rId10" Type="http://schemas.openxmlformats.org/officeDocument/2006/relationships/image" Target="http://www.skazkidoma.ru/Petuh/09.jpg" TargetMode="External"/><Relationship Id="rId19" Type="http://schemas.openxmlformats.org/officeDocument/2006/relationships/image" Target="http://stranamasterov.ru/files/imagecache/orig_with_logo4/i2011/05/12/dsc06692.jpg" TargetMode="External"/><Relationship Id="rId4" Type="http://schemas.openxmlformats.org/officeDocument/2006/relationships/image" Target="http://urokilepki.ru/wp-content/uploads/2011/11/s43001465.jpg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://stranamasterov.ru/files/imagecache/orig_with_logo/i2011/01/07/img0201.jpg" TargetMode="External"/><Relationship Id="rId22" Type="http://schemas.openxmlformats.org/officeDocument/2006/relationships/image" Target="http://stranamasterov.ru/files/imagecache/orig_with_logo3/i0910/5_6y75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714348" y="571480"/>
            <a:ext cx="2071702" cy="6810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b="1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857364"/>
            <a:ext cx="7572428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0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ЛЕПКА </a:t>
            </a:r>
          </a:p>
          <a:p>
            <a:pPr algn="ctr"/>
            <a:r>
              <a:rPr lang="ru-RU" sz="40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младшей группе </a:t>
            </a:r>
          </a:p>
          <a:p>
            <a:pPr algn="ctr"/>
            <a:endParaRPr lang="ru-RU" sz="4000" b="1" cap="none" spc="0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000" b="1" cap="none" spc="0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cap="none" spc="0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4" name="Picture 4" descr="http://cs305907.userapi.com/u70987061/-14/x_6c9deb15.jpg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6823088" y="214290"/>
            <a:ext cx="2320912" cy="15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1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4857752" y="357166"/>
            <a:ext cx="4071966" cy="857256"/>
            <a:chOff x="645" y="1392"/>
            <a:chExt cx="4133" cy="480"/>
          </a:xfrm>
        </p:grpSpPr>
        <p:sp>
          <p:nvSpPr>
            <p:cNvPr id="13316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grpSp>
          <p:nvGrpSpPr>
            <p:cNvPr id="13317" name="Group 5"/>
            <p:cNvGrpSpPr>
              <a:grpSpLocks/>
            </p:cNvGrpSpPr>
            <p:nvPr/>
          </p:nvGrpSpPr>
          <p:grpSpPr bwMode="auto">
            <a:xfrm>
              <a:off x="645" y="1407"/>
              <a:ext cx="4128" cy="424"/>
              <a:chOff x="660" y="1407"/>
              <a:chExt cx="4072" cy="424"/>
            </a:xfrm>
          </p:grpSpPr>
          <p:sp>
            <p:nvSpPr>
              <p:cNvPr id="13318" name="AutoShape 6"/>
              <p:cNvSpPr>
                <a:spLocks noChangeArrowheads="1"/>
              </p:cNvSpPr>
              <p:nvPr/>
            </p:nvSpPr>
            <p:spPr bwMode="ltGray">
              <a:xfrm flipV="1">
                <a:off x="660" y="1456"/>
                <a:ext cx="3697" cy="37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3319" name="AutoShape 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3320" name="Group 8"/>
          <p:cNvGrpSpPr>
            <a:grpSpLocks/>
          </p:cNvGrpSpPr>
          <p:nvPr/>
        </p:nvGrpSpPr>
        <p:grpSpPr bwMode="auto">
          <a:xfrm>
            <a:off x="4929190" y="1357298"/>
            <a:ext cx="3857652" cy="928694"/>
            <a:chOff x="720" y="1392"/>
            <a:chExt cx="4058" cy="480"/>
          </a:xfrm>
        </p:grpSpPr>
        <p:sp>
          <p:nvSpPr>
            <p:cNvPr id="13321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322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23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24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3325" name="Group 13"/>
          <p:cNvGrpSpPr>
            <a:grpSpLocks/>
          </p:cNvGrpSpPr>
          <p:nvPr/>
        </p:nvGrpSpPr>
        <p:grpSpPr bwMode="auto">
          <a:xfrm>
            <a:off x="4000496" y="4000504"/>
            <a:ext cx="3786214" cy="760413"/>
            <a:chOff x="720" y="1392"/>
            <a:chExt cx="4058" cy="480"/>
          </a:xfrm>
        </p:grpSpPr>
        <p:sp>
          <p:nvSpPr>
            <p:cNvPr id="13326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3327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3328" name="AutoShape 16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329" name="AutoShape 1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22353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3334" name="AutoShape 22"/>
          <p:cNvSpPr>
            <a:spLocks noChangeArrowheads="1"/>
          </p:cNvSpPr>
          <p:nvPr/>
        </p:nvSpPr>
        <p:spPr bwMode="gray">
          <a:xfrm>
            <a:off x="357158" y="357166"/>
            <a:ext cx="2090725" cy="1870079"/>
          </a:xfrm>
          <a:prstGeom prst="flowChartAlternateProcess">
            <a:avLst/>
          </a:prstGeom>
          <a:gradFill rotWithShape="1">
            <a:gsLst>
              <a:gs pos="0">
                <a:srgbClr val="FFFFFF">
                  <a:gamma/>
                  <a:shade val="89020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9020"/>
                  <a:invGamma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  <a:effectLst>
            <a:prstShdw prst="shdw17" dist="17961" dir="2700000">
              <a:srgbClr val="FFFFFF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28596" y="642918"/>
            <a:ext cx="2000264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Приёмы</a:t>
            </a:r>
          </a:p>
          <a:p>
            <a:pPr algn="ctr"/>
            <a:r>
              <a:rPr lang="ru-RU" sz="3600" b="1" dirty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лепки</a:t>
            </a:r>
            <a:endParaRPr lang="ru-RU" sz="3600" b="1" cap="none" spc="0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000628" y="714356"/>
            <a:ext cx="20002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Раскатывание</a:t>
            </a:r>
          </a:p>
        </p:txBody>
      </p:sp>
      <p:pic>
        <p:nvPicPr>
          <p:cNvPr id="2050" name="Picture 2" descr="http://luntiki.ru/uploads/images/f/f/9/6/3/e46082a220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 r="37376" b="68068"/>
          <a:stretch>
            <a:fillRect/>
          </a:stretch>
        </p:blipFill>
        <p:spPr bwMode="auto">
          <a:xfrm>
            <a:off x="7000892" y="500042"/>
            <a:ext cx="1071570" cy="69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ttp://luntiki.ru/uploads/images/f/f/9/6/3/e46082a220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 l="-1163" t="34901" r="62790" b="32033"/>
          <a:stretch>
            <a:fillRect/>
          </a:stretch>
        </p:blipFill>
        <p:spPr bwMode="auto">
          <a:xfrm>
            <a:off x="8072462" y="500042"/>
            <a:ext cx="642942" cy="70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Стрелка вправо с вырезом 33"/>
          <p:cNvSpPr/>
          <p:nvPr/>
        </p:nvSpPr>
        <p:spPr>
          <a:xfrm>
            <a:off x="2643174" y="714356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Group 3"/>
          <p:cNvGrpSpPr>
            <a:grpSpLocks/>
          </p:cNvGrpSpPr>
          <p:nvPr/>
        </p:nvGrpSpPr>
        <p:grpSpPr bwMode="auto">
          <a:xfrm>
            <a:off x="4500562" y="3214686"/>
            <a:ext cx="3929090" cy="714380"/>
            <a:chOff x="645" y="1392"/>
            <a:chExt cx="4133" cy="480"/>
          </a:xfrm>
        </p:grpSpPr>
        <p:sp>
          <p:nvSpPr>
            <p:cNvPr id="36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grpSp>
          <p:nvGrpSpPr>
            <p:cNvPr id="37" name="Group 5"/>
            <p:cNvGrpSpPr>
              <a:grpSpLocks/>
            </p:cNvGrpSpPr>
            <p:nvPr/>
          </p:nvGrpSpPr>
          <p:grpSpPr bwMode="auto">
            <a:xfrm>
              <a:off x="645" y="1407"/>
              <a:ext cx="4128" cy="424"/>
              <a:chOff x="660" y="1407"/>
              <a:chExt cx="4072" cy="424"/>
            </a:xfrm>
          </p:grpSpPr>
          <p:sp>
            <p:nvSpPr>
              <p:cNvPr id="38" name="AutoShape 6"/>
              <p:cNvSpPr>
                <a:spLocks noChangeArrowheads="1"/>
              </p:cNvSpPr>
              <p:nvPr/>
            </p:nvSpPr>
            <p:spPr bwMode="ltGray">
              <a:xfrm flipV="1">
                <a:off x="660" y="1456"/>
                <a:ext cx="3697" cy="37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39" name="AutoShape 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40" name="Group 8"/>
          <p:cNvGrpSpPr>
            <a:grpSpLocks/>
          </p:cNvGrpSpPr>
          <p:nvPr/>
        </p:nvGrpSpPr>
        <p:grpSpPr bwMode="auto">
          <a:xfrm>
            <a:off x="2857488" y="4857760"/>
            <a:ext cx="3657600" cy="688975"/>
            <a:chOff x="720" y="1392"/>
            <a:chExt cx="4058" cy="480"/>
          </a:xfrm>
        </p:grpSpPr>
        <p:sp>
          <p:nvSpPr>
            <p:cNvPr id="41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2" name="Group 10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43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2549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45" name="Прямоугольник 44"/>
          <p:cNvSpPr/>
          <p:nvPr/>
        </p:nvSpPr>
        <p:spPr>
          <a:xfrm>
            <a:off x="5000628" y="1571612"/>
            <a:ext cx="1584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Скатывание</a:t>
            </a:r>
          </a:p>
        </p:txBody>
      </p:sp>
      <p:sp>
        <p:nvSpPr>
          <p:cNvPr id="46" name="Стрелка вправо с вырезом 45"/>
          <p:cNvSpPr/>
          <p:nvPr/>
        </p:nvSpPr>
        <p:spPr>
          <a:xfrm>
            <a:off x="2643174" y="1643050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2" name="Picture 4" descr="http://krohajazz.ru/lib/lepka/lepka0_files/lepka0-5.jpg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7358082" y="1486282"/>
            <a:ext cx="785818" cy="633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8" name="Group 13"/>
          <p:cNvGrpSpPr>
            <a:grpSpLocks/>
          </p:cNvGrpSpPr>
          <p:nvPr/>
        </p:nvGrpSpPr>
        <p:grpSpPr bwMode="auto">
          <a:xfrm>
            <a:off x="4929190" y="2357430"/>
            <a:ext cx="3929090" cy="785818"/>
            <a:chOff x="720" y="1392"/>
            <a:chExt cx="4058" cy="480"/>
          </a:xfrm>
        </p:grpSpPr>
        <p:sp>
          <p:nvSpPr>
            <p:cNvPr id="49" name="AutoShape 1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50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51" name="AutoShape 16"/>
              <p:cNvSpPr>
                <a:spLocks noChangeArrowheads="1"/>
              </p:cNvSpPr>
              <p:nvPr/>
            </p:nvSpPr>
            <p:spPr bwMode="lt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" name="AutoShape 1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22353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53" name="Стрелка вправо с вырезом 52"/>
          <p:cNvSpPr/>
          <p:nvPr/>
        </p:nvSpPr>
        <p:spPr>
          <a:xfrm rot="761445">
            <a:off x="2642282" y="2288777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r="63475" b="73685"/>
          <a:stretch>
            <a:fillRect/>
          </a:stretch>
        </p:blipFill>
        <p:spPr bwMode="auto">
          <a:xfrm>
            <a:off x="7929586" y="2357430"/>
            <a:ext cx="857256" cy="659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Прямоугольник 54"/>
          <p:cNvSpPr/>
          <p:nvPr/>
        </p:nvSpPr>
        <p:spPr>
          <a:xfrm>
            <a:off x="5072066" y="2500306"/>
            <a:ext cx="1643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Оттягивание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5000628" y="3429000"/>
            <a:ext cx="1850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Сплющивание</a:t>
            </a:r>
          </a:p>
        </p:txBody>
      </p:sp>
      <p:pic>
        <p:nvPicPr>
          <p:cNvPr id="2054" name="Picture 6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l="61812" b="77632"/>
          <a:stretch>
            <a:fillRect/>
          </a:stretch>
        </p:blipFill>
        <p:spPr bwMode="auto">
          <a:xfrm>
            <a:off x="6858016" y="2357430"/>
            <a:ext cx="103663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http://luntiki.ru/uploads/images/f/f/9/6/3/e46082a220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 t="71877" r="54684" b="5113"/>
          <a:stretch>
            <a:fillRect/>
          </a:stretch>
        </p:blipFill>
        <p:spPr bwMode="auto">
          <a:xfrm>
            <a:off x="7286644" y="3357562"/>
            <a:ext cx="1000124" cy="64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9" name="Group 3"/>
          <p:cNvGrpSpPr>
            <a:grpSpLocks/>
          </p:cNvGrpSpPr>
          <p:nvPr/>
        </p:nvGrpSpPr>
        <p:grpSpPr bwMode="auto">
          <a:xfrm>
            <a:off x="285720" y="5572140"/>
            <a:ext cx="5429288" cy="857256"/>
            <a:chOff x="645" y="1392"/>
            <a:chExt cx="4133" cy="480"/>
          </a:xfrm>
        </p:grpSpPr>
        <p:sp>
          <p:nvSpPr>
            <p:cNvPr id="60" name="AutoShape 4"/>
            <p:cNvSpPr>
              <a:spLocks noChangeArrowheads="1"/>
            </p:cNvSpPr>
            <p:nvPr/>
          </p:nvSpPr>
          <p:spPr bwMode="lt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grpSp>
          <p:nvGrpSpPr>
            <p:cNvPr id="61" name="Group 5"/>
            <p:cNvGrpSpPr>
              <a:grpSpLocks/>
            </p:cNvGrpSpPr>
            <p:nvPr/>
          </p:nvGrpSpPr>
          <p:grpSpPr bwMode="auto">
            <a:xfrm>
              <a:off x="645" y="1407"/>
              <a:ext cx="4128" cy="424"/>
              <a:chOff x="660" y="1407"/>
              <a:chExt cx="4072" cy="424"/>
            </a:xfrm>
          </p:grpSpPr>
          <p:sp>
            <p:nvSpPr>
              <p:cNvPr id="62" name="AutoShape 6"/>
              <p:cNvSpPr>
                <a:spLocks noChangeArrowheads="1"/>
              </p:cNvSpPr>
              <p:nvPr/>
            </p:nvSpPr>
            <p:spPr bwMode="ltGray">
              <a:xfrm flipV="1">
                <a:off x="660" y="1456"/>
                <a:ext cx="3697" cy="37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63" name="AutoShape 7"/>
              <p:cNvSpPr>
                <a:spLocks noChangeArrowheads="1"/>
              </p:cNvSpPr>
              <p:nvPr/>
            </p:nvSpPr>
            <p:spPr bwMode="lt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15686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pic>
        <p:nvPicPr>
          <p:cNvPr id="2056" name="Picture 8" descr="http://img1.liveinternet.ru/images/foto/c/9/apps/2/577/2577711_volsh_plastilin_6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r:link="rId13" cstate="print"/>
          <a:srcRect l="26732" t="47900" r="50990" b="22099"/>
          <a:stretch>
            <a:fillRect/>
          </a:stretch>
        </p:blipFill>
        <p:spPr bwMode="auto">
          <a:xfrm>
            <a:off x="7072330" y="4071942"/>
            <a:ext cx="64294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Прямоугольник 64"/>
          <p:cNvSpPr/>
          <p:nvPr/>
        </p:nvSpPr>
        <p:spPr>
          <a:xfrm>
            <a:off x="4143372" y="4214818"/>
            <a:ext cx="1731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Вдавливание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3000364" y="5000636"/>
            <a:ext cx="1377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Загибание</a:t>
            </a:r>
          </a:p>
        </p:txBody>
      </p:sp>
      <p:pic>
        <p:nvPicPr>
          <p:cNvPr id="2057" name="Picture 9" descr="Преобразование шара"/>
          <p:cNvPicPr>
            <a:picLocks noChangeAspect="1" noChangeArrowheads="1"/>
          </p:cNvPicPr>
          <p:nvPr/>
        </p:nvPicPr>
        <p:blipFill>
          <a:blip r:embed="rId14" r:link="rId15" cstate="print"/>
          <a:srcRect l="47867" t="67644" r="20946" b="5289"/>
          <a:stretch>
            <a:fillRect/>
          </a:stretch>
        </p:blipFill>
        <p:spPr bwMode="auto">
          <a:xfrm>
            <a:off x="6429388" y="4071942"/>
            <a:ext cx="571504" cy="65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l="59003" t="31580" b="44736"/>
          <a:stretch>
            <a:fillRect/>
          </a:stretch>
        </p:blipFill>
        <p:spPr bwMode="auto">
          <a:xfrm>
            <a:off x="5572132" y="4929198"/>
            <a:ext cx="8001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http://myhappyblog.ru/wp-content/uploads/2012/02/plastilin.jpg">
            <a:hlinkClick r:id="rId16"/>
          </p:cNvPr>
          <p:cNvPicPr>
            <a:picLocks noChangeAspect="1" noChangeArrowheads="1"/>
          </p:cNvPicPr>
          <p:nvPr/>
        </p:nvPicPr>
        <p:blipFill>
          <a:blip r:embed="rId17" r:link="rId18" cstate="print"/>
          <a:srcRect/>
          <a:stretch>
            <a:fillRect/>
          </a:stretch>
        </p:blipFill>
        <p:spPr bwMode="auto">
          <a:xfrm>
            <a:off x="7199088" y="5643578"/>
            <a:ext cx="1627434" cy="78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t="31580" r="59261" b="38158"/>
          <a:stretch>
            <a:fillRect/>
          </a:stretch>
        </p:blipFill>
        <p:spPr bwMode="auto">
          <a:xfrm>
            <a:off x="3214678" y="5643578"/>
            <a:ext cx="812137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l="37930" t="51317" r="40111" b="23544"/>
          <a:stretch>
            <a:fillRect/>
          </a:stretch>
        </p:blipFill>
        <p:spPr bwMode="auto">
          <a:xfrm>
            <a:off x="4071934" y="5643578"/>
            <a:ext cx="52685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5" descr="http://www.razumniki.ru/images/articles/obuchenie_detey/lepka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l="67432" t="63158" r="3067" b="13158"/>
          <a:stretch>
            <a:fillRect/>
          </a:stretch>
        </p:blipFill>
        <p:spPr bwMode="auto">
          <a:xfrm>
            <a:off x="4714876" y="5643578"/>
            <a:ext cx="8001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Стрелка вправо с вырезом 76"/>
          <p:cNvSpPr/>
          <p:nvPr/>
        </p:nvSpPr>
        <p:spPr>
          <a:xfrm rot="2982818">
            <a:off x="1926055" y="3215544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Стрелка вправо с вырезом 77"/>
          <p:cNvSpPr/>
          <p:nvPr/>
        </p:nvSpPr>
        <p:spPr>
          <a:xfrm rot="2082189">
            <a:off x="2311956" y="2764892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трелка вправо с вырезом 78"/>
          <p:cNvSpPr/>
          <p:nvPr/>
        </p:nvSpPr>
        <p:spPr>
          <a:xfrm rot="4269343">
            <a:off x="1353115" y="3517162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Стрелка вправо с вырезом 79"/>
          <p:cNvSpPr/>
          <p:nvPr/>
        </p:nvSpPr>
        <p:spPr>
          <a:xfrm rot="5400000">
            <a:off x="678629" y="3607595"/>
            <a:ext cx="2000264" cy="214314"/>
          </a:xfrm>
          <a:prstGeom prst="notched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500034" y="5857892"/>
            <a:ext cx="2617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Оформление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6" grpId="0" animBg="1"/>
      <p:bldP spid="53" grpId="0" animBg="1"/>
      <p:bldP spid="77" grpId="0" animBg="1"/>
      <p:bldP spid="78" grpId="0" animBg="1"/>
      <p:bldP spid="79" grpId="0" animBg="1"/>
      <p:bldP spid="8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gray">
          <a:xfrm>
            <a:off x="3214678" y="4286256"/>
            <a:ext cx="2587625" cy="1854195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gray">
          <a:xfrm>
            <a:off x="6143636" y="4286256"/>
            <a:ext cx="2587625" cy="1785950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6072198" y="2786058"/>
            <a:ext cx="2857520" cy="1214446"/>
            <a:chOff x="3964" y="2071"/>
            <a:chExt cx="1634" cy="220"/>
          </a:xfrm>
        </p:grpSpPr>
        <p:sp>
          <p:nvSpPr>
            <p:cNvPr id="14341" name="AutoShape 5"/>
            <p:cNvSpPr>
              <a:spLocks noChangeArrowheads="1"/>
            </p:cNvSpPr>
            <p:nvPr/>
          </p:nvSpPr>
          <p:spPr bwMode="ltGray">
            <a:xfrm>
              <a:off x="3964" y="2071"/>
              <a:ext cx="1634" cy="22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2" name="AutoShape 6"/>
            <p:cNvSpPr>
              <a:spLocks noChangeArrowheads="1"/>
            </p:cNvSpPr>
            <p:nvPr/>
          </p:nvSpPr>
          <p:spPr bwMode="ltGray">
            <a:xfrm>
              <a:off x="3987" y="2091"/>
              <a:ext cx="1560" cy="176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43" name="Rectangle 7"/>
          <p:cNvSpPr>
            <a:spLocks noChangeArrowheads="1"/>
          </p:cNvSpPr>
          <p:nvPr/>
        </p:nvSpPr>
        <p:spPr bwMode="black">
          <a:xfrm>
            <a:off x="6215074" y="3143248"/>
            <a:ext cx="257176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ЗАКЛЮЧИТЕЛЬНАЯ</a:t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ЧАСТЬ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14344" name="Group 8"/>
          <p:cNvGrpSpPr>
            <a:grpSpLocks/>
          </p:cNvGrpSpPr>
          <p:nvPr/>
        </p:nvGrpSpPr>
        <p:grpSpPr bwMode="auto">
          <a:xfrm>
            <a:off x="3071802" y="2786058"/>
            <a:ext cx="2714690" cy="1186520"/>
            <a:chOff x="2095" y="2053"/>
            <a:chExt cx="1483" cy="261"/>
          </a:xfrm>
        </p:grpSpPr>
        <p:sp>
          <p:nvSpPr>
            <p:cNvPr id="14345" name="AutoShape 9"/>
            <p:cNvSpPr>
              <a:spLocks noChangeArrowheads="1"/>
            </p:cNvSpPr>
            <p:nvPr/>
          </p:nvSpPr>
          <p:spPr bwMode="ltGray">
            <a:xfrm>
              <a:off x="2095" y="2063"/>
              <a:ext cx="1483" cy="251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6" name="AutoShape 10"/>
            <p:cNvSpPr>
              <a:spLocks noChangeArrowheads="1"/>
            </p:cNvSpPr>
            <p:nvPr/>
          </p:nvSpPr>
          <p:spPr bwMode="ltGray">
            <a:xfrm>
              <a:off x="2185" y="2053"/>
              <a:ext cx="1393" cy="238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47" name="Rectangle 11"/>
          <p:cNvSpPr>
            <a:spLocks noChangeArrowheads="1"/>
          </p:cNvSpPr>
          <p:nvPr/>
        </p:nvSpPr>
        <p:spPr bwMode="black">
          <a:xfrm>
            <a:off x="3571868" y="3071810"/>
            <a:ext cx="1714512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70C0"/>
                </a:solidFill>
              </a:rPr>
              <a:t>ОСНОВНАЯ</a:t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>
                <a:solidFill>
                  <a:srgbClr val="0070C0"/>
                </a:solidFill>
              </a:rPr>
              <a:t>ЧАСТЬ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14348" name="AutoShape 12"/>
          <p:cNvSpPr>
            <a:spLocks noChangeArrowheads="1"/>
          </p:cNvSpPr>
          <p:nvPr/>
        </p:nvSpPr>
        <p:spPr bwMode="gray">
          <a:xfrm>
            <a:off x="214282" y="4357694"/>
            <a:ext cx="2428891" cy="1785950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350" name="Group 14"/>
          <p:cNvGrpSpPr>
            <a:grpSpLocks/>
          </p:cNvGrpSpPr>
          <p:nvPr/>
        </p:nvGrpSpPr>
        <p:grpSpPr bwMode="auto">
          <a:xfrm>
            <a:off x="214282" y="2786058"/>
            <a:ext cx="2428892" cy="1287399"/>
            <a:chOff x="301" y="2034"/>
            <a:chExt cx="1470" cy="341"/>
          </a:xfrm>
        </p:grpSpPr>
        <p:sp>
          <p:nvSpPr>
            <p:cNvPr id="14351" name="AutoShape 15"/>
            <p:cNvSpPr>
              <a:spLocks noChangeArrowheads="1"/>
            </p:cNvSpPr>
            <p:nvPr/>
          </p:nvSpPr>
          <p:spPr bwMode="gray">
            <a:xfrm>
              <a:off x="301" y="2034"/>
              <a:ext cx="1470" cy="293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52" name="AutoShape 16"/>
            <p:cNvSpPr>
              <a:spLocks noChangeArrowheads="1"/>
            </p:cNvSpPr>
            <p:nvPr/>
          </p:nvSpPr>
          <p:spPr bwMode="gray">
            <a:xfrm>
              <a:off x="344" y="2071"/>
              <a:ext cx="1427" cy="30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53" name="Rectangle 17"/>
          <p:cNvSpPr>
            <a:spLocks noChangeArrowheads="1"/>
          </p:cNvSpPr>
          <p:nvPr/>
        </p:nvSpPr>
        <p:spPr bwMode="black">
          <a:xfrm>
            <a:off x="642910" y="3143248"/>
            <a:ext cx="1643074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ВВОДНАЯ</a:t>
            </a:r>
            <a:br>
              <a:rPr lang="ru-RU" sz="2000" b="1" dirty="0">
                <a:solidFill>
                  <a:srgbClr val="00B050"/>
                </a:solidFill>
              </a:rPr>
            </a:br>
            <a:r>
              <a:rPr lang="ru-RU" sz="2000" b="1" dirty="0">
                <a:solidFill>
                  <a:srgbClr val="00B050"/>
                </a:solidFill>
              </a:rPr>
              <a:t>ЧАСТЬ</a:t>
            </a:r>
            <a:endParaRPr lang="en-US" sz="2000" b="1" dirty="0">
              <a:solidFill>
                <a:srgbClr val="00B05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928662" y="285728"/>
            <a:ext cx="66154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Структура занятия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5" name="Picture 11" descr="AG00090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8203" y="1428736"/>
            <a:ext cx="310922" cy="1143008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47391">
            <a:off x="2576305" y="1358467"/>
            <a:ext cx="3429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752609" flipH="1">
            <a:off x="5576701" y="1287029"/>
            <a:ext cx="3429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5" name="Picture 1" descr="C:\Users\Анютка и Димка\Desktop\IMG_20181130_1547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429132"/>
            <a:ext cx="1785950" cy="1666887"/>
          </a:xfrm>
          <a:prstGeom prst="rect">
            <a:avLst/>
          </a:prstGeom>
          <a:noFill/>
        </p:spPr>
      </p:pic>
      <p:pic>
        <p:nvPicPr>
          <p:cNvPr id="11266" name="Picture 2" descr="C:\Users\Анютка и Димка\Desktop\IMG_20181130_1549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4572008"/>
            <a:ext cx="2381227" cy="1428736"/>
          </a:xfrm>
          <a:prstGeom prst="rect">
            <a:avLst/>
          </a:prstGeom>
          <a:noFill/>
        </p:spPr>
      </p:pic>
      <p:pic>
        <p:nvPicPr>
          <p:cNvPr id="11267" name="Picture 3" descr="C:\Users\Анютка и Димка\Desktop\IMG_20181130_16103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4429132"/>
            <a:ext cx="2214578" cy="1666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14347" grpId="0"/>
      <p:bldP spid="14353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AutoShape 4"/>
          <p:cNvSpPr>
            <a:spLocks noChangeArrowheads="1"/>
          </p:cNvSpPr>
          <p:nvPr/>
        </p:nvSpPr>
        <p:spPr bwMode="gray">
          <a:xfrm>
            <a:off x="2071670" y="357166"/>
            <a:ext cx="4572032" cy="1071570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127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gray">
          <a:xfrm>
            <a:off x="2214546" y="428604"/>
            <a:ext cx="4286280" cy="928694"/>
          </a:xfrm>
          <a:prstGeom prst="roundRect">
            <a:avLst>
              <a:gd name="adj" fmla="val 34829"/>
            </a:avLst>
          </a:prstGeom>
          <a:solidFill>
            <a:srgbClr val="CCFFCC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B050"/>
                </a:solidFill>
              </a:rPr>
              <a:t>ВВОДНАЯ</a:t>
            </a:r>
            <a:br>
              <a:rPr lang="ru-RU" sz="2400" b="1" dirty="0">
                <a:solidFill>
                  <a:srgbClr val="00B050"/>
                </a:solidFill>
              </a:rPr>
            </a:br>
            <a:r>
              <a:rPr lang="ru-RU" sz="2400" b="1" dirty="0">
                <a:solidFill>
                  <a:srgbClr val="00B050"/>
                </a:solidFill>
              </a:rPr>
              <a:t>ЧАСТЬ</a:t>
            </a:r>
            <a:endParaRPr lang="en-US" sz="2400" b="1" dirty="0">
              <a:solidFill>
                <a:srgbClr val="00B050"/>
              </a:solidFill>
            </a:endParaRP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black">
          <a:xfrm>
            <a:off x="3133725" y="2855913"/>
            <a:ext cx="242374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600" dirty="0"/>
              <a:t>.</a:t>
            </a:r>
          </a:p>
        </p:txBody>
      </p:sp>
      <p:sp>
        <p:nvSpPr>
          <p:cNvPr id="15" name="Выгнутая влево стрелка 14"/>
          <p:cNvSpPr/>
          <p:nvPr/>
        </p:nvSpPr>
        <p:spPr>
          <a:xfrm>
            <a:off x="1571604" y="1214422"/>
            <a:ext cx="500066" cy="1357322"/>
          </a:xfrm>
          <a:prstGeom prst="curv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143108" y="3286124"/>
            <a:ext cx="6357982" cy="135732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dirty="0">
              <a:solidFill>
                <a:srgbClr val="002060"/>
              </a:solidFill>
            </a:endParaRPr>
          </a:p>
          <a:p>
            <a:r>
              <a:rPr lang="ru-RU" sz="1600" dirty="0">
                <a:solidFill>
                  <a:srgbClr val="002060"/>
                </a:solidFill>
              </a:rPr>
              <a:t>Создаётся мотивация: 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</a:rPr>
              <a:t> организуется сюрпризный момент;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</a:rPr>
              <a:t> вносится игрушка, сказочный герой;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</a:rPr>
              <a:t> загадываются загадки, читают стихи.</a:t>
            </a:r>
          </a:p>
          <a:p>
            <a:pPr lvl="1"/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18" name="Выгнутая влево стрелка 17"/>
          <p:cNvSpPr/>
          <p:nvPr/>
        </p:nvSpPr>
        <p:spPr>
          <a:xfrm>
            <a:off x="1357290" y="1000108"/>
            <a:ext cx="785818" cy="3071834"/>
          </a:xfrm>
          <a:prstGeom prst="curv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9" name="Рисунок 18" descr="razvl.png"/>
          <p:cNvPicPr>
            <a:picLocks noChangeAspect="1"/>
          </p:cNvPicPr>
          <p:nvPr/>
        </p:nvPicPr>
        <p:blipFill>
          <a:blip r:embed="rId2" cstate="print"/>
          <a:srcRect t="22376"/>
          <a:stretch>
            <a:fillRect/>
          </a:stretch>
        </p:blipFill>
        <p:spPr>
          <a:xfrm>
            <a:off x="7000892" y="3571876"/>
            <a:ext cx="857256" cy="925829"/>
          </a:xfrm>
          <a:prstGeom prst="rect">
            <a:avLst/>
          </a:prstGeom>
        </p:spPr>
      </p:pic>
      <p:sp>
        <p:nvSpPr>
          <p:cNvPr id="20" name="Скругленный прямоугольник 19"/>
          <p:cNvSpPr/>
          <p:nvPr/>
        </p:nvSpPr>
        <p:spPr>
          <a:xfrm>
            <a:off x="2143108" y="4929198"/>
            <a:ext cx="6357982" cy="114300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rgbClr val="002060"/>
                </a:solidFill>
              </a:rPr>
              <a:t>   Идёт постановка цели занятия.</a:t>
            </a:r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928662" y="642918"/>
            <a:ext cx="1285884" cy="4929222"/>
          </a:xfrm>
          <a:prstGeom prst="curved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71670" y="1785926"/>
            <a:ext cx="6500858" cy="135732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rgbClr val="002060"/>
                </a:solidFill>
              </a:rPr>
              <a:t>В водной части проводится :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</a:rPr>
              <a:t> игра  - подвижная или малой </a:t>
            </a:r>
          </a:p>
          <a:p>
            <a:pPr lvl="1"/>
            <a:r>
              <a:rPr lang="ru-RU" sz="1600" dirty="0">
                <a:solidFill>
                  <a:srgbClr val="002060"/>
                </a:solidFill>
              </a:rPr>
              <a:t>   подвижности;</a:t>
            </a:r>
          </a:p>
          <a:p>
            <a:pPr lvl="1">
              <a:buFont typeface="Arial" pitchFamily="34" charset="0"/>
              <a:buChar char="•"/>
            </a:pPr>
            <a:r>
              <a:rPr lang="ru-RU" sz="1600" dirty="0">
                <a:solidFill>
                  <a:srgbClr val="002060"/>
                </a:solidFill>
              </a:rPr>
              <a:t> игры с пальчиками, массаж </a:t>
            </a:r>
          </a:p>
          <a:p>
            <a:pPr lvl="1"/>
            <a:r>
              <a:rPr lang="ru-RU" sz="1600" dirty="0">
                <a:solidFill>
                  <a:srgbClr val="002060"/>
                </a:solidFill>
              </a:rPr>
              <a:t>   пальчиков -  подготовка руки к работе.</a:t>
            </a:r>
          </a:p>
        </p:txBody>
      </p:sp>
      <p:pic>
        <p:nvPicPr>
          <p:cNvPr id="3075" name="i-main-pic" descr="Картинка 343 из 1302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5941625" y="1857364"/>
            <a:ext cx="2459439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5" descr="http://cs305907.userapi.com/u70987061/-14/x_6c9deb15.jpg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428596" y="5500702"/>
            <a:ext cx="1428760" cy="952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" grpId="0" animBg="1"/>
      <p:bldP spid="17" grpId="0" animBg="1"/>
      <p:bldP spid="18" grpId="0" animBg="1"/>
      <p:bldP spid="20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AutoShape 4"/>
          <p:cNvSpPr>
            <a:spLocks noChangeArrowheads="1"/>
          </p:cNvSpPr>
          <p:nvPr/>
        </p:nvSpPr>
        <p:spPr bwMode="gray">
          <a:xfrm>
            <a:off x="1714480" y="285728"/>
            <a:ext cx="4000528" cy="1143008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127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gray">
          <a:xfrm>
            <a:off x="1857356" y="357166"/>
            <a:ext cx="3786214" cy="1000132"/>
          </a:xfrm>
          <a:prstGeom prst="roundRect">
            <a:avLst>
              <a:gd name="adj" fmla="val 34829"/>
            </a:avLst>
          </a:prstGeom>
          <a:solidFill>
            <a:srgbClr val="99CCFF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black">
          <a:xfrm>
            <a:off x="2500298" y="428604"/>
            <a:ext cx="2357454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000000">
                <a:alpha val="5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192FF"/>
                </a:solidFill>
              </a:rPr>
              <a:t>ОСНОВНАЯ ЧАСТЬ</a:t>
            </a:r>
            <a:endParaRPr lang="en-US" sz="2400" b="1" dirty="0">
              <a:solidFill>
                <a:srgbClr val="0192FF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43042" y="2714620"/>
            <a:ext cx="7215238" cy="1643074"/>
          </a:xfrm>
          <a:prstGeom prst="roundRect">
            <a:avLst/>
          </a:prstGeom>
          <a:solidFill>
            <a:srgbClr val="CCECFF"/>
          </a:solidFill>
          <a:ln>
            <a:solidFill>
              <a:srgbClr val="019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Показ способа действия: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подробные показ от начала до конца;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показ образца;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показ выполнения только отдельных деталей;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показ схемы – этапы выполнения работы.</a:t>
            </a:r>
          </a:p>
          <a:p>
            <a:pPr lvl="1">
              <a:buFont typeface="Arial" pitchFamily="34" charset="0"/>
              <a:buChar char="•"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Выгнутая влево стрелка 13"/>
          <p:cNvSpPr/>
          <p:nvPr/>
        </p:nvSpPr>
        <p:spPr>
          <a:xfrm>
            <a:off x="1142976" y="1000108"/>
            <a:ext cx="571504" cy="1214446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5" name="Picture 10" descr="http://read.ru/images/illustrations/1276231524639874979.jpg">
            <a:hlinkClick r:id="rId3"/>
          </p:cNvPr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7572396" y="2786058"/>
            <a:ext cx="1065892" cy="151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1643042" y="4500570"/>
            <a:ext cx="7072362" cy="1714512"/>
          </a:xfrm>
          <a:prstGeom prst="roundRect">
            <a:avLst/>
          </a:prstGeom>
          <a:solidFill>
            <a:srgbClr val="CCECFF"/>
          </a:solidFill>
          <a:ln>
            <a:solidFill>
              <a:srgbClr val="019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</a:rPr>
              <a:t>    Продуктивная деятельность детей: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напомнить последовательность действий;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индивидуальная помощь;</a:t>
            </a:r>
          </a:p>
          <a:p>
            <a:pPr lvl="1">
              <a:buFont typeface="Arial" pitchFamily="34" charset="0"/>
              <a:buChar char="•"/>
            </a:pPr>
            <a:r>
              <a:rPr lang="ru-RU" dirty="0">
                <a:solidFill>
                  <a:srgbClr val="002060"/>
                </a:solidFill>
              </a:rPr>
              <a:t> поддерживать творческую обстановку,</a:t>
            </a:r>
          </a:p>
          <a:p>
            <a:pPr lvl="1"/>
            <a:r>
              <a:rPr lang="ru-RU" dirty="0">
                <a:solidFill>
                  <a:srgbClr val="002060"/>
                </a:solidFill>
              </a:rPr>
              <a:t>   можно использовать музыку.</a:t>
            </a:r>
          </a:p>
        </p:txBody>
      </p:sp>
      <p:sp>
        <p:nvSpPr>
          <p:cNvPr id="17" name="Выгнутая влево стрелка 16"/>
          <p:cNvSpPr/>
          <p:nvPr/>
        </p:nvSpPr>
        <p:spPr>
          <a:xfrm>
            <a:off x="1000100" y="857232"/>
            <a:ext cx="714380" cy="2928958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14480" y="1643050"/>
            <a:ext cx="7072362" cy="928694"/>
          </a:xfrm>
          <a:prstGeom prst="roundRect">
            <a:avLst/>
          </a:prstGeom>
          <a:solidFill>
            <a:srgbClr val="CCECFF"/>
          </a:solidFill>
          <a:ln>
            <a:solidFill>
              <a:srgbClr val="019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rgbClr val="002060"/>
                </a:solidFill>
              </a:rPr>
              <a:t>Всё оборудование ставится на столы до начала</a:t>
            </a:r>
          </a:p>
          <a:p>
            <a:r>
              <a:rPr lang="ru-RU" dirty="0">
                <a:solidFill>
                  <a:srgbClr val="002060"/>
                </a:solidFill>
              </a:rPr>
              <a:t> занятия!</a:t>
            </a:r>
          </a:p>
        </p:txBody>
      </p:sp>
      <p:sp>
        <p:nvSpPr>
          <p:cNvPr id="21" name="Выгнутая влево стрелка 20"/>
          <p:cNvSpPr/>
          <p:nvPr/>
        </p:nvSpPr>
        <p:spPr>
          <a:xfrm>
            <a:off x="642910" y="714356"/>
            <a:ext cx="1071570" cy="4929222"/>
          </a:xfrm>
          <a:prstGeom prst="curved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2" name="Picture 11" descr="http://mediamix-nn.ru/images/kak_i_chem_lepit_iz_plastilina_4.jpg">
            <a:hlinkClick r:id="rId6"/>
          </p:cNvPr>
          <p:cNvPicPr>
            <a:picLocks noChangeAspect="1" noChangeArrowheads="1"/>
          </p:cNvPicPr>
          <p:nvPr/>
        </p:nvPicPr>
        <p:blipFill>
          <a:blip r:embed="rId7" r:link="rId8" cstate="print"/>
          <a:srcRect/>
          <a:stretch>
            <a:fillRect/>
          </a:stretch>
        </p:blipFill>
        <p:spPr bwMode="auto">
          <a:xfrm>
            <a:off x="7215206" y="1714488"/>
            <a:ext cx="119113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9" descr="http://www.vseodetyah.com/editorfiles/applikaciya-iz-plastilina-bereza.gif">
            <a:hlinkClick r:id="rId9"/>
          </p:cNvPr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7072330" y="428604"/>
            <a:ext cx="142876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C:\Documents and Settings\User\Рабочий стол\detsad-504892-1537871432 (1).jpg"/>
          <p:cNvPicPr>
            <a:picLocks noChangeAspect="1" noChangeArrowheads="1"/>
          </p:cNvPicPr>
          <p:nvPr/>
        </p:nvPicPr>
        <p:blipFill>
          <a:blip r:embed="rId12" cstate="print"/>
          <a:srcRect l="10000" t="16359" b="6464"/>
          <a:stretch>
            <a:fillRect/>
          </a:stretch>
        </p:blipFill>
        <p:spPr bwMode="auto">
          <a:xfrm>
            <a:off x="6715140" y="5286388"/>
            <a:ext cx="2214578" cy="14287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"/>
          <p:cNvSpPr>
            <a:spLocks noChangeArrowheads="1"/>
          </p:cNvSpPr>
          <p:nvPr/>
        </p:nvSpPr>
        <p:spPr bwMode="gray">
          <a:xfrm>
            <a:off x="2357422" y="285728"/>
            <a:ext cx="4000528" cy="1143008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12700" algn="ctr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298" y="428604"/>
            <a:ext cx="3714776" cy="857256"/>
          </a:xfrm>
          <a:prstGeom prst="roundRect">
            <a:avLst/>
          </a:prstGeom>
          <a:solidFill>
            <a:srgbClr val="FBC5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ru-RU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00B0F0"/>
                </a:solidFill>
              </a:rPr>
              <a:t>ЗАКЛЮЧИТЕЛЬНАЯ </a:t>
            </a:r>
          </a:p>
          <a:p>
            <a:pPr algn="ctr"/>
            <a:r>
              <a:rPr lang="ru-RU" b="1" dirty="0">
                <a:solidFill>
                  <a:srgbClr val="00B0F0"/>
                </a:solidFill>
              </a:rPr>
              <a:t>ЧАСТЬ</a:t>
            </a:r>
            <a:endParaRPr lang="en-US" b="1" dirty="0">
              <a:solidFill>
                <a:srgbClr val="00B0F0"/>
              </a:solidFill>
            </a:endParaRP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3500430" y="1428736"/>
            <a:ext cx="1857388" cy="35719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071538" y="1785926"/>
            <a:ext cx="7000924" cy="928694"/>
          </a:xfrm>
          <a:prstGeom prst="ellipse">
            <a:avLst/>
          </a:prstGeom>
          <a:solidFill>
            <a:srgbClr val="FBC5D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Чтобы была завершённость занятия, обязательно подводится краткий итог</a:t>
            </a: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214282" y="3000372"/>
            <a:ext cx="2786082" cy="3571900"/>
          </a:xfrm>
          <a:prstGeom prst="verticalScroll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2786050" y="3071810"/>
            <a:ext cx="2214578" cy="3500462"/>
          </a:xfrm>
          <a:prstGeom prst="verticalScroll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ертикальный свиток 12"/>
          <p:cNvSpPr/>
          <p:nvPr/>
        </p:nvSpPr>
        <p:spPr>
          <a:xfrm>
            <a:off x="4786314" y="3000372"/>
            <a:ext cx="4143404" cy="3429024"/>
          </a:xfrm>
          <a:prstGeom prst="verticalScroll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DSC05827"/>
          <p:cNvPicPr>
            <a:picLocks noChangeAspect="1" noChangeArrowheads="1"/>
          </p:cNvPicPr>
          <p:nvPr/>
        </p:nvPicPr>
        <p:blipFill>
          <a:blip r:embed="rId2" cstate="print"/>
          <a:srcRect l="2080" t="24965" r="2219" b="36200"/>
          <a:stretch>
            <a:fillRect/>
          </a:stretch>
        </p:blipFill>
        <p:spPr bwMode="auto">
          <a:xfrm>
            <a:off x="6500826" y="5214950"/>
            <a:ext cx="1857388" cy="5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DSC05826"/>
          <p:cNvPicPr>
            <a:picLocks noChangeAspect="1" noChangeArrowheads="1"/>
          </p:cNvPicPr>
          <p:nvPr/>
        </p:nvPicPr>
        <p:blipFill>
          <a:blip r:embed="rId3" cstate="print"/>
          <a:srcRect t="32663" b="44724"/>
          <a:stretch>
            <a:fillRect/>
          </a:stretch>
        </p:blipFill>
        <p:spPr bwMode="auto">
          <a:xfrm>
            <a:off x="5357818" y="5857892"/>
            <a:ext cx="3000404" cy="508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429256" y="3571876"/>
            <a:ext cx="29289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Самостоятельная оценка работы с помощью: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 карточек – символов;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 схемы;</a:t>
            </a:r>
          </a:p>
          <a:p>
            <a:pPr>
              <a:buFont typeface="Wingdings" pitchFamily="2" charset="2"/>
              <a:buChar char="ü"/>
            </a:pPr>
            <a:r>
              <a:rPr lang="ru-RU" dirty="0"/>
              <a:t> смайликов и др.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2910" y="3429000"/>
            <a:ext cx="1857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Создание сюжетной композиции, выставка и общая оценка работ педагогом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71802" y="3500438"/>
            <a:ext cx="15716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Оценка работы соседом;  героем из сюрпризного момента</a:t>
            </a:r>
          </a:p>
        </p:txBody>
      </p:sp>
      <p:pic>
        <p:nvPicPr>
          <p:cNvPr id="2050" name="Picture 2" descr="C:\Documents and Settings\User\Рабочий стол\IMG_5015.jpg"/>
          <p:cNvPicPr>
            <a:picLocks noChangeAspect="1" noChangeArrowheads="1"/>
          </p:cNvPicPr>
          <p:nvPr/>
        </p:nvPicPr>
        <p:blipFill>
          <a:blip r:embed="rId4" cstate="print"/>
          <a:srcRect t="18125" b="14375"/>
          <a:stretch>
            <a:fillRect/>
          </a:stretch>
        </p:blipFill>
        <p:spPr bwMode="auto">
          <a:xfrm>
            <a:off x="285720" y="5500702"/>
            <a:ext cx="2302876" cy="1093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5214950"/>
            <a:ext cx="1857388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500"/>
                            </p:stCondLst>
                            <p:childTnLst>
                              <p:par>
                                <p:cTn id="3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0"/>
                            </p:stCondLst>
                            <p:childTnLst>
                              <p:par>
                                <p:cTn id="4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6200"/>
                            </p:stCondLst>
                            <p:childTnLst>
                              <p:par>
                                <p:cTn id="5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700"/>
                            </p:stCondLst>
                            <p:childTnLst>
                              <p:par>
                                <p:cTn id="5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Рабочий стол\detsad-95764-1484289606.jpg"/>
          <p:cNvPicPr>
            <a:picLocks noChangeAspect="1" noChangeArrowheads="1"/>
          </p:cNvPicPr>
          <p:nvPr/>
        </p:nvPicPr>
        <p:blipFill>
          <a:blip r:embed="rId2" cstate="print"/>
          <a:srcRect b="10748"/>
          <a:stretch>
            <a:fillRect/>
          </a:stretch>
        </p:blipFill>
        <p:spPr bwMode="auto">
          <a:xfrm>
            <a:off x="285720" y="4786322"/>
            <a:ext cx="3071834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2" name="Схема 1"/>
          <p:cNvGraphicFramePr/>
          <p:nvPr/>
        </p:nvGraphicFramePr>
        <p:xfrm>
          <a:off x="1928794" y="1071546"/>
          <a:ext cx="6572296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57356" y="500042"/>
            <a:ext cx="5000644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методы и формы работы с детьми: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928670"/>
            <a:ext cx="2549521" cy="200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79513" y="1008312"/>
            <a:ext cx="7929586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1" i="1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i="1" dirty="0">
              <a:solidFill>
                <a:srgbClr val="333333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>
              <a:ln>
                <a:noFill/>
              </a:ln>
              <a:solidFill>
                <a:srgbClr val="333333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• Глина, пластилин, тесто, другие лепные массы.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Влажная салфетка, вода, подкладная доска.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 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ластмассовые и деревянные стеки.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Альбомы и книги для рассматривания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Заготовки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Альбомы с образцами, алгоритмами, моделями и схемами</a:t>
            </a:r>
          </a:p>
          <a:p>
            <a:pPr lvl="0" eaLnBrk="0" hangingPunct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Материалы для детского продуктивного творчества; 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.Скульптуры малых форм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Дополнительный бросовый материал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3" y="-99392"/>
            <a:ext cx="9289032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/>
            <a:endParaRPr lang="ru-RU" sz="5400" b="1" i="1" dirty="0">
              <a:solidFill>
                <a:srgbClr val="FF0000"/>
              </a:solidFill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b="1" i="1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развивающей среды (уголок эстетической деятельности)</a:t>
            </a:r>
          </a:p>
          <a:p>
            <a:pPr lvl="0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Documents and Settings\User\Рабочий стол\detsad-963975-1540750668.jpg"/>
          <p:cNvPicPr>
            <a:picLocks noChangeAspect="1" noChangeArrowheads="1"/>
          </p:cNvPicPr>
          <p:nvPr/>
        </p:nvPicPr>
        <p:blipFill>
          <a:blip r:embed="rId2" cstate="print"/>
          <a:srcRect b="7692"/>
          <a:stretch>
            <a:fillRect/>
          </a:stretch>
        </p:blipFill>
        <p:spPr bwMode="auto">
          <a:xfrm>
            <a:off x="5072066" y="4071942"/>
            <a:ext cx="3786214" cy="25003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Documents and Settings\User\Рабочий стол\043317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143380"/>
            <a:ext cx="3556242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Рисунок 35" descr="0bf693fbffd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4714876" y="2428868"/>
            <a:ext cx="328614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</a:t>
            </a:r>
          </a:p>
          <a:p>
            <a:pPr algn="ctr"/>
            <a:r>
              <a:rPr lang="ru-RU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внимание</a:t>
            </a:r>
          </a:p>
          <a:p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трелка вправо с вырезом 20"/>
          <p:cNvSpPr/>
          <p:nvPr/>
        </p:nvSpPr>
        <p:spPr>
          <a:xfrm rot="1325010">
            <a:off x="2086476" y="3999360"/>
            <a:ext cx="4969691" cy="484632"/>
          </a:xfrm>
          <a:prstGeom prst="notched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ltGray">
          <a:xfrm>
            <a:off x="285720" y="4786322"/>
            <a:ext cx="2285984" cy="1428760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 dirty="0"/>
              <a:t>ГЛИНА</a:t>
            </a:r>
          </a:p>
        </p:txBody>
      </p:sp>
      <p:grpSp>
        <p:nvGrpSpPr>
          <p:cNvPr id="9238" name="Group 22"/>
          <p:cNvGrpSpPr>
            <a:grpSpLocks/>
          </p:cNvGrpSpPr>
          <p:nvPr/>
        </p:nvGrpSpPr>
        <p:grpSpPr bwMode="auto">
          <a:xfrm>
            <a:off x="2786050" y="2000240"/>
            <a:ext cx="6074154" cy="1857388"/>
            <a:chOff x="1341" y="1723"/>
            <a:chExt cx="3105" cy="335"/>
          </a:xfrm>
        </p:grpSpPr>
        <p:sp>
          <p:nvSpPr>
            <p:cNvPr id="9239" name="AutoShape 23"/>
            <p:cNvSpPr>
              <a:spLocks noChangeArrowheads="1"/>
            </p:cNvSpPr>
            <p:nvPr/>
          </p:nvSpPr>
          <p:spPr bwMode="gray">
            <a:xfrm>
              <a:off x="1341" y="1723"/>
              <a:ext cx="3104" cy="335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28575" algn="ctr">
              <a:solidFill>
                <a:srgbClr val="FFFFFF"/>
              </a:solidFill>
              <a:round/>
              <a:headEnd/>
              <a:tailEnd/>
            </a:ln>
            <a:effectLst>
              <a:outerShdw dist="71842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240" name="AutoShape 24"/>
            <p:cNvSpPr>
              <a:spLocks noChangeArrowheads="1"/>
            </p:cNvSpPr>
            <p:nvPr/>
          </p:nvSpPr>
          <p:spPr bwMode="gray">
            <a:xfrm>
              <a:off x="1378" y="1723"/>
              <a:ext cx="3068" cy="97"/>
            </a:xfrm>
            <a:prstGeom prst="roundRect">
              <a:avLst>
                <a:gd name="adj" fmla="val 31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dirty="0"/>
            </a:p>
            <a:p>
              <a:pPr algn="ctr"/>
              <a:endParaRPr lang="ru-RU" dirty="0"/>
            </a:p>
            <a:p>
              <a:pPr algn="ctr"/>
              <a:endParaRPr lang="ru-RU" dirty="0"/>
            </a:p>
            <a:p>
              <a:pPr algn="ctr"/>
              <a:endParaRPr lang="ru-RU" dirty="0"/>
            </a:p>
            <a:p>
              <a:pPr algn="ctr"/>
              <a:endParaRPr lang="ru-RU" dirty="0"/>
            </a:p>
            <a:p>
              <a:pPr algn="ctr"/>
              <a:r>
                <a:rPr lang="ru-RU" dirty="0"/>
                <a:t>-  </a:t>
              </a:r>
              <a:r>
                <a:rPr lang="ru-RU" sz="1600" b="1" i="1" dirty="0"/>
                <a:t>самый осязаемый вид художественного творчества.</a:t>
              </a:r>
            </a:p>
            <a:p>
              <a:pPr algn="ctr"/>
              <a:r>
                <a:rPr lang="ru-RU" sz="1600" b="1" i="1" dirty="0"/>
                <a:t>Ребёнок видит то, что создал, трогает, берёт в руки и </a:t>
              </a:r>
            </a:p>
            <a:p>
              <a:pPr algn="ctr"/>
              <a:r>
                <a:rPr lang="ru-RU" sz="1600" b="1" i="1" dirty="0"/>
                <a:t>по мере необходимости изменяет. </a:t>
              </a:r>
            </a:p>
            <a:p>
              <a:pPr algn="ctr"/>
              <a:r>
                <a:rPr lang="ru-RU" sz="1600" b="1" i="1" dirty="0"/>
                <a:t>Основным инструментом в лепке является рука. </a:t>
              </a:r>
            </a:p>
            <a:p>
              <a:pPr algn="ctr"/>
              <a:r>
                <a:rPr lang="ru-RU" sz="1600" b="1" i="1" dirty="0"/>
                <a:t>Следовательно, уровень умения зависит от</a:t>
              </a:r>
            </a:p>
            <a:p>
              <a:pPr algn="ctr"/>
              <a:r>
                <a:rPr lang="ru-RU" sz="1600" b="1" i="1" dirty="0"/>
                <a:t>владения собственными руками.</a:t>
              </a:r>
            </a:p>
          </p:txBody>
        </p:sp>
      </p:grpSp>
      <p:sp>
        <p:nvSpPr>
          <p:cNvPr id="9242" name="AutoShape 26"/>
          <p:cNvSpPr>
            <a:spLocks noChangeArrowheads="1"/>
          </p:cNvSpPr>
          <p:nvPr/>
        </p:nvSpPr>
        <p:spPr bwMode="gray">
          <a:xfrm>
            <a:off x="0" y="2357430"/>
            <a:ext cx="2357422" cy="1312502"/>
          </a:xfrm>
          <a:prstGeom prst="diamond">
            <a:avLst/>
          </a:prstGeom>
          <a:solidFill>
            <a:schemeClr val="hlink"/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r>
              <a:rPr lang="ru-RU" b="1" dirty="0"/>
              <a:t>ЛЕПКА</a:t>
            </a: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357422" y="-171400"/>
            <a:ext cx="4590842" cy="158417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endParaRPr lang="ru-RU" sz="2800" b="1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2643174" y="1052736"/>
            <a:ext cx="6500826" cy="144757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endParaRPr lang="ru-RU" sz="2800" b="1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2643174" y="428604"/>
            <a:ext cx="5834625" cy="157163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endParaRPr lang="ru-RU" sz="2800" b="1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1030" name="WordArt 6"/>
          <p:cNvSpPr>
            <a:spLocks noChangeArrowheads="1" noChangeShapeType="1" noTextEdit="1"/>
          </p:cNvSpPr>
          <p:nvPr/>
        </p:nvSpPr>
        <p:spPr bwMode="auto">
          <a:xfrm>
            <a:off x="2428860" y="714356"/>
            <a:ext cx="6536198" cy="9361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2800" b="1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Times New Roman"/>
              <a:cs typeface="Times New Roman"/>
            </a:endParaRPr>
          </a:p>
        </p:txBody>
      </p:sp>
      <p:pic>
        <p:nvPicPr>
          <p:cNvPr id="1031" name="Picture 7" descr="http://stranamasterov.ru/files/imagecache/orig_with_logo/i0912/DSCF1275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14282" y="428604"/>
            <a:ext cx="22870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000232" y="285728"/>
            <a:ext cx="714376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Истоки способностей и дарования детей </a:t>
            </a: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на кончиках их пальцев.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От пальцев, образно говоря, тянутся тончайшие нити-ручейки,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которые питают источник творческой нити.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Другими словами, чем больше мастерства в детской руке,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тем умнее ребёнок</a:t>
            </a: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[В. А.Сухомлинский]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ltGray">
          <a:xfrm>
            <a:off x="3786182" y="4857760"/>
            <a:ext cx="2285984" cy="1428760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 dirty="0"/>
              <a:t>ПЛАСТИЛИН</a:t>
            </a:r>
          </a:p>
        </p:txBody>
      </p:sp>
      <p:sp>
        <p:nvSpPr>
          <p:cNvPr id="17" name="AutoShape 16"/>
          <p:cNvSpPr>
            <a:spLocks noChangeArrowheads="1"/>
          </p:cNvSpPr>
          <p:nvPr/>
        </p:nvSpPr>
        <p:spPr bwMode="ltGray">
          <a:xfrm>
            <a:off x="6643702" y="4929198"/>
            <a:ext cx="2285984" cy="1428760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  <a:ln w="25400" algn="ctr">
            <a:solidFill>
              <a:schemeClr val="bg1"/>
            </a:solidFill>
            <a:miter lim="800000"/>
            <a:headEnd/>
            <a:tailEnd/>
          </a:ln>
          <a:effectLst>
            <a:outerShdw dist="762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/>
            <a:r>
              <a:rPr lang="ru-RU" b="1" dirty="0"/>
              <a:t>СОЛЕНОЕ</a:t>
            </a:r>
          </a:p>
          <a:p>
            <a:pPr algn="ctr"/>
            <a:r>
              <a:rPr lang="ru-RU" b="1" dirty="0"/>
              <a:t> ТЕСТО</a:t>
            </a:r>
          </a:p>
        </p:txBody>
      </p:sp>
      <p:sp>
        <p:nvSpPr>
          <p:cNvPr id="18" name="Стрелка вправо с вырезом 17"/>
          <p:cNvSpPr/>
          <p:nvPr/>
        </p:nvSpPr>
        <p:spPr>
          <a:xfrm rot="5400000">
            <a:off x="931807" y="4068797"/>
            <a:ext cx="906970" cy="484632"/>
          </a:xfrm>
          <a:prstGeom prst="notched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с вырезом 19"/>
          <p:cNvSpPr/>
          <p:nvPr/>
        </p:nvSpPr>
        <p:spPr>
          <a:xfrm rot="2024796">
            <a:off x="1681171" y="4127615"/>
            <a:ext cx="2478731" cy="484632"/>
          </a:xfrm>
          <a:prstGeom prst="notched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9" presetClass="entr" presetSubtype="0" accel="10000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1" dur="1000"/>
                                        <p:tgtEl>
                                          <p:spTgt spid="9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4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9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2" grpId="0" animBg="1"/>
      <p:bldP spid="9242" grpId="0" animBg="1"/>
      <p:bldP spid="1026" grpId="0"/>
      <p:bldP spid="1026" grpId="1"/>
      <p:bldP spid="1028" grpId="0"/>
      <p:bldP spid="1028" grpId="1"/>
      <p:bldP spid="1029" grpId="0"/>
      <p:bldP spid="1029" grpId="1"/>
      <p:bldP spid="1030" grpId="0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трелка вниз 12"/>
          <p:cNvSpPr/>
          <p:nvPr/>
        </p:nvSpPr>
        <p:spPr>
          <a:xfrm rot="20916859">
            <a:off x="4694928" y="4187116"/>
            <a:ext cx="500066" cy="571504"/>
          </a:xfrm>
          <a:prstGeom prst="down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832158">
            <a:off x="3164162" y="4307178"/>
            <a:ext cx="500066" cy="500066"/>
          </a:xfrm>
          <a:prstGeom prst="down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9552956">
            <a:off x="4970358" y="2176711"/>
            <a:ext cx="549466" cy="570131"/>
          </a:xfrm>
          <a:prstGeom prst="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429934">
            <a:off x="5708846" y="3654630"/>
            <a:ext cx="500066" cy="428628"/>
          </a:xfrm>
          <a:prstGeom prst="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3715305">
            <a:off x="3066791" y="2185297"/>
            <a:ext cx="553747" cy="617611"/>
          </a:xfrm>
          <a:prstGeom prst="right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5201126">
            <a:off x="2445134" y="3302398"/>
            <a:ext cx="500066" cy="500066"/>
          </a:xfrm>
          <a:prstGeom prst="downArrow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214678" y="2643182"/>
            <a:ext cx="2200284" cy="1285884"/>
          </a:xfrm>
          <a:prstGeom prst="ellipse">
            <a:avLst/>
          </a:prstGeom>
          <a:solidFill>
            <a:srgbClr val="CC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ЛЕПКА</a:t>
            </a:r>
          </a:p>
        </p:txBody>
      </p:sp>
      <p:sp>
        <p:nvSpPr>
          <p:cNvPr id="18" name="Овал 17"/>
          <p:cNvSpPr/>
          <p:nvPr/>
        </p:nvSpPr>
        <p:spPr>
          <a:xfrm>
            <a:off x="0" y="2928934"/>
            <a:ext cx="2200284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рисование</a:t>
            </a:r>
          </a:p>
        </p:txBody>
      </p:sp>
      <p:sp>
        <p:nvSpPr>
          <p:cNvPr id="21" name="Овал 20"/>
          <p:cNvSpPr/>
          <p:nvPr/>
        </p:nvSpPr>
        <p:spPr>
          <a:xfrm>
            <a:off x="714348" y="1500174"/>
            <a:ext cx="2414598" cy="1214446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Чтение художественной литературы</a:t>
            </a:r>
          </a:p>
        </p:txBody>
      </p:sp>
      <p:sp>
        <p:nvSpPr>
          <p:cNvPr id="22" name="Овал 21"/>
          <p:cNvSpPr/>
          <p:nvPr/>
        </p:nvSpPr>
        <p:spPr>
          <a:xfrm>
            <a:off x="6500826" y="3571876"/>
            <a:ext cx="2200284" cy="127159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Ознакомление с окружающим миром</a:t>
            </a:r>
          </a:p>
        </p:txBody>
      </p:sp>
      <p:sp>
        <p:nvSpPr>
          <p:cNvPr id="23" name="Овал 22"/>
          <p:cNvSpPr/>
          <p:nvPr/>
        </p:nvSpPr>
        <p:spPr>
          <a:xfrm>
            <a:off x="6143636" y="1714488"/>
            <a:ext cx="2214578" cy="1000132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Развитие речи</a:t>
            </a:r>
          </a:p>
        </p:txBody>
      </p:sp>
      <p:sp>
        <p:nvSpPr>
          <p:cNvPr id="24" name="Овал 23"/>
          <p:cNvSpPr/>
          <p:nvPr/>
        </p:nvSpPr>
        <p:spPr>
          <a:xfrm>
            <a:off x="1571604" y="285728"/>
            <a:ext cx="6215106" cy="107157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B0F0"/>
                </a:solidFill>
              </a:rPr>
              <a:t>Взаимосвязь с видами деятельности</a:t>
            </a:r>
          </a:p>
        </p:txBody>
      </p:sp>
      <p:sp>
        <p:nvSpPr>
          <p:cNvPr id="25" name="Овал 24"/>
          <p:cNvSpPr/>
          <p:nvPr/>
        </p:nvSpPr>
        <p:spPr>
          <a:xfrm>
            <a:off x="1000100" y="5072074"/>
            <a:ext cx="2200284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аппликация</a:t>
            </a:r>
          </a:p>
        </p:txBody>
      </p:sp>
      <p:sp>
        <p:nvSpPr>
          <p:cNvPr id="26" name="Овал 25"/>
          <p:cNvSpPr/>
          <p:nvPr/>
        </p:nvSpPr>
        <p:spPr>
          <a:xfrm>
            <a:off x="4071934" y="5000636"/>
            <a:ext cx="2200284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музыка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785786" y="830253"/>
            <a:ext cx="7572428" cy="480131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ПРИНЦИПЫ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1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простого к сложному,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где предусмотрен переход от простых занятий к сложным.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1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наглядности</a:t>
            </a:r>
            <a:r>
              <a:rPr kumimoji="0" lang="ru-RU" b="1" i="0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выражается в том, что у детей более развита наглядно-образная память, чем словесно-логическая, поэтому мышление опирается на восприятие или представление.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1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Принцип индивидуализации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обеспечивает вовлечение каждого ребенка в воспитательный процесс.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just" eaLnBrk="0" hangingPunct="0">
              <a:lnSpc>
                <a:spcPct val="150000"/>
              </a:lnSpc>
              <a:buFont typeface="Wingdings" pitchFamily="2" charset="2"/>
              <a:buChar char="Ø"/>
            </a:pPr>
            <a:r>
              <a:rPr kumimoji="0" lang="ru-RU" b="1" i="1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Связь обучения с</a:t>
            </a:r>
            <a:r>
              <a:rPr kumimoji="0" lang="ru-RU" b="1" i="1" u="sng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окружающим миром</a:t>
            </a:r>
            <a:r>
              <a:rPr kumimoji="0" lang="ru-RU" b="1" i="1" u="sng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должно опираться на впечатление, полученное ребенком от окружающей действительности.</a:t>
            </a: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2"/>
          <p:cNvSpPr>
            <a:spLocks/>
          </p:cNvSpPr>
          <p:nvPr/>
        </p:nvSpPr>
        <p:spPr bwMode="gray">
          <a:xfrm rot="3046289" flipH="1">
            <a:off x="4829175" y="1073150"/>
            <a:ext cx="1978025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hlink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1267" name="Freeform 3"/>
          <p:cNvSpPr>
            <a:spLocks/>
          </p:cNvSpPr>
          <p:nvPr/>
        </p:nvSpPr>
        <p:spPr bwMode="ltGray">
          <a:xfrm rot="3171804" flipH="1">
            <a:off x="2356042" y="3303787"/>
            <a:ext cx="1952625" cy="3117850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accent2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1268" name="Freeform 4"/>
          <p:cNvSpPr>
            <a:spLocks/>
          </p:cNvSpPr>
          <p:nvPr/>
        </p:nvSpPr>
        <p:spPr bwMode="gray">
          <a:xfrm rot="-46326947">
            <a:off x="4829175" y="3289300"/>
            <a:ext cx="1978025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accent1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1269" name="Freeform 5"/>
          <p:cNvSpPr>
            <a:spLocks/>
          </p:cNvSpPr>
          <p:nvPr/>
        </p:nvSpPr>
        <p:spPr bwMode="ltGray">
          <a:xfrm rot="-46246289">
            <a:off x="2052425" y="1097084"/>
            <a:ext cx="2422553" cy="3159125"/>
          </a:xfrm>
          <a:custGeom>
            <a:avLst/>
            <a:gdLst/>
            <a:ahLst/>
            <a:cxnLst>
              <a:cxn ang="0">
                <a:pos x="1467" y="1246"/>
              </a:cxn>
              <a:cxn ang="0">
                <a:pos x="1444" y="1390"/>
              </a:cxn>
              <a:cxn ang="0">
                <a:pos x="1400" y="1529"/>
              </a:cxn>
              <a:cxn ang="0">
                <a:pos x="1339" y="1662"/>
              </a:cxn>
              <a:cxn ang="0">
                <a:pos x="1267" y="1784"/>
              </a:cxn>
              <a:cxn ang="0">
                <a:pos x="1187" y="1898"/>
              </a:cxn>
              <a:cxn ang="0">
                <a:pos x="1102" y="2002"/>
              </a:cxn>
              <a:cxn ang="0">
                <a:pos x="1019" y="2094"/>
              </a:cxn>
              <a:cxn ang="0">
                <a:pos x="939" y="2174"/>
              </a:cxn>
              <a:cxn ang="0">
                <a:pos x="866" y="2239"/>
              </a:cxn>
              <a:cxn ang="0">
                <a:pos x="806" y="2290"/>
              </a:cxn>
              <a:cxn ang="0">
                <a:pos x="763" y="2325"/>
              </a:cxn>
              <a:cxn ang="0">
                <a:pos x="739" y="2343"/>
              </a:cxn>
              <a:cxn ang="0">
                <a:pos x="732" y="2343"/>
              </a:cxn>
              <a:cxn ang="0">
                <a:pos x="709" y="2325"/>
              </a:cxn>
              <a:cxn ang="0">
                <a:pos x="665" y="2290"/>
              </a:cxn>
              <a:cxn ang="0">
                <a:pos x="604" y="2239"/>
              </a:cxn>
              <a:cxn ang="0">
                <a:pos x="532" y="2174"/>
              </a:cxn>
              <a:cxn ang="0">
                <a:pos x="452" y="2094"/>
              </a:cxn>
              <a:cxn ang="0">
                <a:pos x="367" y="2002"/>
              </a:cxn>
              <a:cxn ang="0">
                <a:pos x="284" y="1898"/>
              </a:cxn>
              <a:cxn ang="0">
                <a:pos x="204" y="1784"/>
              </a:cxn>
              <a:cxn ang="0">
                <a:pos x="131" y="1662"/>
              </a:cxn>
              <a:cxn ang="0">
                <a:pos x="71" y="1529"/>
              </a:cxn>
              <a:cxn ang="0">
                <a:pos x="27" y="1390"/>
              </a:cxn>
              <a:cxn ang="0">
                <a:pos x="4" y="1246"/>
              </a:cxn>
              <a:cxn ang="0">
                <a:pos x="4" y="1098"/>
              </a:cxn>
              <a:cxn ang="0">
                <a:pos x="27" y="954"/>
              </a:cxn>
              <a:cxn ang="0">
                <a:pos x="71" y="815"/>
              </a:cxn>
              <a:cxn ang="0">
                <a:pos x="131" y="684"/>
              </a:cxn>
              <a:cxn ang="0">
                <a:pos x="204" y="560"/>
              </a:cxn>
              <a:cxn ang="0">
                <a:pos x="284" y="446"/>
              </a:cxn>
              <a:cxn ang="0">
                <a:pos x="367" y="343"/>
              </a:cxn>
              <a:cxn ang="0">
                <a:pos x="452" y="251"/>
              </a:cxn>
              <a:cxn ang="0">
                <a:pos x="532" y="170"/>
              </a:cxn>
              <a:cxn ang="0">
                <a:pos x="604" y="105"/>
              </a:cxn>
              <a:cxn ang="0">
                <a:pos x="665" y="55"/>
              </a:cxn>
              <a:cxn ang="0">
                <a:pos x="709" y="19"/>
              </a:cxn>
              <a:cxn ang="0">
                <a:pos x="732" y="1"/>
              </a:cxn>
              <a:cxn ang="0">
                <a:pos x="739" y="1"/>
              </a:cxn>
              <a:cxn ang="0">
                <a:pos x="763" y="19"/>
              </a:cxn>
              <a:cxn ang="0">
                <a:pos x="806" y="55"/>
              </a:cxn>
              <a:cxn ang="0">
                <a:pos x="866" y="105"/>
              </a:cxn>
              <a:cxn ang="0">
                <a:pos x="939" y="170"/>
              </a:cxn>
              <a:cxn ang="0">
                <a:pos x="1019" y="251"/>
              </a:cxn>
              <a:cxn ang="0">
                <a:pos x="1102" y="343"/>
              </a:cxn>
              <a:cxn ang="0">
                <a:pos x="1187" y="446"/>
              </a:cxn>
              <a:cxn ang="0">
                <a:pos x="1267" y="560"/>
              </a:cxn>
              <a:cxn ang="0">
                <a:pos x="1339" y="684"/>
              </a:cxn>
              <a:cxn ang="0">
                <a:pos x="1400" y="815"/>
              </a:cxn>
              <a:cxn ang="0">
                <a:pos x="1444" y="954"/>
              </a:cxn>
              <a:cxn ang="0">
                <a:pos x="1467" y="1098"/>
              </a:cxn>
            </a:cxnLst>
            <a:rect l="0" t="0" r="r" b="b"/>
            <a:pathLst>
              <a:path w="1470" h="2346">
                <a:moveTo>
                  <a:pt x="1470" y="1173"/>
                </a:moveTo>
                <a:lnTo>
                  <a:pt x="1467" y="1246"/>
                </a:lnTo>
                <a:lnTo>
                  <a:pt x="1458" y="1319"/>
                </a:lnTo>
                <a:lnTo>
                  <a:pt x="1444" y="1390"/>
                </a:lnTo>
                <a:lnTo>
                  <a:pt x="1423" y="1462"/>
                </a:lnTo>
                <a:lnTo>
                  <a:pt x="1400" y="1529"/>
                </a:lnTo>
                <a:lnTo>
                  <a:pt x="1371" y="1596"/>
                </a:lnTo>
                <a:lnTo>
                  <a:pt x="1339" y="1662"/>
                </a:lnTo>
                <a:lnTo>
                  <a:pt x="1305" y="1724"/>
                </a:lnTo>
                <a:lnTo>
                  <a:pt x="1267" y="1784"/>
                </a:lnTo>
                <a:lnTo>
                  <a:pt x="1228" y="1843"/>
                </a:lnTo>
                <a:lnTo>
                  <a:pt x="1187" y="1898"/>
                </a:lnTo>
                <a:lnTo>
                  <a:pt x="1145" y="1952"/>
                </a:lnTo>
                <a:lnTo>
                  <a:pt x="1102" y="2002"/>
                </a:lnTo>
                <a:lnTo>
                  <a:pt x="1060" y="2050"/>
                </a:lnTo>
                <a:lnTo>
                  <a:pt x="1019" y="2094"/>
                </a:lnTo>
                <a:lnTo>
                  <a:pt x="978" y="2134"/>
                </a:lnTo>
                <a:lnTo>
                  <a:pt x="939" y="2174"/>
                </a:lnTo>
                <a:lnTo>
                  <a:pt x="901" y="2207"/>
                </a:lnTo>
                <a:lnTo>
                  <a:pt x="866" y="2239"/>
                </a:lnTo>
                <a:lnTo>
                  <a:pt x="835" y="2266"/>
                </a:lnTo>
                <a:lnTo>
                  <a:pt x="806" y="2290"/>
                </a:lnTo>
                <a:lnTo>
                  <a:pt x="783" y="2309"/>
                </a:lnTo>
                <a:lnTo>
                  <a:pt x="763" y="2325"/>
                </a:lnTo>
                <a:lnTo>
                  <a:pt x="748" y="2336"/>
                </a:lnTo>
                <a:lnTo>
                  <a:pt x="739" y="2343"/>
                </a:lnTo>
                <a:lnTo>
                  <a:pt x="735" y="2346"/>
                </a:lnTo>
                <a:lnTo>
                  <a:pt x="732" y="2343"/>
                </a:lnTo>
                <a:lnTo>
                  <a:pt x="723" y="2336"/>
                </a:lnTo>
                <a:lnTo>
                  <a:pt x="709" y="2325"/>
                </a:lnTo>
                <a:lnTo>
                  <a:pt x="688" y="2309"/>
                </a:lnTo>
                <a:lnTo>
                  <a:pt x="665" y="2290"/>
                </a:lnTo>
                <a:lnTo>
                  <a:pt x="636" y="2266"/>
                </a:lnTo>
                <a:lnTo>
                  <a:pt x="604" y="2239"/>
                </a:lnTo>
                <a:lnTo>
                  <a:pt x="570" y="2207"/>
                </a:lnTo>
                <a:lnTo>
                  <a:pt x="532" y="2174"/>
                </a:lnTo>
                <a:lnTo>
                  <a:pt x="493" y="2134"/>
                </a:lnTo>
                <a:lnTo>
                  <a:pt x="452" y="2094"/>
                </a:lnTo>
                <a:lnTo>
                  <a:pt x="410" y="2050"/>
                </a:lnTo>
                <a:lnTo>
                  <a:pt x="367" y="2002"/>
                </a:lnTo>
                <a:lnTo>
                  <a:pt x="325" y="1952"/>
                </a:lnTo>
                <a:lnTo>
                  <a:pt x="284" y="1898"/>
                </a:lnTo>
                <a:lnTo>
                  <a:pt x="243" y="1843"/>
                </a:lnTo>
                <a:lnTo>
                  <a:pt x="204" y="1784"/>
                </a:lnTo>
                <a:lnTo>
                  <a:pt x="166" y="1724"/>
                </a:lnTo>
                <a:lnTo>
                  <a:pt x="131" y="1662"/>
                </a:lnTo>
                <a:lnTo>
                  <a:pt x="100" y="1596"/>
                </a:lnTo>
                <a:lnTo>
                  <a:pt x="71" y="1529"/>
                </a:lnTo>
                <a:lnTo>
                  <a:pt x="48" y="1462"/>
                </a:lnTo>
                <a:lnTo>
                  <a:pt x="27" y="1390"/>
                </a:lnTo>
                <a:lnTo>
                  <a:pt x="13" y="1319"/>
                </a:lnTo>
                <a:lnTo>
                  <a:pt x="4" y="1246"/>
                </a:lnTo>
                <a:lnTo>
                  <a:pt x="0" y="1173"/>
                </a:lnTo>
                <a:lnTo>
                  <a:pt x="4" y="1098"/>
                </a:lnTo>
                <a:lnTo>
                  <a:pt x="13" y="1025"/>
                </a:lnTo>
                <a:lnTo>
                  <a:pt x="27" y="954"/>
                </a:lnTo>
                <a:lnTo>
                  <a:pt x="48" y="884"/>
                </a:lnTo>
                <a:lnTo>
                  <a:pt x="71" y="815"/>
                </a:lnTo>
                <a:lnTo>
                  <a:pt x="100" y="748"/>
                </a:lnTo>
                <a:lnTo>
                  <a:pt x="131" y="684"/>
                </a:lnTo>
                <a:lnTo>
                  <a:pt x="166" y="621"/>
                </a:lnTo>
                <a:lnTo>
                  <a:pt x="204" y="560"/>
                </a:lnTo>
                <a:lnTo>
                  <a:pt x="243" y="502"/>
                </a:lnTo>
                <a:lnTo>
                  <a:pt x="284" y="446"/>
                </a:lnTo>
                <a:lnTo>
                  <a:pt x="325" y="394"/>
                </a:lnTo>
                <a:lnTo>
                  <a:pt x="367" y="343"/>
                </a:lnTo>
                <a:lnTo>
                  <a:pt x="410" y="294"/>
                </a:lnTo>
                <a:lnTo>
                  <a:pt x="452" y="251"/>
                </a:lnTo>
                <a:lnTo>
                  <a:pt x="493" y="210"/>
                </a:lnTo>
                <a:lnTo>
                  <a:pt x="532" y="170"/>
                </a:lnTo>
                <a:lnTo>
                  <a:pt x="570" y="137"/>
                </a:lnTo>
                <a:lnTo>
                  <a:pt x="604" y="105"/>
                </a:lnTo>
                <a:lnTo>
                  <a:pt x="636" y="79"/>
                </a:lnTo>
                <a:lnTo>
                  <a:pt x="665" y="55"/>
                </a:lnTo>
                <a:lnTo>
                  <a:pt x="688" y="35"/>
                </a:lnTo>
                <a:lnTo>
                  <a:pt x="709" y="19"/>
                </a:lnTo>
                <a:lnTo>
                  <a:pt x="723" y="9"/>
                </a:lnTo>
                <a:lnTo>
                  <a:pt x="732" y="1"/>
                </a:lnTo>
                <a:lnTo>
                  <a:pt x="735" y="0"/>
                </a:lnTo>
                <a:lnTo>
                  <a:pt x="739" y="1"/>
                </a:lnTo>
                <a:lnTo>
                  <a:pt x="748" y="9"/>
                </a:lnTo>
                <a:lnTo>
                  <a:pt x="763" y="19"/>
                </a:lnTo>
                <a:lnTo>
                  <a:pt x="783" y="35"/>
                </a:lnTo>
                <a:lnTo>
                  <a:pt x="806" y="55"/>
                </a:lnTo>
                <a:lnTo>
                  <a:pt x="835" y="79"/>
                </a:lnTo>
                <a:lnTo>
                  <a:pt x="866" y="105"/>
                </a:lnTo>
                <a:lnTo>
                  <a:pt x="901" y="137"/>
                </a:lnTo>
                <a:lnTo>
                  <a:pt x="939" y="170"/>
                </a:lnTo>
                <a:lnTo>
                  <a:pt x="978" y="210"/>
                </a:lnTo>
                <a:lnTo>
                  <a:pt x="1019" y="251"/>
                </a:lnTo>
                <a:lnTo>
                  <a:pt x="1060" y="294"/>
                </a:lnTo>
                <a:lnTo>
                  <a:pt x="1102" y="343"/>
                </a:lnTo>
                <a:lnTo>
                  <a:pt x="1145" y="394"/>
                </a:lnTo>
                <a:lnTo>
                  <a:pt x="1187" y="446"/>
                </a:lnTo>
                <a:lnTo>
                  <a:pt x="1228" y="502"/>
                </a:lnTo>
                <a:lnTo>
                  <a:pt x="1267" y="560"/>
                </a:lnTo>
                <a:lnTo>
                  <a:pt x="1305" y="621"/>
                </a:lnTo>
                <a:lnTo>
                  <a:pt x="1339" y="684"/>
                </a:lnTo>
                <a:lnTo>
                  <a:pt x="1371" y="748"/>
                </a:lnTo>
                <a:lnTo>
                  <a:pt x="1400" y="815"/>
                </a:lnTo>
                <a:lnTo>
                  <a:pt x="1423" y="884"/>
                </a:lnTo>
                <a:lnTo>
                  <a:pt x="1444" y="954"/>
                </a:lnTo>
                <a:lnTo>
                  <a:pt x="1458" y="1025"/>
                </a:lnTo>
                <a:lnTo>
                  <a:pt x="1467" y="1098"/>
                </a:lnTo>
                <a:lnTo>
                  <a:pt x="1470" y="1173"/>
                </a:lnTo>
              </a:path>
            </a:pathLst>
          </a:custGeom>
          <a:solidFill>
            <a:schemeClr val="folHlink"/>
          </a:solidFill>
          <a:ln w="19050" cmpd="sng">
            <a:solidFill>
              <a:srgbClr val="FFFFFF"/>
            </a:solidFill>
            <a:prstDash val="solid"/>
            <a:round/>
            <a:headEnd/>
            <a:tailEnd/>
          </a:ln>
          <a:effectLst>
            <a:outerShdw dist="28398" dir="6993903" algn="ctr" rotWithShape="0">
              <a:srgbClr val="B2B2B2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58763"/>
            <a:ext cx="7615262" cy="94456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00B0F0"/>
                </a:solidFill>
              </a:rPr>
              <a:t>Направления работы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black">
          <a:xfrm>
            <a:off x="4714876" y="2000240"/>
            <a:ext cx="2143140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FFFFF"/>
                </a:solidFill>
              </a:rPr>
              <a:t>ОД в РМ –образовательная деятельность в режимных моментах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black">
          <a:xfrm>
            <a:off x="2285984" y="4214818"/>
            <a:ext cx="1955817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FFFFF"/>
                </a:solidFill>
              </a:rPr>
              <a:t>Сов ОД – совместная образовательная деятельность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black">
          <a:xfrm>
            <a:off x="4929190" y="4429132"/>
            <a:ext cx="193200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err="1">
                <a:solidFill>
                  <a:srgbClr val="FFFFFF"/>
                </a:solidFill>
              </a:rPr>
              <a:t>Вз</a:t>
            </a:r>
            <a:r>
              <a:rPr lang="ru-RU" sz="1600" b="1" dirty="0">
                <a:solidFill>
                  <a:srgbClr val="FFFFFF"/>
                </a:solidFill>
              </a:rPr>
              <a:t> с – </a:t>
            </a:r>
            <a:r>
              <a:rPr lang="ru-RU" sz="1600" b="1" dirty="0" err="1">
                <a:solidFill>
                  <a:srgbClr val="FFFFFF"/>
                </a:solidFill>
              </a:rPr>
              <a:t>взаимодействиес</a:t>
            </a:r>
            <a:r>
              <a:rPr lang="ru-RU" sz="1600" b="1" dirty="0">
                <a:solidFill>
                  <a:srgbClr val="FFFFFF"/>
                </a:solidFill>
              </a:rPr>
              <a:t> родителями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black">
          <a:xfrm>
            <a:off x="2143108" y="2071678"/>
            <a:ext cx="2214578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>
                <a:solidFill>
                  <a:srgbClr val="FFFFFF"/>
                </a:solidFill>
              </a:rPr>
              <a:t>РОД – регламентированная образовательная деятельность</a:t>
            </a:r>
            <a:endParaRPr lang="en-US" sz="1600" b="1" dirty="0">
              <a:solidFill>
                <a:srgbClr val="FFFFFF"/>
              </a:solidFill>
            </a:endParaRPr>
          </a:p>
        </p:txBody>
      </p:sp>
      <p:pic>
        <p:nvPicPr>
          <p:cNvPr id="17" name="Picture 6" descr="http://www.weblancer.net/files/portfolio/703/70396/644412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780829" y="3143248"/>
            <a:ext cx="1349293" cy="130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14282" y="1857364"/>
            <a:ext cx="19230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rgbClr val="00B0F0"/>
                </a:solidFill>
              </a:rPr>
              <a:t>Занятие лепкой – </a:t>
            </a:r>
          </a:p>
          <a:p>
            <a:r>
              <a:rPr lang="ru-RU" sz="1600" dirty="0">
                <a:solidFill>
                  <a:srgbClr val="00B0F0"/>
                </a:solidFill>
              </a:rPr>
              <a:t>1 раз в 2 недели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11685" y="1785926"/>
            <a:ext cx="213231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>
                <a:solidFill>
                  <a:srgbClr val="00B050"/>
                </a:solidFill>
              </a:rPr>
              <a:t>Как часть занятия – 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</a:rPr>
              <a:t>ФЭМП: лепка ,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</a:rPr>
              <a:t>геометрических</a:t>
            </a:r>
          </a:p>
          <a:p>
            <a:pPr algn="ctr"/>
            <a:r>
              <a:rPr lang="ru-RU" sz="1600" dirty="0">
                <a:solidFill>
                  <a:srgbClr val="00B050"/>
                </a:solidFill>
              </a:rPr>
              <a:t>фигур.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2844" y="4071942"/>
            <a:ext cx="22774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>
                <a:solidFill>
                  <a:srgbClr val="C00000"/>
                </a:solidFill>
              </a:rPr>
              <a:t>Закрепление методов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</a:rPr>
              <a:t>и приёмов – лепка по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</a:rPr>
              <a:t>лексической теме; по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</a:rPr>
              <a:t>желанию детей;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</a:rPr>
              <a:t>индивидуальная</a:t>
            </a:r>
          </a:p>
          <a:p>
            <a:pPr algn="ctr"/>
            <a:r>
              <a:rPr lang="ru-RU" sz="1600" dirty="0">
                <a:solidFill>
                  <a:srgbClr val="C00000"/>
                </a:solidFill>
              </a:rPr>
              <a:t>работа с детьми</a:t>
            </a:r>
            <a:r>
              <a:rPr lang="ru-RU" sz="1600" dirty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86578" y="3643314"/>
            <a:ext cx="220015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>
                <a:solidFill>
                  <a:srgbClr val="FFC000"/>
                </a:solidFill>
              </a:rPr>
              <a:t>Советы родителям</a:t>
            </a:r>
          </a:p>
          <a:p>
            <a:pPr algn="ctr"/>
            <a:r>
              <a:rPr lang="ru-RU" sz="1600" dirty="0">
                <a:solidFill>
                  <a:srgbClr val="FFC000"/>
                </a:solidFill>
              </a:rPr>
              <a:t>о пользе лепки;</a:t>
            </a:r>
          </a:p>
          <a:p>
            <a:pPr algn="ctr"/>
            <a:r>
              <a:rPr lang="ru-RU" sz="1600" dirty="0">
                <a:solidFill>
                  <a:srgbClr val="FFC000"/>
                </a:solidFill>
              </a:rPr>
              <a:t>оформление детских</a:t>
            </a:r>
          </a:p>
          <a:p>
            <a:pPr algn="ctr"/>
            <a:r>
              <a:rPr lang="ru-RU" sz="1600" dirty="0">
                <a:solidFill>
                  <a:srgbClr val="FFC000"/>
                </a:solidFill>
              </a:rPr>
              <a:t> работ родителями;</a:t>
            </a:r>
          </a:p>
          <a:p>
            <a:pPr algn="ctr"/>
            <a:r>
              <a:rPr lang="ru-RU" sz="1600" dirty="0">
                <a:solidFill>
                  <a:srgbClr val="FFC000"/>
                </a:solidFill>
              </a:rPr>
              <a:t>изготовление </a:t>
            </a:r>
          </a:p>
          <a:p>
            <a:pPr algn="ctr"/>
            <a:r>
              <a:rPr lang="ru-RU" sz="1600" dirty="0">
                <a:solidFill>
                  <a:srgbClr val="FFC000"/>
                </a:solidFill>
              </a:rPr>
              <a:t>совместных работ </a:t>
            </a:r>
          </a:p>
          <a:p>
            <a:pPr algn="ctr"/>
            <a:r>
              <a:rPr lang="ru-RU" sz="1600" dirty="0">
                <a:solidFill>
                  <a:srgbClr val="FFC000"/>
                </a:solidFill>
              </a:rPr>
              <a:t>для групповых</a:t>
            </a:r>
          </a:p>
          <a:p>
            <a:pPr algn="ctr"/>
            <a:r>
              <a:rPr lang="ru-RU" sz="1600" dirty="0">
                <a:solidFill>
                  <a:srgbClr val="FFC000"/>
                </a:solidFill>
              </a:rPr>
              <a:t> выставок</a:t>
            </a:r>
            <a:r>
              <a:rPr lang="ru-RU" sz="1600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000"/>
                            </p:stCondLst>
                            <p:childTnLst>
                              <p:par>
                                <p:cTn id="5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3" grpId="0"/>
      <p:bldP spid="11274" grpId="0"/>
      <p:bldP spid="11275" grpId="0"/>
      <p:bldP spid="11280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286379" y="927589"/>
            <a:ext cx="3714535" cy="1431358"/>
            <a:chOff x="3964" y="2036"/>
            <a:chExt cx="1513" cy="348"/>
          </a:xfrm>
        </p:grpSpPr>
        <p:sp>
          <p:nvSpPr>
            <p:cNvPr id="12291" name="AutoShape 3"/>
            <p:cNvSpPr>
              <a:spLocks noChangeArrowheads="1"/>
            </p:cNvSpPr>
            <p:nvPr/>
          </p:nvSpPr>
          <p:spPr bwMode="ltGray">
            <a:xfrm>
              <a:off x="3964" y="2036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2" name="AutoShape 4"/>
            <p:cNvSpPr>
              <a:spLocks noChangeArrowheads="1"/>
            </p:cNvSpPr>
            <p:nvPr/>
          </p:nvSpPr>
          <p:spPr bwMode="ltGray">
            <a:xfrm>
              <a:off x="3964" y="2054"/>
              <a:ext cx="1513" cy="330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Благотворно влияет  на нервную</a:t>
              </a:r>
            </a:p>
            <a:p>
              <a:pPr algn="ctr"/>
              <a:r>
                <a:rPr lang="ru-RU" sz="1600" dirty="0"/>
                <a:t>систему в целом.</a:t>
              </a:r>
            </a:p>
            <a:p>
              <a:pPr algn="ctr"/>
              <a:r>
                <a:rPr lang="ru-RU" sz="1600" dirty="0"/>
                <a:t>Именно поэтому возбудимым, шумным </a:t>
              </a:r>
            </a:p>
            <a:p>
              <a:pPr algn="ctr"/>
              <a:r>
                <a:rPr lang="ru-RU" sz="1600" dirty="0"/>
                <a:t>и активным детям часто рекомендуют </a:t>
              </a:r>
            </a:p>
            <a:p>
              <a:pPr algn="ctr"/>
              <a:r>
                <a:rPr lang="ru-RU" sz="1600" dirty="0"/>
                <a:t>заниматься лепкой.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6315074" y="2786058"/>
            <a:ext cx="2400329" cy="1285883"/>
            <a:chOff x="3964" y="2071"/>
            <a:chExt cx="1484" cy="330"/>
          </a:xfrm>
        </p:grpSpPr>
        <p:sp>
          <p:nvSpPr>
            <p:cNvPr id="12294" name="AutoShape 6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5" name="AutoShape 7"/>
            <p:cNvSpPr>
              <a:spLocks noChangeArrowheads="1"/>
            </p:cNvSpPr>
            <p:nvPr/>
          </p:nvSpPr>
          <p:spPr bwMode="gray">
            <a:xfrm>
              <a:off x="3987" y="2091"/>
              <a:ext cx="1432" cy="310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Синхронизирует </a:t>
              </a:r>
            </a:p>
            <a:p>
              <a:pPr algn="ctr"/>
              <a:r>
                <a:rPr lang="ru-RU" sz="1600" dirty="0"/>
                <a:t>работу</a:t>
              </a:r>
            </a:p>
            <a:p>
              <a:pPr algn="ctr"/>
              <a:r>
                <a:rPr lang="ru-RU" sz="1600" dirty="0"/>
                <a:t>обеих рук.</a:t>
              </a:r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5429256" y="4286256"/>
            <a:ext cx="3571900" cy="1643074"/>
            <a:chOff x="3964" y="2071"/>
            <a:chExt cx="1484" cy="330"/>
          </a:xfrm>
        </p:grpSpPr>
        <p:sp>
          <p:nvSpPr>
            <p:cNvPr id="12297" name="AutoShape 9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298" name="AutoShape 10"/>
            <p:cNvSpPr>
              <a:spLocks noChangeArrowheads="1"/>
            </p:cNvSpPr>
            <p:nvPr/>
          </p:nvSpPr>
          <p:spPr bwMode="ltGray">
            <a:xfrm>
              <a:off x="3987" y="2083"/>
              <a:ext cx="1432" cy="281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Очень важное и ценное </a:t>
              </a:r>
            </a:p>
            <a:p>
              <a:pPr algn="ctr"/>
              <a:r>
                <a:rPr lang="ru-RU" sz="1600" dirty="0"/>
                <a:t>заключается в том, что лепка</a:t>
              </a:r>
            </a:p>
            <a:p>
              <a:pPr algn="ctr"/>
              <a:r>
                <a:rPr lang="ru-RU" sz="1600" dirty="0"/>
                <a:t>развивает ребёнка эстетически.</a:t>
              </a:r>
            </a:p>
            <a:p>
              <a:pPr algn="ctr"/>
              <a:r>
                <a:rPr lang="ru-RU" sz="1600" dirty="0"/>
                <a:t>Он учится видеть, чувствовать.</a:t>
              </a:r>
            </a:p>
            <a:p>
              <a:pPr algn="ctr"/>
              <a:r>
                <a:rPr lang="ru-RU" sz="1600" dirty="0"/>
                <a:t>оценивать и созидать по законам</a:t>
              </a:r>
            </a:p>
            <a:p>
              <a:pPr algn="ctr"/>
              <a:r>
                <a:rPr lang="ru-RU" sz="1600" dirty="0"/>
                <a:t>красоты.</a:t>
              </a:r>
            </a:p>
          </p:txBody>
        </p:sp>
      </p:grp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357158" y="4714884"/>
            <a:ext cx="3344870" cy="1428760"/>
            <a:chOff x="3964" y="2071"/>
            <a:chExt cx="1484" cy="330"/>
          </a:xfrm>
        </p:grpSpPr>
        <p:sp>
          <p:nvSpPr>
            <p:cNvPr id="12300" name="AutoShape 12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1" name="AutoShape 13"/>
            <p:cNvSpPr>
              <a:spLocks noChangeArrowheads="1"/>
            </p:cNvSpPr>
            <p:nvPr/>
          </p:nvSpPr>
          <p:spPr bwMode="ltGray">
            <a:xfrm>
              <a:off x="3987" y="2091"/>
              <a:ext cx="1432" cy="282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Формирует умение планировать</a:t>
              </a:r>
            </a:p>
            <a:p>
              <a:pPr algn="ctr"/>
              <a:r>
                <a:rPr lang="ru-RU" sz="1600" dirty="0"/>
                <a:t>работу по реализации</a:t>
              </a:r>
            </a:p>
            <a:p>
              <a:pPr algn="ctr"/>
              <a:r>
                <a:rPr lang="ru-RU" sz="1600" dirty="0"/>
                <a:t>замысла,</a:t>
              </a:r>
            </a:p>
            <a:p>
              <a:pPr algn="ctr"/>
              <a:r>
                <a:rPr lang="ru-RU" sz="1600" dirty="0"/>
                <a:t>предвидеть результат</a:t>
              </a:r>
            </a:p>
            <a:p>
              <a:pPr algn="ctr"/>
              <a:r>
                <a:rPr lang="ru-RU" sz="1600" dirty="0"/>
                <a:t>и достигать его.</a:t>
              </a:r>
            </a:p>
          </p:txBody>
        </p: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214282" y="2571744"/>
            <a:ext cx="2714644" cy="1714511"/>
            <a:chOff x="3964" y="2071"/>
            <a:chExt cx="1484" cy="330"/>
          </a:xfrm>
        </p:grpSpPr>
        <p:sp>
          <p:nvSpPr>
            <p:cNvPr id="12303" name="AutoShape 15"/>
            <p:cNvSpPr>
              <a:spLocks noChangeArrowheads="1"/>
            </p:cNvSpPr>
            <p:nvPr/>
          </p:nvSpPr>
          <p:spPr bwMode="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4" name="AutoShape 16"/>
            <p:cNvSpPr>
              <a:spLocks noChangeArrowheads="1"/>
            </p:cNvSpPr>
            <p:nvPr/>
          </p:nvSpPr>
          <p:spPr bwMode="gray">
            <a:xfrm>
              <a:off x="3964" y="2071"/>
              <a:ext cx="1455" cy="289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Развивает воображение,</a:t>
              </a:r>
            </a:p>
            <a:p>
              <a:pPr algn="ctr"/>
              <a:r>
                <a:rPr lang="ru-RU" sz="1600" dirty="0"/>
                <a:t>пространственное </a:t>
              </a:r>
            </a:p>
            <a:p>
              <a:pPr algn="ctr"/>
              <a:r>
                <a:rPr lang="ru-RU" sz="1600" dirty="0"/>
                <a:t>мышление,  общую</a:t>
              </a:r>
            </a:p>
            <a:p>
              <a:pPr algn="ctr"/>
              <a:r>
                <a:rPr lang="ru-RU" sz="1600" dirty="0"/>
                <a:t>ручную умелость,</a:t>
              </a:r>
            </a:p>
            <a:p>
              <a:pPr algn="ctr"/>
              <a:r>
                <a:rPr lang="ru-RU" sz="1600" dirty="0"/>
                <a:t>мелкую моторику.</a:t>
              </a:r>
            </a:p>
          </p:txBody>
        </p:sp>
      </p:grpSp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214282" y="1000108"/>
            <a:ext cx="3857652" cy="1214446"/>
            <a:chOff x="3964" y="2071"/>
            <a:chExt cx="1484" cy="330"/>
          </a:xfrm>
        </p:grpSpPr>
        <p:sp>
          <p:nvSpPr>
            <p:cNvPr id="12306" name="AutoShape 18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07" name="AutoShape 19"/>
            <p:cNvSpPr>
              <a:spLocks noChangeArrowheads="1"/>
            </p:cNvSpPr>
            <p:nvPr/>
          </p:nvSpPr>
          <p:spPr bwMode="ltGray">
            <a:xfrm>
              <a:off x="3987" y="2091"/>
              <a:ext cx="1432" cy="291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600" dirty="0"/>
                <a:t>Повышает сенсорную </a:t>
              </a:r>
            </a:p>
            <a:p>
              <a:pPr algn="ctr"/>
              <a:r>
                <a:rPr lang="ru-RU" sz="1600" dirty="0"/>
                <a:t>чувствительность, т.е. способствует</a:t>
              </a:r>
            </a:p>
            <a:p>
              <a:pPr algn="ctr"/>
              <a:r>
                <a:rPr lang="ru-RU" sz="1600" dirty="0"/>
                <a:t>тонкому восприятию формы, цвета.</a:t>
              </a:r>
            </a:p>
            <a:p>
              <a:pPr algn="ctr"/>
              <a:r>
                <a:rPr lang="ru-RU" sz="1600" dirty="0"/>
                <a:t>фактуры, пластики.</a:t>
              </a:r>
            </a:p>
          </p:txBody>
        </p:sp>
      </p:grpSp>
      <p:sp>
        <p:nvSpPr>
          <p:cNvPr id="12308" name="AutoShape 20"/>
          <p:cNvSpPr>
            <a:spLocks noChangeArrowheads="1"/>
          </p:cNvSpPr>
          <p:nvPr/>
        </p:nvSpPr>
        <p:spPr bwMode="gray">
          <a:xfrm rot="39573186">
            <a:off x="4716463" y="2346325"/>
            <a:ext cx="730250" cy="266700"/>
          </a:xfrm>
          <a:prstGeom prst="rightArrow">
            <a:avLst>
              <a:gd name="adj1" fmla="val 35167"/>
              <a:gd name="adj2" fmla="val 110880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09" name="AutoShape 21"/>
          <p:cNvSpPr>
            <a:spLocks noChangeArrowheads="1"/>
          </p:cNvSpPr>
          <p:nvPr/>
        </p:nvSpPr>
        <p:spPr bwMode="gray">
          <a:xfrm rot="3465783">
            <a:off x="4717257" y="4337844"/>
            <a:ext cx="728662" cy="266700"/>
          </a:xfrm>
          <a:prstGeom prst="rightArrow">
            <a:avLst>
              <a:gd name="adj1" fmla="val 35167"/>
              <a:gd name="adj2" fmla="val 110639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0" name="AutoShape 22"/>
          <p:cNvSpPr>
            <a:spLocks noChangeArrowheads="1"/>
          </p:cNvSpPr>
          <p:nvPr/>
        </p:nvSpPr>
        <p:spPr bwMode="gray">
          <a:xfrm rot="35969022">
            <a:off x="3595688" y="2417763"/>
            <a:ext cx="728662" cy="265112"/>
          </a:xfrm>
          <a:prstGeom prst="rightArrow">
            <a:avLst>
              <a:gd name="adj1" fmla="val 35167"/>
              <a:gd name="adj2" fmla="val 111302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1" name="AutoShape 23"/>
          <p:cNvSpPr>
            <a:spLocks noChangeArrowheads="1"/>
          </p:cNvSpPr>
          <p:nvPr/>
        </p:nvSpPr>
        <p:spPr bwMode="gray">
          <a:xfrm rot="7535209">
            <a:off x="3560762" y="4308476"/>
            <a:ext cx="728663" cy="265112"/>
          </a:xfrm>
          <a:prstGeom prst="rightArrow">
            <a:avLst>
              <a:gd name="adj1" fmla="val 35167"/>
              <a:gd name="adj2" fmla="val 111302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2" name="AutoShape 24"/>
          <p:cNvSpPr>
            <a:spLocks noChangeArrowheads="1"/>
          </p:cNvSpPr>
          <p:nvPr/>
        </p:nvSpPr>
        <p:spPr bwMode="gray">
          <a:xfrm>
            <a:off x="5249863" y="3384550"/>
            <a:ext cx="728662" cy="266700"/>
          </a:xfrm>
          <a:prstGeom prst="rightArrow">
            <a:avLst>
              <a:gd name="adj1" fmla="val 35167"/>
              <a:gd name="adj2" fmla="val 110639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3" name="AutoShape 25"/>
          <p:cNvSpPr>
            <a:spLocks noChangeArrowheads="1"/>
          </p:cNvSpPr>
          <p:nvPr/>
        </p:nvSpPr>
        <p:spPr bwMode="gray">
          <a:xfrm rot="-10800000">
            <a:off x="3032125" y="3379788"/>
            <a:ext cx="795338" cy="265112"/>
          </a:xfrm>
          <a:prstGeom prst="rightArrow">
            <a:avLst>
              <a:gd name="adj1" fmla="val 35167"/>
              <a:gd name="adj2" fmla="val 121486"/>
            </a:avLst>
          </a:prstGeom>
          <a:gradFill rotWithShape="1">
            <a:gsLst>
              <a:gs pos="0">
                <a:srgbClr val="5F5F5F">
                  <a:gamma/>
                  <a:shade val="89020"/>
                  <a:invGamma/>
                  <a:alpha val="0"/>
                </a:srgbClr>
              </a:gs>
              <a:gs pos="100000">
                <a:srgbClr val="5F5F5F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14" name="Oval 26"/>
          <p:cNvSpPr>
            <a:spLocks noChangeArrowheads="1"/>
          </p:cNvSpPr>
          <p:nvPr/>
        </p:nvSpPr>
        <p:spPr bwMode="gray">
          <a:xfrm>
            <a:off x="2798763" y="1757363"/>
            <a:ext cx="3444875" cy="3446462"/>
          </a:xfrm>
          <a:prstGeom prst="ellipse">
            <a:avLst/>
          </a:prstGeom>
          <a:noFill/>
          <a:ln w="38100" algn="ctr">
            <a:solidFill>
              <a:srgbClr val="C0C0C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dirty="0"/>
          </a:p>
        </p:txBody>
      </p: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3484563" y="2516188"/>
            <a:ext cx="1989137" cy="1987550"/>
            <a:chOff x="2238" y="1769"/>
            <a:chExt cx="1361" cy="1361"/>
          </a:xfrm>
        </p:grpSpPr>
        <p:sp>
          <p:nvSpPr>
            <p:cNvPr id="12316" name="Oval 28"/>
            <p:cNvSpPr>
              <a:spLocks noChangeArrowheads="1"/>
            </p:cNvSpPr>
            <p:nvPr/>
          </p:nvSpPr>
          <p:spPr bwMode="gray">
            <a:xfrm>
              <a:off x="2238" y="1769"/>
              <a:ext cx="1361" cy="1361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tint val="42353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tint val="42353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ru-RU"/>
            </a:p>
          </p:txBody>
        </p:sp>
        <p:sp>
          <p:nvSpPr>
            <p:cNvPr id="12317" name="Oval 29"/>
            <p:cNvSpPr>
              <a:spLocks noChangeArrowheads="1"/>
            </p:cNvSpPr>
            <p:nvPr/>
          </p:nvSpPr>
          <p:spPr bwMode="gray">
            <a:xfrm>
              <a:off x="2327" y="1858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shade val="54118"/>
                    <a:invGamma/>
                  </a:srgbClr>
                </a:gs>
                <a:gs pos="50000">
                  <a:srgbClr val="0099CC"/>
                </a:gs>
                <a:gs pos="100000">
                  <a:srgbClr val="0099CC">
                    <a:gamma/>
                    <a:shade val="54118"/>
                    <a:invGamma/>
                  </a:srgb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2318" name="Oval 30"/>
            <p:cNvSpPr>
              <a:spLocks noChangeArrowheads="1"/>
            </p:cNvSpPr>
            <p:nvPr/>
          </p:nvSpPr>
          <p:spPr bwMode="gray">
            <a:xfrm>
              <a:off x="2328" y="1860"/>
              <a:ext cx="1183" cy="1183"/>
            </a:xfrm>
            <a:prstGeom prst="ellipse">
              <a:avLst/>
            </a:prstGeom>
            <a:gradFill rotWithShape="1">
              <a:gsLst>
                <a:gs pos="0">
                  <a:srgbClr val="0099CC">
                    <a:gamma/>
                    <a:shade val="63529"/>
                    <a:invGamma/>
                  </a:srgbClr>
                </a:gs>
                <a:gs pos="100000">
                  <a:srgbClr val="0099CC">
                    <a:alpha val="0"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sp>
          <p:nvSpPr>
            <p:cNvPr id="12319" name="Oval 31"/>
            <p:cNvSpPr>
              <a:spLocks noChangeArrowheads="1"/>
            </p:cNvSpPr>
            <p:nvPr/>
          </p:nvSpPr>
          <p:spPr bwMode="gray">
            <a:xfrm>
              <a:off x="2391" y="1917"/>
              <a:ext cx="1065" cy="106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ru-RU"/>
            </a:p>
          </p:txBody>
        </p:sp>
        <p:grpSp>
          <p:nvGrpSpPr>
            <p:cNvPr id="9" name="Group 32"/>
            <p:cNvGrpSpPr>
              <a:grpSpLocks/>
            </p:cNvGrpSpPr>
            <p:nvPr/>
          </p:nvGrpSpPr>
          <p:grpSpPr bwMode="auto">
            <a:xfrm>
              <a:off x="2410" y="1929"/>
              <a:ext cx="1031" cy="1031"/>
              <a:chOff x="4166" y="1706"/>
              <a:chExt cx="1252" cy="1252"/>
            </a:xfrm>
          </p:grpSpPr>
          <p:sp>
            <p:nvSpPr>
              <p:cNvPr id="12321" name="Oval 33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322" name="Oval 34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323" name="Oval 35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2324" name="Oval 36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  <p:sp>
          <p:nvSpPr>
            <p:cNvPr id="12325" name="Text Box 37"/>
            <p:cNvSpPr txBox="1">
              <a:spLocks noChangeArrowheads="1"/>
            </p:cNvSpPr>
            <p:nvPr/>
          </p:nvSpPr>
          <p:spPr bwMode="gray">
            <a:xfrm>
              <a:off x="2493" y="2310"/>
              <a:ext cx="929" cy="3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ru-RU" sz="2400" b="1" dirty="0">
                  <a:solidFill>
                    <a:srgbClr val="0070C0"/>
                  </a:solidFill>
                </a:rPr>
                <a:t>ЛЕПКА</a:t>
              </a:r>
              <a:endParaRPr lang="en-US" sz="2400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12332" name="Rectangle 44"/>
          <p:cNvSpPr>
            <a:spLocks noGrp="1" noChangeArrowheads="1"/>
          </p:cNvSpPr>
          <p:nvPr>
            <p:ph type="title"/>
          </p:nvPr>
        </p:nvSpPr>
        <p:spPr>
          <a:xfrm>
            <a:off x="457200" y="258763"/>
            <a:ext cx="8472518" cy="741345"/>
          </a:xfrm>
        </p:spPr>
        <p:txBody>
          <a:bodyPr/>
          <a:lstStyle/>
          <a:p>
            <a:r>
              <a:rPr lang="ru-RU" sz="2000" dirty="0">
                <a:solidFill>
                  <a:srgbClr val="0192FF"/>
                </a:solidFill>
              </a:rPr>
              <a:t>Занятие лепкой  комплексно воздействует на развитие ребёнка</a:t>
            </a:r>
            <a:endParaRPr lang="en-US" sz="2000" dirty="0">
              <a:solidFill>
                <a:srgbClr val="0192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484784"/>
            <a:ext cx="821537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Знать свойства пластических материалов (глины, пластилина, пластической массы), понимать, какие предметы можно из них вылепить.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Уметь отделять от большого куска глины небольшие комочки, раскатывать их прямыми и круговыми движениями ладоней, соединять концы получившейся палочки, сплющивать шар.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Лепить различные предметы, состоящие из 2 -3 частей, используя разнообразные приемы лепки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  <a:buFont typeface="Arial" pitchFamily="34" charset="0"/>
              <a:buChar char="•"/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 descr="https://www.maam.ru/upload/blogs/detsad-592276-1479931644.jpg"/>
          <p:cNvPicPr/>
          <p:nvPr/>
        </p:nvPicPr>
        <p:blipFill>
          <a:blip r:embed="rId2" cstate="print"/>
          <a:srcRect b="9059"/>
          <a:stretch>
            <a:fillRect/>
          </a:stretch>
        </p:blipFill>
        <p:spPr bwMode="auto">
          <a:xfrm>
            <a:off x="4714876" y="3429000"/>
            <a:ext cx="416392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928794" y="642918"/>
            <a:ext cx="5072098" cy="46166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Целевые ориентиры </a:t>
            </a:r>
          </a:p>
        </p:txBody>
      </p:sp>
      <p:pic>
        <p:nvPicPr>
          <p:cNvPr id="1026" name="Picture 2" descr="G:\IMG_20181206_153016.jpg"/>
          <p:cNvPicPr>
            <a:picLocks noChangeAspect="1" noChangeArrowheads="1"/>
          </p:cNvPicPr>
          <p:nvPr/>
        </p:nvPicPr>
        <p:blipFill>
          <a:blip r:embed="rId3" cstate="print"/>
          <a:srcRect r="37499"/>
          <a:stretch>
            <a:fillRect/>
          </a:stretch>
        </p:blipFill>
        <p:spPr bwMode="auto">
          <a:xfrm>
            <a:off x="428596" y="3571876"/>
            <a:ext cx="1714512" cy="2857496"/>
          </a:xfrm>
          <a:prstGeom prst="rect">
            <a:avLst/>
          </a:prstGeom>
          <a:noFill/>
        </p:spPr>
      </p:pic>
      <p:pic>
        <p:nvPicPr>
          <p:cNvPr id="1027" name="Picture 3" descr="G:\IMG_20181206_1530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3571876"/>
            <a:ext cx="2143140" cy="2786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9511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2000232" y="1428737"/>
            <a:ext cx="6597652" cy="1285516"/>
            <a:chOff x="904" y="2057"/>
            <a:chExt cx="3976" cy="887"/>
          </a:xfrm>
        </p:grpSpPr>
        <p:sp>
          <p:nvSpPr>
            <p:cNvPr id="16387" name="AutoShape 3"/>
            <p:cNvSpPr>
              <a:spLocks noChangeArrowheads="1"/>
            </p:cNvSpPr>
            <p:nvPr/>
          </p:nvSpPr>
          <p:spPr bwMode="gray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88" name="AutoShape 4"/>
            <p:cNvSpPr>
              <a:spLocks noChangeArrowheads="1"/>
            </p:cNvSpPr>
            <p:nvPr/>
          </p:nvSpPr>
          <p:spPr bwMode="gray">
            <a:xfrm>
              <a:off x="912" y="2064"/>
              <a:ext cx="3966" cy="880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 dirty="0"/>
                <a:t>Когда образ создаётся из отдельных частей, как из деталей конструктора</a:t>
              </a:r>
            </a:p>
            <a:p>
              <a:r>
                <a:rPr lang="ru-RU" sz="1400" dirty="0"/>
                <a:t>(отсюда и название).Этим </a:t>
              </a:r>
            </a:p>
            <a:p>
              <a:r>
                <a:rPr lang="ru-RU" sz="1400" dirty="0"/>
                <a:t>способом начинают лепить </a:t>
              </a:r>
            </a:p>
            <a:p>
              <a:r>
                <a:rPr lang="ru-RU" sz="1400" dirty="0"/>
                <a:t>уже в 2-3 года(пирамидка.</a:t>
              </a:r>
            </a:p>
            <a:p>
              <a:r>
                <a:rPr lang="ru-RU" sz="1400" dirty="0"/>
                <a:t>бусы. Заборчик, колодец)</a:t>
              </a:r>
            </a:p>
          </p:txBody>
        </p:sp>
      </p:grpSp>
      <p:grpSp>
        <p:nvGrpSpPr>
          <p:cNvPr id="16389" name="Group 5"/>
          <p:cNvGrpSpPr>
            <a:grpSpLocks/>
          </p:cNvGrpSpPr>
          <p:nvPr/>
        </p:nvGrpSpPr>
        <p:grpSpPr bwMode="auto">
          <a:xfrm>
            <a:off x="2000232" y="4714884"/>
            <a:ext cx="6572296" cy="1357322"/>
            <a:chOff x="904" y="2057"/>
            <a:chExt cx="3976" cy="804"/>
          </a:xfrm>
        </p:grpSpPr>
        <p:sp>
          <p:nvSpPr>
            <p:cNvPr id="16390" name="AutoShape 6"/>
            <p:cNvSpPr>
              <a:spLocks noChangeArrowheads="1"/>
            </p:cNvSpPr>
            <p:nvPr/>
          </p:nvSpPr>
          <p:spPr bwMode="ltGray">
            <a:xfrm>
              <a:off x="904" y="2057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1" name="AutoShape 7"/>
            <p:cNvSpPr>
              <a:spLocks noChangeArrowheads="1"/>
            </p:cNvSpPr>
            <p:nvPr/>
          </p:nvSpPr>
          <p:spPr bwMode="ltGray">
            <a:xfrm>
              <a:off x="912" y="2064"/>
              <a:ext cx="3966" cy="326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1400" dirty="0"/>
                <a:t>Объединяет  два способа: конструктивный и скульптурный.</a:t>
              </a:r>
            </a:p>
          </p:txBody>
        </p:sp>
      </p:grpSp>
      <p:grpSp>
        <p:nvGrpSpPr>
          <p:cNvPr id="16392" name="Group 8"/>
          <p:cNvGrpSpPr>
            <a:grpSpLocks/>
          </p:cNvGrpSpPr>
          <p:nvPr/>
        </p:nvGrpSpPr>
        <p:grpSpPr bwMode="auto">
          <a:xfrm>
            <a:off x="2000232" y="2928934"/>
            <a:ext cx="6643687" cy="1500198"/>
            <a:chOff x="904" y="2057"/>
            <a:chExt cx="4230" cy="986"/>
          </a:xfrm>
        </p:grpSpPr>
        <p:sp>
          <p:nvSpPr>
            <p:cNvPr id="16393" name="AutoShape 9"/>
            <p:cNvSpPr>
              <a:spLocks noChangeArrowheads="1"/>
            </p:cNvSpPr>
            <p:nvPr/>
          </p:nvSpPr>
          <p:spPr bwMode="ltGray">
            <a:xfrm>
              <a:off x="904" y="2057"/>
              <a:ext cx="4230" cy="986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4" name="AutoShape 10"/>
            <p:cNvSpPr>
              <a:spLocks noChangeArrowheads="1"/>
            </p:cNvSpPr>
            <p:nvPr/>
          </p:nvSpPr>
          <p:spPr bwMode="ltGray">
            <a:xfrm>
              <a:off x="912" y="2064"/>
              <a:ext cx="3966" cy="930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1400" dirty="0"/>
                <a:t>Называют пластическим или лепка из целого куска, когда ребёнок</a:t>
              </a:r>
            </a:p>
            <a:p>
              <a:r>
                <a:rPr lang="ru-RU" sz="1400" dirty="0"/>
                <a:t>моделирует форму – основу  разнообразными движениями:</a:t>
              </a:r>
            </a:p>
            <a:p>
              <a:r>
                <a:rPr lang="ru-RU" sz="1400" dirty="0"/>
                <a:t>оттягивает, загибает, сминает,</a:t>
              </a:r>
            </a:p>
            <a:p>
              <a:r>
                <a:rPr lang="ru-RU" sz="1400" dirty="0"/>
                <a:t>прищипывает там, где нужно:</a:t>
              </a:r>
            </a:p>
            <a:p>
              <a:r>
                <a:rPr lang="ru-RU" sz="1400" dirty="0"/>
                <a:t>сверху, по бокам, снизу.</a:t>
              </a:r>
            </a:p>
          </p:txBody>
        </p:sp>
      </p:grpSp>
      <p:grpSp>
        <p:nvGrpSpPr>
          <p:cNvPr id="16395" name="Group 11"/>
          <p:cNvGrpSpPr>
            <a:grpSpLocks/>
          </p:cNvGrpSpPr>
          <p:nvPr/>
        </p:nvGrpSpPr>
        <p:grpSpPr bwMode="auto">
          <a:xfrm>
            <a:off x="0" y="1428736"/>
            <a:ext cx="2214546" cy="928694"/>
            <a:chOff x="579" y="1386"/>
            <a:chExt cx="385" cy="383"/>
          </a:xfrm>
        </p:grpSpPr>
        <p:sp>
          <p:nvSpPr>
            <p:cNvPr id="16396" name="Oval 12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397" name="Group 13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6398" name="Oval 14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399" name="Oval 15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0" name="Oval 16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1" name="Oval 17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</p:grpSp>
      <p:grpSp>
        <p:nvGrpSpPr>
          <p:cNvPr id="16402" name="Group 18"/>
          <p:cNvGrpSpPr>
            <a:grpSpLocks/>
          </p:cNvGrpSpPr>
          <p:nvPr/>
        </p:nvGrpSpPr>
        <p:grpSpPr bwMode="auto">
          <a:xfrm>
            <a:off x="0" y="3143248"/>
            <a:ext cx="2214577" cy="1000131"/>
            <a:chOff x="579" y="1386"/>
            <a:chExt cx="385" cy="383"/>
          </a:xfrm>
        </p:grpSpPr>
        <p:sp>
          <p:nvSpPr>
            <p:cNvPr id="16403" name="Oval 19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404" name="Group 20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6405" name="Oval 21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6" name="Oval 22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7" name="Oval 23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8" name="Oval 24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6409" name="Group 25"/>
          <p:cNvGrpSpPr>
            <a:grpSpLocks/>
          </p:cNvGrpSpPr>
          <p:nvPr/>
        </p:nvGrpSpPr>
        <p:grpSpPr bwMode="auto">
          <a:xfrm>
            <a:off x="0" y="4714884"/>
            <a:ext cx="2285952" cy="981066"/>
            <a:chOff x="579" y="1386"/>
            <a:chExt cx="385" cy="383"/>
          </a:xfrm>
        </p:grpSpPr>
        <p:sp>
          <p:nvSpPr>
            <p:cNvPr id="16410" name="Oval 26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6411" name="Group 27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6412" name="Oval 28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3" name="Oval 29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4" name="Oval 30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5" name="Oval 31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16419" name="Text Box 35"/>
          <p:cNvSpPr txBox="1">
            <a:spLocks noChangeArrowheads="1"/>
          </p:cNvSpPr>
          <p:nvPr/>
        </p:nvSpPr>
        <p:spPr bwMode="gray">
          <a:xfrm>
            <a:off x="285720" y="1643050"/>
            <a:ext cx="1714512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Конструктивный </a:t>
            </a:r>
          </a:p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способ</a:t>
            </a:r>
            <a:endParaRPr lang="en-US" sz="1400" b="1" dirty="0">
              <a:solidFill>
                <a:srgbClr val="080808"/>
              </a:solidFill>
            </a:endParaRPr>
          </a:p>
        </p:txBody>
      </p:sp>
      <p:sp>
        <p:nvSpPr>
          <p:cNvPr id="16420" name="Text Box 36"/>
          <p:cNvSpPr txBox="1">
            <a:spLocks noChangeArrowheads="1"/>
          </p:cNvSpPr>
          <p:nvPr/>
        </p:nvSpPr>
        <p:spPr bwMode="gray">
          <a:xfrm>
            <a:off x="285720" y="3429000"/>
            <a:ext cx="1643074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Скульптурный</a:t>
            </a:r>
          </a:p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способ</a:t>
            </a:r>
            <a:endParaRPr lang="en-US" sz="1400" b="1" dirty="0">
              <a:solidFill>
                <a:srgbClr val="080808"/>
              </a:solidFill>
            </a:endParaRPr>
          </a:p>
        </p:txBody>
      </p:sp>
      <p:sp>
        <p:nvSpPr>
          <p:cNvPr id="16421" name="Text Box 37"/>
          <p:cNvSpPr txBox="1">
            <a:spLocks noChangeArrowheads="1"/>
          </p:cNvSpPr>
          <p:nvPr/>
        </p:nvSpPr>
        <p:spPr bwMode="gray">
          <a:xfrm>
            <a:off x="285720" y="5000636"/>
            <a:ext cx="1928826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Комбинированный</a:t>
            </a:r>
          </a:p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способ</a:t>
            </a:r>
            <a:endParaRPr lang="en-US" sz="1400" b="1" dirty="0">
              <a:solidFill>
                <a:srgbClr val="080808"/>
              </a:solidFill>
            </a:endParaRPr>
          </a:p>
        </p:txBody>
      </p:sp>
      <p:sp>
        <p:nvSpPr>
          <p:cNvPr id="16422" name="Rectangle 38"/>
          <p:cNvSpPr>
            <a:spLocks noGrp="1" noChangeArrowheads="1"/>
          </p:cNvSpPr>
          <p:nvPr>
            <p:ph type="title"/>
          </p:nvPr>
        </p:nvSpPr>
        <p:spPr>
          <a:xfrm>
            <a:off x="457200" y="258763"/>
            <a:ext cx="7686700" cy="944562"/>
          </a:xfrm>
        </p:spPr>
        <p:txBody>
          <a:bodyPr/>
          <a:lstStyle/>
          <a:p>
            <a:r>
              <a:rPr lang="ru-RU" sz="2400" dirty="0">
                <a:solidFill>
                  <a:srgbClr val="00B0F0"/>
                </a:solidFill>
              </a:rPr>
              <a:t>Техника лепки – </a:t>
            </a:r>
            <a:r>
              <a:rPr lang="ru-RU" sz="2000" dirty="0">
                <a:solidFill>
                  <a:srgbClr val="00B0F0"/>
                </a:solidFill>
              </a:rPr>
              <a:t>разнообразна, но при этом доступна                  </a:t>
            </a:r>
            <a:br>
              <a:rPr lang="ru-RU" sz="2000" dirty="0">
                <a:solidFill>
                  <a:srgbClr val="00B0F0"/>
                </a:solidFill>
              </a:rPr>
            </a:br>
            <a:r>
              <a:rPr lang="ru-RU" sz="2000" dirty="0">
                <a:solidFill>
                  <a:srgbClr val="00B0F0"/>
                </a:solidFill>
              </a:rPr>
              <a:t>                                           даже маленьким детям.</a:t>
            </a:r>
            <a:endParaRPr lang="en-US" sz="2000" dirty="0">
              <a:solidFill>
                <a:srgbClr val="00B0F0"/>
              </a:solidFill>
            </a:endParaRPr>
          </a:p>
        </p:txBody>
      </p:sp>
      <p:pic>
        <p:nvPicPr>
          <p:cNvPr id="1026" name="Picture 2" descr="Способы лепки"/>
          <p:cNvPicPr>
            <a:picLocks noChangeAspect="1" noChangeArrowheads="1"/>
          </p:cNvPicPr>
          <p:nvPr/>
        </p:nvPicPr>
        <p:blipFill>
          <a:blip r:embed="rId2" r:link="rId3" cstate="print"/>
          <a:srcRect b="71193"/>
          <a:stretch>
            <a:fillRect/>
          </a:stretch>
        </p:blipFill>
        <p:spPr bwMode="auto">
          <a:xfrm>
            <a:off x="4572000" y="1928802"/>
            <a:ext cx="4215597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Способы лепки"/>
          <p:cNvPicPr>
            <a:picLocks noChangeAspect="1" noChangeArrowheads="1"/>
          </p:cNvPicPr>
          <p:nvPr/>
        </p:nvPicPr>
        <p:blipFill>
          <a:blip r:embed="rId2" r:link="rId3" cstate="print"/>
          <a:srcRect l="8000" t="31084" b="42784"/>
          <a:stretch>
            <a:fillRect/>
          </a:stretch>
        </p:blipFill>
        <p:spPr bwMode="auto">
          <a:xfrm>
            <a:off x="4786314" y="3643314"/>
            <a:ext cx="395159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Способы лепки"/>
          <p:cNvPicPr>
            <a:picLocks noChangeAspect="1" noChangeArrowheads="1"/>
          </p:cNvPicPr>
          <p:nvPr/>
        </p:nvPicPr>
        <p:blipFill>
          <a:blip r:embed="rId2" r:link="rId3" cstate="print"/>
          <a:srcRect l="9198" t="60559" b="10405"/>
          <a:stretch>
            <a:fillRect/>
          </a:stretch>
        </p:blipFill>
        <p:spPr bwMode="auto">
          <a:xfrm>
            <a:off x="4786315" y="5160984"/>
            <a:ext cx="3929089" cy="96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9" grpId="0"/>
      <p:bldP spid="16420" grpId="0"/>
      <p:bldP spid="164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14348" y="571480"/>
            <a:ext cx="7880132" cy="1285516"/>
            <a:chOff x="861" y="2008"/>
            <a:chExt cx="4017" cy="887"/>
          </a:xfrm>
        </p:grpSpPr>
        <p:sp>
          <p:nvSpPr>
            <p:cNvPr id="16387" name="AutoShape 3"/>
            <p:cNvSpPr>
              <a:spLocks noChangeArrowheads="1"/>
            </p:cNvSpPr>
            <p:nvPr/>
          </p:nvSpPr>
          <p:spPr bwMode="gray">
            <a:xfrm>
              <a:off x="861" y="2008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88" name="AutoShape 4"/>
            <p:cNvSpPr>
              <a:spLocks noChangeArrowheads="1"/>
            </p:cNvSpPr>
            <p:nvPr/>
          </p:nvSpPr>
          <p:spPr bwMode="gray">
            <a:xfrm>
              <a:off x="990" y="2064"/>
              <a:ext cx="3888" cy="831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2400" dirty="0">
                  <a:solidFill>
                    <a:srgbClr val="00B0F0"/>
                  </a:solidFill>
                </a:rPr>
                <a:t>Нетрадиционные формы лепки</a:t>
              </a:r>
            </a:p>
          </p:txBody>
        </p:sp>
      </p:grp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2000232" y="3929864"/>
            <a:ext cx="6626844" cy="1357322"/>
            <a:chOff x="904" y="1592"/>
            <a:chExt cx="4009" cy="804"/>
          </a:xfrm>
        </p:grpSpPr>
        <p:sp>
          <p:nvSpPr>
            <p:cNvPr id="16390" name="AutoShape 6"/>
            <p:cNvSpPr>
              <a:spLocks noChangeArrowheads="1"/>
            </p:cNvSpPr>
            <p:nvPr/>
          </p:nvSpPr>
          <p:spPr bwMode="ltGray">
            <a:xfrm>
              <a:off x="904" y="1592"/>
              <a:ext cx="3976" cy="80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1" name="AutoShape 7"/>
            <p:cNvSpPr>
              <a:spLocks noChangeArrowheads="1"/>
            </p:cNvSpPr>
            <p:nvPr/>
          </p:nvSpPr>
          <p:spPr bwMode="ltGray">
            <a:xfrm>
              <a:off x="947" y="1676"/>
              <a:ext cx="3966" cy="719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1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1400" dirty="0"/>
                <a:t>* Можно закрашивать шаблон пластилином;</a:t>
              </a:r>
            </a:p>
            <a:p>
              <a:r>
                <a:rPr lang="ru-RU" sz="1400" dirty="0"/>
                <a:t>* процарапывать зубочисткой рисунок на слое пластилина;</a:t>
              </a:r>
            </a:p>
            <a:p>
              <a:r>
                <a:rPr lang="ru-RU" sz="1400" dirty="0"/>
                <a:t>* лепить объёмную картину – барельеф;</a:t>
              </a:r>
            </a:p>
            <a:p>
              <a:r>
                <a:rPr lang="ru-RU" sz="1400" dirty="0"/>
                <a:t>* делать пластилиновую картину.</a:t>
              </a:r>
            </a:p>
            <a:p>
              <a:pPr>
                <a:buFont typeface="Arial" charset="0"/>
                <a:buChar char="•"/>
              </a:pPr>
              <a:endParaRPr lang="ru-RU" sz="1400" dirty="0"/>
            </a:p>
          </p:txBody>
        </p:sp>
      </p:grp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2000232" y="2143116"/>
            <a:ext cx="6643687" cy="1558015"/>
            <a:chOff x="949" y="1259"/>
            <a:chExt cx="4230" cy="1024"/>
          </a:xfrm>
        </p:grpSpPr>
        <p:sp>
          <p:nvSpPr>
            <p:cNvPr id="16393" name="AutoShape 9"/>
            <p:cNvSpPr>
              <a:spLocks noChangeArrowheads="1"/>
            </p:cNvSpPr>
            <p:nvPr/>
          </p:nvSpPr>
          <p:spPr bwMode="ltGray">
            <a:xfrm>
              <a:off x="949" y="1259"/>
              <a:ext cx="4230" cy="986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394" name="AutoShape 10"/>
            <p:cNvSpPr>
              <a:spLocks noChangeArrowheads="1"/>
            </p:cNvSpPr>
            <p:nvPr/>
          </p:nvSpPr>
          <p:spPr bwMode="ltGray">
            <a:xfrm>
              <a:off x="1085" y="1353"/>
              <a:ext cx="3966" cy="930"/>
            </a:xfrm>
            <a:prstGeom prst="roundRect">
              <a:avLst>
                <a:gd name="adj" fmla="val 36505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1400" dirty="0"/>
                <a:t>Иногда для лепки удобно использовать готовые </a:t>
              </a:r>
            </a:p>
            <a:p>
              <a:r>
                <a:rPr lang="ru-RU" sz="1400" dirty="0"/>
                <a:t>прочные формы – баночки, бутылочки, пластмассовые </a:t>
              </a:r>
            </a:p>
            <a:p>
              <a:r>
                <a:rPr lang="ru-RU" sz="1400" dirty="0"/>
                <a:t>яйца, коробочки. Они служат прочной и удобной основой.</a:t>
              </a:r>
            </a:p>
            <a:p>
              <a:r>
                <a:rPr lang="ru-RU" sz="1400" dirty="0"/>
                <a:t>А также позволяют избежать лишней работы.</a:t>
              </a:r>
            </a:p>
          </p:txBody>
        </p:sp>
      </p:grpSp>
      <p:grpSp>
        <p:nvGrpSpPr>
          <p:cNvPr id="7" name="Group 18"/>
          <p:cNvGrpSpPr>
            <a:grpSpLocks/>
          </p:cNvGrpSpPr>
          <p:nvPr/>
        </p:nvGrpSpPr>
        <p:grpSpPr bwMode="auto">
          <a:xfrm>
            <a:off x="0" y="2428868"/>
            <a:ext cx="2214577" cy="1000131"/>
            <a:chOff x="579" y="1386"/>
            <a:chExt cx="385" cy="383"/>
          </a:xfrm>
        </p:grpSpPr>
        <p:sp>
          <p:nvSpPr>
            <p:cNvPr id="16403" name="Oval 19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20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6405" name="Oval 21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6" name="Oval 22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7" name="Oval 23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08" name="Oval 24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0" y="4143380"/>
            <a:ext cx="2285952" cy="981066"/>
            <a:chOff x="579" y="1386"/>
            <a:chExt cx="385" cy="383"/>
          </a:xfrm>
        </p:grpSpPr>
        <p:sp>
          <p:nvSpPr>
            <p:cNvPr id="16410" name="Oval 26"/>
            <p:cNvSpPr>
              <a:spLocks noChangeArrowheads="1"/>
            </p:cNvSpPr>
            <p:nvPr/>
          </p:nvSpPr>
          <p:spPr bwMode="gray">
            <a:xfrm>
              <a:off x="579" y="1386"/>
              <a:ext cx="385" cy="383"/>
            </a:xfrm>
            <a:prstGeom prst="ellipse">
              <a:avLst/>
            </a:prstGeom>
            <a:solidFill>
              <a:srgbClr val="80808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587" y="1392"/>
              <a:ext cx="369" cy="369"/>
              <a:chOff x="587" y="1392"/>
              <a:chExt cx="369" cy="369"/>
            </a:xfrm>
          </p:grpSpPr>
          <p:sp>
            <p:nvSpPr>
              <p:cNvPr id="16412" name="Oval 28"/>
              <p:cNvSpPr>
                <a:spLocks noChangeArrowheads="1"/>
              </p:cNvSpPr>
              <p:nvPr/>
            </p:nvSpPr>
            <p:spPr bwMode="gray">
              <a:xfrm>
                <a:off x="587" y="1392"/>
                <a:ext cx="369" cy="36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3" name="Oval 29"/>
              <p:cNvSpPr>
                <a:spLocks noChangeArrowheads="1"/>
              </p:cNvSpPr>
              <p:nvPr/>
            </p:nvSpPr>
            <p:spPr bwMode="gray">
              <a:xfrm>
                <a:off x="592" y="1394"/>
                <a:ext cx="359" cy="360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4" name="Oval 30"/>
              <p:cNvSpPr>
                <a:spLocks noChangeArrowheads="1"/>
              </p:cNvSpPr>
              <p:nvPr/>
            </p:nvSpPr>
            <p:spPr bwMode="gray">
              <a:xfrm>
                <a:off x="596" y="1397"/>
                <a:ext cx="342" cy="33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  <p:sp>
            <p:nvSpPr>
              <p:cNvPr id="16415" name="Oval 31"/>
              <p:cNvSpPr>
                <a:spLocks noChangeArrowheads="1"/>
              </p:cNvSpPr>
              <p:nvPr/>
            </p:nvSpPr>
            <p:spPr bwMode="gray">
              <a:xfrm>
                <a:off x="615" y="1407"/>
                <a:ext cx="305" cy="273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/>
              </a:p>
            </p:txBody>
          </p:sp>
        </p:grpSp>
      </p:grpSp>
      <p:sp>
        <p:nvSpPr>
          <p:cNvPr id="16420" name="Text Box 36"/>
          <p:cNvSpPr txBox="1">
            <a:spLocks noChangeArrowheads="1"/>
          </p:cNvSpPr>
          <p:nvPr/>
        </p:nvSpPr>
        <p:spPr bwMode="gray">
          <a:xfrm>
            <a:off x="214282" y="2571744"/>
            <a:ext cx="1643074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Лепка</a:t>
            </a:r>
          </a:p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по форме</a:t>
            </a:r>
            <a:endParaRPr lang="en-US" sz="1400" b="1" dirty="0">
              <a:solidFill>
                <a:srgbClr val="080808"/>
              </a:solidFill>
            </a:endParaRPr>
          </a:p>
        </p:txBody>
      </p:sp>
      <p:sp>
        <p:nvSpPr>
          <p:cNvPr id="16421" name="Text Box 37"/>
          <p:cNvSpPr txBox="1">
            <a:spLocks noChangeArrowheads="1"/>
          </p:cNvSpPr>
          <p:nvPr/>
        </p:nvSpPr>
        <p:spPr bwMode="gray">
          <a:xfrm>
            <a:off x="214282" y="4286256"/>
            <a:ext cx="1928826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Рисование</a:t>
            </a:r>
          </a:p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080808"/>
                </a:solidFill>
              </a:rPr>
              <a:t>пластилином</a:t>
            </a:r>
          </a:p>
        </p:txBody>
      </p:sp>
      <p:pic>
        <p:nvPicPr>
          <p:cNvPr id="1030" name="Picture 6" descr="http://urokilepki.ru/wp-content/uploads/2011/11/s43001465.jpg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 l="8864" t="23531" r="56528" b="30280"/>
          <a:stretch>
            <a:fillRect/>
          </a:stretch>
        </p:blipFill>
        <p:spPr bwMode="auto">
          <a:xfrm rot="20872533" flipH="1">
            <a:off x="7748490" y="2390649"/>
            <a:ext cx="1114973" cy="11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stranamasterov.ru/files/imagecache/orig_with_logo/i2011/04/16/detskiy_sad_2210_0.jpg">
            <a:hlinkClick r:id="rId5"/>
          </p:cNvPr>
          <p:cNvPicPr>
            <a:picLocks noChangeAspect="1" noChangeArrowheads="1"/>
          </p:cNvPicPr>
          <p:nvPr/>
        </p:nvPicPr>
        <p:blipFill>
          <a:blip r:embed="rId6" r:link="rId7" cstate="print"/>
          <a:srcRect t="58441" r="18750" b="-186"/>
          <a:stretch>
            <a:fillRect/>
          </a:stretch>
        </p:blipFill>
        <p:spPr bwMode="auto">
          <a:xfrm>
            <a:off x="6357950" y="3286124"/>
            <a:ext cx="14859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http://www.skazkidoma.ru/Petuh/09.jpg">
            <a:hlinkClick r:id="rId8"/>
          </p:cNvPr>
          <p:cNvPicPr>
            <a:picLocks noChangeAspect="1" noChangeArrowheads="1"/>
          </p:cNvPicPr>
          <p:nvPr/>
        </p:nvPicPr>
        <p:blipFill>
          <a:blip r:embed="rId9" r:link="rId10" cstate="print"/>
          <a:srcRect l="7143" t="8215" r="7143" b="1414"/>
          <a:stretch>
            <a:fillRect/>
          </a:stretch>
        </p:blipFill>
        <p:spPr bwMode="auto">
          <a:xfrm>
            <a:off x="7643834" y="4286256"/>
            <a:ext cx="1246918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http://img0.liveinternet.ru/images/attach/c/2/67/641/67641617_PICT4339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2500298" y="5072074"/>
            <a:ext cx="12144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http://stranamasterov.ru/files/imagecache/orig_with_logo/i2011/01/07/img0201.jpg">
            <a:hlinkClick r:id="rId14"/>
          </p:cNvPr>
          <p:cNvPicPr>
            <a:picLocks noChangeAspect="1" noChangeArrowheads="1"/>
          </p:cNvPicPr>
          <p:nvPr/>
        </p:nvPicPr>
        <p:blipFill>
          <a:blip r:embed="rId15" r:link="rId16" cstate="print"/>
          <a:srcRect r="10001"/>
          <a:stretch>
            <a:fillRect/>
          </a:stretch>
        </p:blipFill>
        <p:spPr bwMode="auto">
          <a:xfrm>
            <a:off x="5429256" y="5072074"/>
            <a:ext cx="1171576" cy="116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http://stranamasterov.ru/files/imagecache/orig_with_logo4/i2011/05/12/dsc06692.jpg">
            <a:hlinkClick r:id="rId17"/>
          </p:cNvPr>
          <p:cNvPicPr>
            <a:picLocks noChangeAspect="1" noChangeArrowheads="1"/>
          </p:cNvPicPr>
          <p:nvPr/>
        </p:nvPicPr>
        <p:blipFill>
          <a:blip r:embed="rId18" r:link="rId19" cstate="print"/>
          <a:srcRect l="4407" b="5821"/>
          <a:stretch>
            <a:fillRect/>
          </a:stretch>
        </p:blipFill>
        <p:spPr bwMode="auto">
          <a:xfrm>
            <a:off x="3786182" y="5072074"/>
            <a:ext cx="1628776" cy="12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http://stranamasterov.ru/files/imagecache/orig_with_logo3/i0910/5_6y75.jpg">
            <a:hlinkClick r:id="rId20"/>
          </p:cNvPr>
          <p:cNvPicPr>
            <a:picLocks noChangeAspect="1" noChangeArrowheads="1"/>
          </p:cNvPicPr>
          <p:nvPr/>
        </p:nvPicPr>
        <p:blipFill>
          <a:blip r:embed="rId21" r:link="rId22" cstate="print"/>
          <a:srcRect/>
          <a:stretch>
            <a:fillRect/>
          </a:stretch>
        </p:blipFill>
        <p:spPr bwMode="auto">
          <a:xfrm>
            <a:off x="6643702" y="5072074"/>
            <a:ext cx="1001713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0" grpId="0"/>
      <p:bldP spid="16421" grpId="0"/>
    </p:bldLst>
  </p:timing>
</p:sld>
</file>

<file path=ppt/theme/theme1.xml><?xml version="1.0" encoding="utf-8"?>
<a:theme xmlns:a="http://schemas.openxmlformats.org/drawingml/2006/main" name="594TGp_family_light_ani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CA304"/>
      </a:accent1>
      <a:accent2>
        <a:srgbClr val="E1595C"/>
      </a:accent2>
      <a:accent3>
        <a:srgbClr val="FFFFFF"/>
      </a:accent3>
      <a:accent4>
        <a:srgbClr val="000000"/>
      </a:accent4>
      <a:accent5>
        <a:srgbClr val="FDCEAA"/>
      </a:accent5>
      <a:accent6>
        <a:srgbClr val="CC5053"/>
      </a:accent6>
      <a:hlink>
        <a:srgbClr val="80E05A"/>
      </a:hlink>
      <a:folHlink>
        <a:srgbClr val="4BA5E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CA304"/>
        </a:accent1>
        <a:accent2>
          <a:srgbClr val="E1595C"/>
        </a:accent2>
        <a:accent3>
          <a:srgbClr val="FFFFFF"/>
        </a:accent3>
        <a:accent4>
          <a:srgbClr val="000000"/>
        </a:accent4>
        <a:accent5>
          <a:srgbClr val="FDCEAA"/>
        </a:accent5>
        <a:accent6>
          <a:srgbClr val="CC5053"/>
        </a:accent6>
        <a:hlink>
          <a:srgbClr val="80E05A"/>
        </a:hlink>
        <a:folHlink>
          <a:srgbClr val="4BA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491EA"/>
        </a:accent1>
        <a:accent2>
          <a:srgbClr val="EB943D"/>
        </a:accent2>
        <a:accent3>
          <a:srgbClr val="FFFFFF"/>
        </a:accent3>
        <a:accent4>
          <a:srgbClr val="000000"/>
        </a:accent4>
        <a:accent5>
          <a:srgbClr val="B8C7F3"/>
        </a:accent5>
        <a:accent6>
          <a:srgbClr val="D58636"/>
        </a:accent6>
        <a:hlink>
          <a:srgbClr val="4DBF9C"/>
        </a:hlink>
        <a:folHlink>
          <a:srgbClr val="D0C93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86D092"/>
        </a:accent1>
        <a:accent2>
          <a:srgbClr val="55B5D3"/>
        </a:accent2>
        <a:accent3>
          <a:srgbClr val="FFFFFF"/>
        </a:accent3>
        <a:accent4>
          <a:srgbClr val="000000"/>
        </a:accent4>
        <a:accent5>
          <a:srgbClr val="C3E4C7"/>
        </a:accent5>
        <a:accent6>
          <a:srgbClr val="4CA4BF"/>
        </a:accent6>
        <a:hlink>
          <a:srgbClr val="C389EF"/>
        </a:hlink>
        <a:folHlink>
          <a:srgbClr val="E5B6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1298</TotalTime>
  <Words>929</Words>
  <Application>Microsoft Office PowerPoint</Application>
  <PresentationFormat>Экран (4:3)</PresentationFormat>
  <Paragraphs>200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Arial Black</vt:lpstr>
      <vt:lpstr>Calibri</vt:lpstr>
      <vt:lpstr>Times New Roman</vt:lpstr>
      <vt:lpstr>Verdana</vt:lpstr>
      <vt:lpstr>Wingdings</vt:lpstr>
      <vt:lpstr>594TGp_family_light_ani</vt:lpstr>
      <vt:lpstr>Презентация PowerPoint</vt:lpstr>
      <vt:lpstr>Презентация PowerPoint</vt:lpstr>
      <vt:lpstr>Презентация PowerPoint</vt:lpstr>
      <vt:lpstr>Презентация PowerPoint</vt:lpstr>
      <vt:lpstr>Направления работы</vt:lpstr>
      <vt:lpstr>Занятие лепкой  комплексно воздействует на развитие ребёнка</vt:lpstr>
      <vt:lpstr>Презентация PowerPoint</vt:lpstr>
      <vt:lpstr>Техника лепки – разнообразна, но при этом доступна                                                              даже маленьким детям.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26</dc:creator>
  <cp:lastModifiedBy>Юлия Басаргина</cp:lastModifiedBy>
  <cp:revision>138</cp:revision>
  <dcterms:created xsi:type="dcterms:W3CDTF">2013-01-20T05:10:40Z</dcterms:created>
  <dcterms:modified xsi:type="dcterms:W3CDTF">2024-01-07T08:17:05Z</dcterms:modified>
</cp:coreProperties>
</file>