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06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Default Extension="png" ContentType="image/png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Default Extension="gif" ContentType="image/gif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11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s/slide24.xml" ContentType="application/vnd.openxmlformats-officedocument.presentationml.slide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32" r:id="rId5"/>
    <p:sldMasterId id="2147483744" r:id="rId6"/>
    <p:sldMasterId id="2147483756" r:id="rId7"/>
    <p:sldMasterId id="2147483768" r:id="rId8"/>
    <p:sldMasterId id="2147483780" r:id="rId9"/>
    <p:sldMasterId id="2147483792" r:id="rId10"/>
  </p:sldMasterIdLst>
  <p:notesMasterIdLst>
    <p:notesMasterId r:id="rId36"/>
  </p:notesMasterIdLst>
  <p:sldIdLst>
    <p:sldId id="257" r:id="rId11"/>
    <p:sldId id="319" r:id="rId12"/>
    <p:sldId id="320" r:id="rId13"/>
    <p:sldId id="258" r:id="rId14"/>
    <p:sldId id="299" r:id="rId15"/>
    <p:sldId id="259" r:id="rId16"/>
    <p:sldId id="286" r:id="rId17"/>
    <p:sldId id="264" r:id="rId18"/>
    <p:sldId id="308" r:id="rId19"/>
    <p:sldId id="309" r:id="rId20"/>
    <p:sldId id="310" r:id="rId21"/>
    <p:sldId id="318" r:id="rId22"/>
    <p:sldId id="311" r:id="rId23"/>
    <p:sldId id="312" r:id="rId24"/>
    <p:sldId id="314" r:id="rId25"/>
    <p:sldId id="313" r:id="rId26"/>
    <p:sldId id="315" r:id="rId27"/>
    <p:sldId id="316" r:id="rId28"/>
    <p:sldId id="317" r:id="rId29"/>
    <p:sldId id="288" r:id="rId30"/>
    <p:sldId id="304" r:id="rId31"/>
    <p:sldId id="305" r:id="rId32"/>
    <p:sldId id="306" r:id="rId33"/>
    <p:sldId id="281" r:id="rId34"/>
    <p:sldId id="307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75422" autoAdjust="0"/>
  </p:normalViewPr>
  <p:slideViewPr>
    <p:cSldViewPr>
      <p:cViewPr>
        <p:scale>
          <a:sx n="71" d="100"/>
          <a:sy n="71" d="100"/>
        </p:scale>
        <p:origin x="-1356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9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34" Type="http://schemas.openxmlformats.org/officeDocument/2006/relationships/slide" Target="slides/slide24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notesMaster" Target="notesMasters/notesMaster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slide" Target="slides/slide2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slide" Target="slides/slide2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FA6DFF-3728-4E23-A7A2-470C33E2F52C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CF9888-4944-418B-BF5A-F853E260FA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408675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CF9888-4944-418B-BF5A-F853E260FA3B}" type="slidenum">
              <a:rPr lang="ru-RU" smtClean="0"/>
              <a:pPr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509654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F8A77-330A-4555-9DD3-079D266A7D95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7EC1-D192-43F3-94D5-9484183534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F8A77-330A-4555-9DD3-079D266A7D95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7EC1-D192-43F3-94D5-9484183534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0CFFA-0284-4A44-BC3E-8D0B14DB31A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77210515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A58A44-4A6B-4191-884D-3704AFCB9188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69838958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0EDFE-787F-42E3-9AAB-9C47FBEB5188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40480991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BA359-6BE8-4C5C-8DCE-7921D3423041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63857819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CF674-9348-4E68-B9EC-C8A708E6EBC1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12189285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B95B3-CC7F-48BB-AA15-1B5A9C6358D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09477077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838DD-1B5B-4C8C-A113-E4E035AACA2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86657105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15A1-44E8-45F6-A6CB-9D996A08F961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14842582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C01FC-00F8-4365-8FB9-A10D521FC878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28809737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C0499-3E5A-42F8-AC21-CBBF77CB293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20948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F8A77-330A-4555-9DD3-079D266A7D95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7EC1-D192-43F3-94D5-9484183534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D44DD-9B05-45CB-9DD9-B977125D548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173180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836534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39153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832685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280544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903367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322747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792168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219403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F8A77-330A-4555-9DD3-079D266A7D95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7EC1-D192-43F3-94D5-9484183534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8231743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446143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2536858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5192653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4639613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069896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4902962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9268259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7949823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80011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F8A77-330A-4555-9DD3-079D266A7D95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7EC1-D192-43F3-94D5-9484183534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396536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43662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611627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4711235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5204196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5719308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864904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3684794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8693757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09716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F8A77-330A-4555-9DD3-079D266A7D95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7EC1-D192-43F3-94D5-9484183534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9660315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2221953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1897104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7670225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629366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23F4-33E4-4A83-9C4A-8938D18805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E9D9-B964-4BE1-AA0C-48342767D8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10801309"/>
      </p:ext>
    </p:extLst>
  </p:cSld>
  <p:clrMapOvr>
    <a:masterClrMapping/>
  </p:clrMapOvr>
  <p:transition>
    <p:dissolv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23F4-33E4-4A83-9C4A-8938D18805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E9D9-B964-4BE1-AA0C-48342767D8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66309102"/>
      </p:ext>
    </p:extLst>
  </p:cSld>
  <p:clrMapOvr>
    <a:masterClrMapping/>
  </p:clrMapOvr>
  <p:transition>
    <p:dissolv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23F4-33E4-4A83-9C4A-8938D18805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E9D9-B964-4BE1-AA0C-48342767D8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69378416"/>
      </p:ext>
    </p:extLst>
  </p:cSld>
  <p:clrMapOvr>
    <a:masterClrMapping/>
  </p:clrMapOvr>
  <p:transition>
    <p:dissolv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23F4-33E4-4A83-9C4A-8938D18805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E9D9-B964-4BE1-AA0C-48342767D8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00874378"/>
      </p:ext>
    </p:extLst>
  </p:cSld>
  <p:clrMapOvr>
    <a:masterClrMapping/>
  </p:clrMapOvr>
  <p:transition>
    <p:dissolv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23F4-33E4-4A83-9C4A-8938D18805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E9D9-B964-4BE1-AA0C-48342767D8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6151145"/>
      </p:ext>
    </p:extLst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F8A77-330A-4555-9DD3-079D266A7D95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7EC1-D192-43F3-94D5-9484183534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23F4-33E4-4A83-9C4A-8938D18805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E9D9-B964-4BE1-AA0C-48342767D8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59204535"/>
      </p:ext>
    </p:extLst>
  </p:cSld>
  <p:clrMapOvr>
    <a:masterClrMapping/>
  </p:clrMapOvr>
  <p:transition>
    <p:dissolv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23F4-33E4-4A83-9C4A-8938D18805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E9D9-B964-4BE1-AA0C-48342767D8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37105981"/>
      </p:ext>
    </p:extLst>
  </p:cSld>
  <p:clrMapOvr>
    <a:masterClrMapping/>
  </p:clrMapOvr>
  <p:transition>
    <p:dissolv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23F4-33E4-4A83-9C4A-8938D18805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E9D9-B964-4BE1-AA0C-48342767D8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17578256"/>
      </p:ext>
    </p:extLst>
  </p:cSld>
  <p:clrMapOvr>
    <a:masterClrMapping/>
  </p:clrMapOvr>
  <p:transition>
    <p:dissolv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23F4-33E4-4A83-9C4A-8938D18805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E9D9-B964-4BE1-AA0C-48342767D8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72005077"/>
      </p:ext>
    </p:extLst>
  </p:cSld>
  <p:clrMapOvr>
    <a:masterClrMapping/>
  </p:clrMapOvr>
  <p:transition>
    <p:dissolv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23F4-33E4-4A83-9C4A-8938D18805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E9D9-B964-4BE1-AA0C-48342767D8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26096284"/>
      </p:ext>
    </p:extLst>
  </p:cSld>
  <p:clrMapOvr>
    <a:masterClrMapping/>
  </p:clrMapOvr>
  <p:transition>
    <p:dissolv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23F4-33E4-4A83-9C4A-8938D18805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E9D9-B964-4BE1-AA0C-48342767D8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07761278"/>
      </p:ext>
    </p:extLst>
  </p:cSld>
  <p:clrMapOvr>
    <a:masterClrMapping/>
  </p:clrMapOvr>
  <p:transition>
    <p:dissolv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23F4-33E4-4A83-9C4A-8938D18805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E9D9-B964-4BE1-AA0C-48342767D8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01734736"/>
      </p:ext>
    </p:extLst>
  </p:cSld>
  <p:clrMapOvr>
    <a:masterClrMapping/>
  </p:clrMapOvr>
  <p:transition>
    <p:dissolv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23F4-33E4-4A83-9C4A-8938D18805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E9D9-B964-4BE1-AA0C-48342767D8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88605539"/>
      </p:ext>
    </p:extLst>
  </p:cSld>
  <p:clrMapOvr>
    <a:masterClrMapping/>
  </p:clrMapOvr>
  <p:transition>
    <p:dissolv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23F4-33E4-4A83-9C4A-8938D18805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E9D9-B964-4BE1-AA0C-48342767D8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77136330"/>
      </p:ext>
    </p:extLst>
  </p:cSld>
  <p:clrMapOvr>
    <a:masterClrMapping/>
  </p:clrMapOvr>
  <p:transition>
    <p:dissolv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23F4-33E4-4A83-9C4A-8938D18805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E9D9-B964-4BE1-AA0C-48342767D8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42128452"/>
      </p:ext>
    </p:extLst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F8A77-330A-4555-9DD3-079D266A7D95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7EC1-D192-43F3-94D5-9484183534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23F4-33E4-4A83-9C4A-8938D18805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E9D9-B964-4BE1-AA0C-48342767D8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71253159"/>
      </p:ext>
    </p:extLst>
  </p:cSld>
  <p:clrMapOvr>
    <a:masterClrMapping/>
  </p:clrMapOvr>
  <p:transition>
    <p:dissolv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23F4-33E4-4A83-9C4A-8938D18805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E9D9-B964-4BE1-AA0C-48342767D8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75994942"/>
      </p:ext>
    </p:extLst>
  </p:cSld>
  <p:clrMapOvr>
    <a:masterClrMapping/>
  </p:clrMapOvr>
  <p:transition>
    <p:dissolv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23F4-33E4-4A83-9C4A-8938D18805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E9D9-B964-4BE1-AA0C-48342767D8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24757603"/>
      </p:ext>
    </p:extLst>
  </p:cSld>
  <p:clrMapOvr>
    <a:masterClrMapping/>
  </p:clrMapOvr>
  <p:transition>
    <p:dissolv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23F4-33E4-4A83-9C4A-8938D18805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E9D9-B964-4BE1-AA0C-48342767D8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23252298"/>
      </p:ext>
    </p:extLst>
  </p:cSld>
  <p:clrMapOvr>
    <a:masterClrMapping/>
  </p:clrMapOvr>
  <p:transition>
    <p:dissolv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23F4-33E4-4A83-9C4A-8938D18805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E9D9-B964-4BE1-AA0C-48342767D8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31464774"/>
      </p:ext>
    </p:extLst>
  </p:cSld>
  <p:clrMapOvr>
    <a:masterClrMapping/>
  </p:clrMapOvr>
  <p:transition>
    <p:dissolv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23F4-33E4-4A83-9C4A-8938D18805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E9D9-B964-4BE1-AA0C-48342767D8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86367256"/>
      </p:ext>
    </p:extLst>
  </p:cSld>
  <p:clrMapOvr>
    <a:masterClrMapping/>
  </p:clrMapOvr>
  <p:transition>
    <p:dissolve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23F4-33E4-4A83-9C4A-8938D18805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E9D9-B964-4BE1-AA0C-48342767D8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17533002"/>
      </p:ext>
    </p:extLst>
  </p:cSld>
  <p:clrMapOvr>
    <a:masterClrMapping/>
  </p:clrMapOvr>
  <p:transition>
    <p:dissolv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23F4-33E4-4A83-9C4A-8938D18805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E9D9-B964-4BE1-AA0C-48342767D8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52413803"/>
      </p:ext>
    </p:extLst>
  </p:cSld>
  <p:clrMapOvr>
    <a:masterClrMapping/>
  </p:clrMapOvr>
  <p:transition>
    <p:dissolve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23F4-33E4-4A83-9C4A-8938D18805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E9D9-B964-4BE1-AA0C-48342767D8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14746272"/>
      </p:ext>
    </p:extLst>
  </p:cSld>
  <p:clrMapOvr>
    <a:masterClrMapping/>
  </p:clrMapOvr>
  <p:transition>
    <p:dissolv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23F4-33E4-4A83-9C4A-8938D18805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E9D9-B964-4BE1-AA0C-48342767D8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72777432"/>
      </p:ext>
    </p:extLst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F8A77-330A-4555-9DD3-079D266A7D95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7EC1-D192-43F3-94D5-9484183534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23F4-33E4-4A83-9C4A-8938D18805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E9D9-B964-4BE1-AA0C-48342767D8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36575377"/>
      </p:ext>
    </p:extLst>
  </p:cSld>
  <p:clrMapOvr>
    <a:masterClrMapping/>
  </p:clrMapOvr>
  <p:transition>
    <p:dissolv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23F4-33E4-4A83-9C4A-8938D18805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E9D9-B964-4BE1-AA0C-48342767D8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37801918"/>
      </p:ext>
    </p:extLst>
  </p:cSld>
  <p:clrMapOvr>
    <a:masterClrMapping/>
  </p:clrMapOvr>
  <p:transition>
    <p:dissolve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23F4-33E4-4A83-9C4A-8938D18805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E9D9-B964-4BE1-AA0C-48342767D8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6034191"/>
      </p:ext>
    </p:extLst>
  </p:cSld>
  <p:clrMapOvr>
    <a:masterClrMapping/>
  </p:clrMapOvr>
  <p:transition>
    <p:dissolve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23F4-33E4-4A83-9C4A-8938D18805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E9D9-B964-4BE1-AA0C-48342767D8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46639293"/>
      </p:ext>
    </p:extLst>
  </p:cSld>
  <p:clrMapOvr>
    <a:masterClrMapping/>
  </p:clrMapOvr>
  <p:transition>
    <p:dissolve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23F4-33E4-4A83-9C4A-8938D18805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E9D9-B964-4BE1-AA0C-48342767D8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37003566"/>
      </p:ext>
    </p:extLst>
  </p:cSld>
  <p:clrMapOvr>
    <a:masterClrMapping/>
  </p:clrMapOvr>
  <p:transition>
    <p:dissolve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23F4-33E4-4A83-9C4A-8938D18805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E9D9-B964-4BE1-AA0C-48342767D8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17861824"/>
      </p:ext>
    </p:extLst>
  </p:cSld>
  <p:clrMapOvr>
    <a:masterClrMapping/>
  </p:clrMapOvr>
  <p:transition>
    <p:dissolve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23F4-33E4-4A83-9C4A-8938D18805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E9D9-B964-4BE1-AA0C-48342767D8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60433955"/>
      </p:ext>
    </p:extLst>
  </p:cSld>
  <p:clrMapOvr>
    <a:masterClrMapping/>
  </p:clrMapOvr>
  <p:transition>
    <p:dissolve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23F4-33E4-4A83-9C4A-8938D18805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E9D9-B964-4BE1-AA0C-48342767D8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54917769"/>
      </p:ext>
    </p:extLst>
  </p:cSld>
  <p:clrMapOvr>
    <a:masterClrMapping/>
  </p:clrMapOvr>
  <p:transition>
    <p:dissolve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23F4-33E4-4A83-9C4A-8938D18805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E9D9-B964-4BE1-AA0C-48342767D8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42250085"/>
      </p:ext>
    </p:extLst>
  </p:cSld>
  <p:clrMapOvr>
    <a:masterClrMapping/>
  </p:clrMapOvr>
  <p:transition>
    <p:dissolve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23F4-33E4-4A83-9C4A-8938D18805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E9D9-B964-4BE1-AA0C-48342767D8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59349114"/>
      </p:ext>
    </p:extLst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F8A77-330A-4555-9DD3-079D266A7D95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7EC1-D192-43F3-94D5-9484183534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23F4-33E4-4A83-9C4A-8938D18805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E9D9-B964-4BE1-AA0C-48342767D8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34101306"/>
      </p:ext>
    </p:extLst>
  </p:cSld>
  <p:clrMapOvr>
    <a:masterClrMapping/>
  </p:clrMapOvr>
  <p:transition>
    <p:dissolve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23F4-33E4-4A83-9C4A-8938D18805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E9D9-B964-4BE1-AA0C-48342767D8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08843900"/>
      </p:ext>
    </p:extLst>
  </p:cSld>
  <p:clrMapOvr>
    <a:masterClrMapping/>
  </p:clrMapOvr>
  <p:transition>
    <p:dissolve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23F4-33E4-4A83-9C4A-8938D18805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E9D9-B964-4BE1-AA0C-48342767D8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01052530"/>
      </p:ext>
    </p:extLst>
  </p:cSld>
  <p:clrMapOvr>
    <a:masterClrMapping/>
  </p:clrMapOvr>
  <p:transition>
    <p:dissolve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23F4-33E4-4A83-9C4A-8938D18805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E9D9-B964-4BE1-AA0C-48342767D8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35350285"/>
      </p:ext>
    </p:extLst>
  </p:cSld>
  <p:clrMapOvr>
    <a:masterClrMapping/>
  </p:clrMapOvr>
  <p:transition>
    <p:dissolve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23F4-33E4-4A83-9C4A-8938D18805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E9D9-B964-4BE1-AA0C-48342767D8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03737188"/>
      </p:ext>
    </p:extLst>
  </p:cSld>
  <p:clrMapOvr>
    <a:masterClrMapping/>
  </p:clrMapOvr>
  <p:transition>
    <p:dissolve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23F4-33E4-4A83-9C4A-8938D18805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E9D9-B964-4BE1-AA0C-48342767D8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12870086"/>
      </p:ext>
    </p:extLst>
  </p:cSld>
  <p:clrMapOvr>
    <a:masterClrMapping/>
  </p:clrMapOvr>
  <p:transition>
    <p:dissolve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23F4-33E4-4A83-9C4A-8938D18805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E9D9-B964-4BE1-AA0C-48342767D8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94500479"/>
      </p:ext>
    </p:extLst>
  </p:cSld>
  <p:clrMapOvr>
    <a:masterClrMapping/>
  </p:clrMapOvr>
  <p:transition>
    <p:dissolve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23F4-33E4-4A83-9C4A-8938D18805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E9D9-B964-4BE1-AA0C-48342767D8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55203103"/>
      </p:ext>
    </p:extLst>
  </p:cSld>
  <p:clrMapOvr>
    <a:masterClrMapping/>
  </p:clrMapOvr>
  <p:transition>
    <p:dissolve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23F4-33E4-4A83-9C4A-8938D18805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E9D9-B964-4BE1-AA0C-48342767D8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05410849"/>
      </p:ext>
    </p:extLst>
  </p:cSld>
  <p:clrMapOvr>
    <a:masterClrMapping/>
  </p:clrMapOvr>
  <p:transition>
    <p:dissolve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23F4-33E4-4A83-9C4A-8938D18805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E9D9-B964-4BE1-AA0C-48342767D8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31251710"/>
      </p:ext>
    </p:extLst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F8A77-330A-4555-9DD3-079D266A7D95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A7EC1-D192-43F3-94D5-9484183534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23F4-33E4-4A83-9C4A-8938D18805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E9D9-B964-4BE1-AA0C-48342767D8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1516675"/>
      </p:ext>
    </p:extLst>
  </p:cSld>
  <p:clrMapOvr>
    <a:masterClrMapping/>
  </p:clrMapOvr>
  <p:transition>
    <p:dissolve/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23F4-33E4-4A83-9C4A-8938D18805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E9D9-B964-4BE1-AA0C-48342767D8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91179215"/>
      </p:ext>
    </p:extLst>
  </p:cSld>
  <p:clrMapOvr>
    <a:masterClrMapping/>
  </p:clrMapOvr>
  <p:transition>
    <p:dissolve/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23F4-33E4-4A83-9C4A-8938D18805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E9D9-B964-4BE1-AA0C-48342767D8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34985935"/>
      </p:ext>
    </p:extLst>
  </p:cSld>
  <p:clrMapOvr>
    <a:masterClrMapping/>
  </p:clrMapOvr>
  <p:transition>
    <p:dissolve/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23F4-33E4-4A83-9C4A-8938D18805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E9D9-B964-4BE1-AA0C-48342767D8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23493314"/>
      </p:ext>
    </p:extLst>
  </p:cSld>
  <p:clrMapOvr>
    <a:masterClrMapping/>
  </p:clrMapOvr>
  <p:transition>
    <p:dissolve/>
  </p:transition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23F4-33E4-4A83-9C4A-8938D18805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E9D9-B964-4BE1-AA0C-48342767D8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35419333"/>
      </p:ext>
    </p:extLst>
  </p:cSld>
  <p:clrMapOvr>
    <a:masterClrMapping/>
  </p:clrMapOvr>
  <p:transition>
    <p:dissolve/>
  </p:transition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23F4-33E4-4A83-9C4A-8938D18805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E9D9-B964-4BE1-AA0C-48342767D8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86672337"/>
      </p:ext>
    </p:extLst>
  </p:cSld>
  <p:clrMapOvr>
    <a:masterClrMapping/>
  </p:clrMapOvr>
  <p:transition>
    <p:dissolve/>
  </p:transition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23F4-33E4-4A83-9C4A-8938D18805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E9D9-B964-4BE1-AA0C-48342767D8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34209691"/>
      </p:ext>
    </p:extLst>
  </p:cSld>
  <p:clrMapOvr>
    <a:masterClrMapping/>
  </p:clrMapOvr>
  <p:transition>
    <p:dissolve/>
  </p:transition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23F4-33E4-4A83-9C4A-8938D18805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E9D9-B964-4BE1-AA0C-48342767D8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2137757"/>
      </p:ext>
    </p:extLst>
  </p:cSld>
  <p:clrMapOvr>
    <a:masterClrMapping/>
  </p:clrMapOvr>
  <p:transition>
    <p:dissolve/>
  </p:transition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23F4-33E4-4A83-9C4A-8938D18805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E9D9-B964-4BE1-AA0C-48342767D8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59806781"/>
      </p:ext>
    </p:extLst>
  </p:cSld>
  <p:clrMapOvr>
    <a:masterClrMapping/>
  </p:clrMapOvr>
  <p:transition>
    <p:dissolve/>
  </p:transition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F23F4-33E4-4A83-9C4A-8938D18805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1E9D9-B964-4BE1-AA0C-48342767D8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67609060"/>
      </p:ext>
    </p:extLst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6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BF8A77-330A-4555-9DD3-079D266A7D95}" type="datetimeFigureOut">
              <a:rPr lang="ru-RU" smtClean="0"/>
              <a:pPr/>
              <a:t>05.01.2024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CA7EC1-D192-43F3-94D5-94841835344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9F39FE-66EF-4018-9A5C-0D4833A04D2E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31864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04219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66281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62105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AF23F4-33E4-4A83-9C4A-8938D18805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81E9D9-B964-4BE1-AA0C-48342767D8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15611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AF23F4-33E4-4A83-9C4A-8938D18805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81E9D9-B964-4BE1-AA0C-48342767D8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556184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AF23F4-33E4-4A83-9C4A-8938D18805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81E9D9-B964-4BE1-AA0C-48342767D8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36163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AF23F4-33E4-4A83-9C4A-8938D18805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81E9D9-B964-4BE1-AA0C-48342767D8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97980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AF23F4-33E4-4A83-9C4A-8938D18805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81E9D9-B964-4BE1-AA0C-48342767D83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28110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0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 descr="fla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924300" cy="17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5"/>
          <p:cNvSpPr>
            <a:spLocks noGrp="1" noChangeArrowheads="1"/>
          </p:cNvSpPr>
          <p:nvPr>
            <p:ph type="ctrTitle"/>
          </p:nvPr>
        </p:nvSpPr>
        <p:spPr>
          <a:xfrm>
            <a:off x="179512" y="1928802"/>
            <a:ext cx="8712968" cy="4000528"/>
          </a:xfrm>
        </p:spPr>
        <p:txBody>
          <a:bodyPr>
            <a:no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ru-RU" sz="3200" b="1" dirty="0" smtClean="0">
                <a:solidFill>
                  <a:srgbClr val="8064A2">
                    <a:lumMod val="75000"/>
                  </a:srgbClr>
                </a:solidFill>
                <a:latin typeface="Monotype Corsiva" pitchFamily="66" charset="0"/>
                <a:ea typeface="+mn-ea"/>
                <a:cs typeface="+mn-cs"/>
              </a:rPr>
              <a:t> Подготовительная группа </a:t>
            </a:r>
            <a:r>
              <a:rPr lang="ru-RU" sz="3200" b="1" dirty="0" smtClean="0">
                <a:solidFill>
                  <a:srgbClr val="8064A2">
                    <a:lumMod val="75000"/>
                  </a:srgbClr>
                </a:solidFill>
                <a:latin typeface="Monotype Corsiva" pitchFamily="66" charset="0"/>
                <a:ea typeface="+mn-ea"/>
                <a:cs typeface="+mn-cs"/>
              </a:rPr>
              <a:t>«ЗВЁЗДОЧКА</a:t>
            </a:r>
            <a:r>
              <a:rPr lang="ru-RU" sz="3200" b="1" dirty="0" smtClean="0">
                <a:solidFill>
                  <a:srgbClr val="8064A2">
                    <a:lumMod val="75000"/>
                  </a:srgbClr>
                </a:solidFill>
                <a:latin typeface="Monotype Corsiva" pitchFamily="66" charset="0"/>
                <a:ea typeface="+mn-ea"/>
                <a:cs typeface="+mn-cs"/>
              </a:rPr>
              <a:t>»</a:t>
            </a:r>
            <a:br>
              <a:rPr lang="ru-RU" sz="3200" b="1" dirty="0" smtClean="0">
                <a:solidFill>
                  <a:srgbClr val="8064A2">
                    <a:lumMod val="75000"/>
                  </a:srgbClr>
                </a:solidFill>
                <a:latin typeface="Monotype Corsiva" pitchFamily="66" charset="0"/>
                <a:ea typeface="+mn-ea"/>
                <a:cs typeface="+mn-cs"/>
              </a:rPr>
            </a:br>
            <a:r>
              <a:rPr lang="ru-RU" sz="3200" b="1" dirty="0" smtClean="0">
                <a:solidFill>
                  <a:srgbClr val="8064A2">
                    <a:lumMod val="75000"/>
                  </a:srgbClr>
                </a:solidFill>
                <a:latin typeface="Monotype Corsiva" pitchFamily="66" charset="0"/>
                <a:ea typeface="+mn-ea"/>
                <a:cs typeface="+mn-cs"/>
              </a:rPr>
              <a:t>ТЕМА:</a:t>
            </a:r>
            <a:r>
              <a:rPr lang="ru-RU" sz="2000" b="1" dirty="0" smtClean="0">
                <a:solidFill>
                  <a:srgbClr val="8064A2">
                    <a:lumMod val="75000"/>
                  </a:srgbClr>
                </a:solidFill>
                <a:latin typeface="Monotype Corsiva" pitchFamily="66" charset="0"/>
                <a:ea typeface="+mn-ea"/>
                <a:cs typeface="+mn-cs"/>
              </a:rPr>
              <a:t/>
            </a:r>
            <a:br>
              <a:rPr lang="ru-RU" sz="2000" b="1" dirty="0" smtClean="0">
                <a:solidFill>
                  <a:srgbClr val="8064A2">
                    <a:lumMod val="75000"/>
                  </a:srgbClr>
                </a:solidFill>
                <a:latin typeface="Monotype Corsiva" pitchFamily="66" charset="0"/>
                <a:ea typeface="+mn-ea"/>
                <a:cs typeface="+mn-cs"/>
              </a:rPr>
            </a:br>
            <a:r>
              <a:rPr lang="ru-RU" sz="3200" b="1" dirty="0" smtClean="0">
                <a:solidFill>
                  <a:srgbClr val="8064A2">
                    <a:lumMod val="75000"/>
                  </a:srgbClr>
                </a:solidFill>
                <a:latin typeface="Monotype Corsiva" pitchFamily="66" charset="0"/>
                <a:ea typeface="+mn-ea"/>
                <a:cs typeface="+mn-cs"/>
              </a:rPr>
              <a:t>«Нравственно-патриотическое </a:t>
            </a:r>
            <a:r>
              <a:rPr lang="ru-RU" sz="3200" b="1" dirty="0">
                <a:solidFill>
                  <a:srgbClr val="8064A2">
                    <a:lumMod val="75000"/>
                  </a:srgbClr>
                </a:solidFill>
                <a:latin typeface="Monotype Corsiva" pitchFamily="66" charset="0"/>
                <a:ea typeface="+mn-ea"/>
                <a:cs typeface="+mn-cs"/>
              </a:rPr>
              <a:t>воспитание дошкольников</a:t>
            </a:r>
            <a:r>
              <a:rPr lang="ru-RU" sz="3200" b="1" dirty="0" smtClean="0">
                <a:solidFill>
                  <a:srgbClr val="8064A2">
                    <a:lumMod val="75000"/>
                  </a:srgbClr>
                </a:solidFill>
                <a:latin typeface="Monotype Corsiva" pitchFamily="66" charset="0"/>
                <a:ea typeface="+mn-ea"/>
                <a:cs typeface="+mn-cs"/>
              </a:rPr>
              <a:t>»</a:t>
            </a:r>
            <a:br>
              <a:rPr lang="ru-RU" sz="3200" b="1" dirty="0" smtClean="0">
                <a:solidFill>
                  <a:srgbClr val="8064A2">
                    <a:lumMod val="75000"/>
                  </a:srgbClr>
                </a:solidFill>
                <a:latin typeface="Monotype Corsiva" pitchFamily="66" charset="0"/>
                <a:ea typeface="+mn-ea"/>
                <a:cs typeface="+mn-cs"/>
              </a:rPr>
            </a:br>
            <a:r>
              <a:rPr lang="ru-RU" sz="3200" b="1" dirty="0" smtClean="0">
                <a:solidFill>
                  <a:srgbClr val="8064A2">
                    <a:lumMod val="75000"/>
                  </a:srgbClr>
                </a:solidFill>
                <a:latin typeface="Monotype Corsiva" pitchFamily="66" charset="0"/>
                <a:ea typeface="+mn-ea"/>
                <a:cs typeface="+mn-cs"/>
              </a:rPr>
              <a:t> </a:t>
            </a:r>
            <a:r>
              <a:rPr lang="ru-RU" sz="3200" b="1" dirty="0" smtClean="0">
                <a:solidFill>
                  <a:srgbClr val="8064A2">
                    <a:lumMod val="75000"/>
                  </a:srgbClr>
                </a:solidFill>
                <a:latin typeface="Monotype Corsiva" pitchFamily="66" charset="0"/>
                <a:ea typeface="+mn-ea"/>
                <a:cs typeface="+mn-cs"/>
              </a:rPr>
              <a:t/>
            </a:r>
            <a:br>
              <a:rPr lang="ru-RU" sz="3200" b="1" dirty="0" smtClean="0">
                <a:solidFill>
                  <a:srgbClr val="8064A2">
                    <a:lumMod val="75000"/>
                  </a:srgbClr>
                </a:solidFill>
                <a:latin typeface="Monotype Corsiva" pitchFamily="66" charset="0"/>
                <a:ea typeface="+mn-ea"/>
                <a:cs typeface="+mn-cs"/>
              </a:rPr>
            </a:br>
            <a:r>
              <a:rPr lang="ru-RU" sz="3200" b="1" dirty="0" smtClean="0">
                <a:solidFill>
                  <a:srgbClr val="8064A2">
                    <a:lumMod val="75000"/>
                  </a:srgbClr>
                </a:solidFill>
                <a:latin typeface="Monotype Corsiva" pitchFamily="66" charset="0"/>
                <a:ea typeface="+mn-ea"/>
                <a:cs typeface="+mn-cs"/>
              </a:rPr>
              <a:t/>
            </a:r>
            <a:br>
              <a:rPr lang="ru-RU" sz="3200" b="1" dirty="0" smtClean="0">
                <a:solidFill>
                  <a:srgbClr val="8064A2">
                    <a:lumMod val="75000"/>
                  </a:srgbClr>
                </a:solidFill>
                <a:latin typeface="Monotype Corsiva" pitchFamily="66" charset="0"/>
                <a:ea typeface="+mn-ea"/>
                <a:cs typeface="+mn-cs"/>
              </a:rPr>
            </a:br>
            <a:r>
              <a:rPr lang="ru-RU" sz="3200" b="1" dirty="0" smtClean="0">
                <a:solidFill>
                  <a:srgbClr val="8064A2">
                    <a:lumMod val="75000"/>
                  </a:srgbClr>
                </a:solidFill>
                <a:latin typeface="Monotype Corsiva" pitchFamily="66" charset="0"/>
                <a:ea typeface="+mn-ea"/>
                <a:cs typeface="+mn-cs"/>
              </a:rPr>
              <a:t>                      Воспитатель: </a:t>
            </a:r>
            <a:r>
              <a:rPr lang="ru-RU" sz="3200" b="1" dirty="0" err="1" smtClean="0">
                <a:solidFill>
                  <a:srgbClr val="8064A2">
                    <a:lumMod val="75000"/>
                  </a:srgbClr>
                </a:solidFill>
                <a:latin typeface="Monotype Corsiva" pitchFamily="66" charset="0"/>
                <a:ea typeface="+mn-ea"/>
                <a:cs typeface="+mn-cs"/>
              </a:rPr>
              <a:t>Алхасова</a:t>
            </a:r>
            <a:r>
              <a:rPr lang="ru-RU" sz="3200" b="1" dirty="0" smtClean="0">
                <a:solidFill>
                  <a:srgbClr val="8064A2">
                    <a:lumMod val="75000"/>
                  </a:srgbClr>
                </a:solidFill>
                <a:latin typeface="Monotype Corsiva" pitchFamily="66" charset="0"/>
                <a:ea typeface="+mn-ea"/>
                <a:cs typeface="+mn-cs"/>
              </a:rPr>
              <a:t>  М.З.</a:t>
            </a:r>
            <a:r>
              <a:rPr lang="ru-RU" sz="3200" b="1" dirty="0">
                <a:solidFill>
                  <a:srgbClr val="8064A2">
                    <a:lumMod val="75000"/>
                  </a:srgbClr>
                </a:solidFill>
                <a:latin typeface="Monotype Corsiva" pitchFamily="66" charset="0"/>
                <a:ea typeface="+mn-ea"/>
                <a:cs typeface="+mn-cs"/>
              </a:rPr>
              <a:t/>
            </a:r>
            <a:br>
              <a:rPr lang="ru-RU" sz="3200" b="1" dirty="0">
                <a:solidFill>
                  <a:srgbClr val="8064A2">
                    <a:lumMod val="75000"/>
                  </a:srgbClr>
                </a:solidFill>
                <a:latin typeface="Monotype Corsiva" pitchFamily="66" charset="0"/>
                <a:ea typeface="+mn-ea"/>
                <a:cs typeface="+mn-cs"/>
              </a:rPr>
            </a:br>
            <a:endParaRPr lang="ru-RU" sz="3200" b="1" dirty="0" smtClean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080120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 prst="relaxedInset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 dirty="0" smtClean="0">
                <a:ln w="1143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effectLst>
                  <a:innerShdw blurRad="114300">
                    <a:prstClr val="black"/>
                  </a:innerShdw>
                </a:effectLst>
                <a:latin typeface="Monotype Corsiva" pitchFamily="66" charset="0"/>
              </a:rPr>
              <a:t>Работа по нравственно-патриотическому воспитанию проходит через непосредственно-образовательную деятельность</a:t>
            </a:r>
            <a:endParaRPr lang="ru-RU" sz="2800" b="1" dirty="0">
              <a:ln w="1143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F0000"/>
              </a:solidFill>
              <a:effectLst>
                <a:innerShdw blurRad="114300">
                  <a:prstClr val="black"/>
                </a:innerShdw>
              </a:effectLst>
              <a:latin typeface="Monotype Corsiva" pitchFamily="66" charset="0"/>
            </a:endParaRPr>
          </a:p>
        </p:txBody>
      </p:sp>
      <p:sp>
        <p:nvSpPr>
          <p:cNvPr id="27" name="Овал 26"/>
          <p:cNvSpPr/>
          <p:nvPr/>
        </p:nvSpPr>
        <p:spPr>
          <a:xfrm>
            <a:off x="3357554" y="1214422"/>
            <a:ext cx="2232248" cy="1800200"/>
          </a:xfrm>
          <a:prstGeom prst="ellipse">
            <a:avLst/>
          </a:prstGeom>
          <a:solidFill>
            <a:srgbClr val="FF66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Непосредственно образовательная деятельность</a:t>
            </a:r>
            <a:endParaRPr lang="ru-RU" sz="1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3500430" y="3571876"/>
            <a:ext cx="1928826" cy="101039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Формирование общественной жизни</a:t>
            </a:r>
            <a:endParaRPr 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2771800" y="5229200"/>
            <a:ext cx="1656184" cy="129614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Целевые прогулки</a:t>
            </a:r>
            <a:endParaRPr 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251520" y="5229200"/>
            <a:ext cx="2304256" cy="1296144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Чтение художественной литературы</a:t>
            </a:r>
            <a:endParaRPr 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6572264" y="3000372"/>
            <a:ext cx="1589876" cy="107157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Труд</a:t>
            </a:r>
            <a:endParaRPr 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6372200" y="1124744"/>
            <a:ext cx="2304256" cy="1296144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Физическое развитие</a:t>
            </a:r>
            <a:endParaRPr 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500034" y="1428736"/>
            <a:ext cx="2304256" cy="1296144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Художественное творчество</a:t>
            </a:r>
            <a:endParaRPr 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2" name="Прямая со стрелкой 51"/>
          <p:cNvCxnSpPr>
            <a:stCxn id="28" idx="2"/>
            <a:endCxn id="29" idx="0"/>
          </p:cNvCxnSpPr>
          <p:nvPr/>
        </p:nvCxnSpPr>
        <p:spPr>
          <a:xfrm rot="5400000">
            <a:off x="3708902" y="4473259"/>
            <a:ext cx="646932" cy="864951"/>
          </a:xfrm>
          <a:prstGeom prst="straightConnector1">
            <a:avLst/>
          </a:prstGeom>
          <a:ln w="508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 стрелкой 54"/>
          <p:cNvCxnSpPr>
            <a:endCxn id="35" idx="0"/>
          </p:cNvCxnSpPr>
          <p:nvPr/>
        </p:nvCxnSpPr>
        <p:spPr>
          <a:xfrm>
            <a:off x="5500694" y="2428868"/>
            <a:ext cx="1866508" cy="571504"/>
          </a:xfrm>
          <a:prstGeom prst="straightConnector1">
            <a:avLst/>
          </a:prstGeom>
          <a:ln w="508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 стрелкой 67"/>
          <p:cNvCxnSpPr/>
          <p:nvPr/>
        </p:nvCxnSpPr>
        <p:spPr>
          <a:xfrm flipV="1">
            <a:off x="5572132" y="1785926"/>
            <a:ext cx="785818" cy="338492"/>
          </a:xfrm>
          <a:prstGeom prst="straightConnector1">
            <a:avLst/>
          </a:prstGeom>
          <a:ln w="508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 стрелкой 69"/>
          <p:cNvCxnSpPr>
            <a:stCxn id="27" idx="4"/>
            <a:endCxn id="28" idx="0"/>
          </p:cNvCxnSpPr>
          <p:nvPr/>
        </p:nvCxnSpPr>
        <p:spPr>
          <a:xfrm rot="5400000">
            <a:off x="4190634" y="3288832"/>
            <a:ext cx="557254" cy="8835"/>
          </a:xfrm>
          <a:prstGeom prst="straightConnector1">
            <a:avLst/>
          </a:prstGeom>
          <a:ln w="508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 стрелкой 71"/>
          <p:cNvCxnSpPr>
            <a:stCxn id="27" idx="2"/>
            <a:endCxn id="40" idx="3"/>
          </p:cNvCxnSpPr>
          <p:nvPr/>
        </p:nvCxnSpPr>
        <p:spPr>
          <a:xfrm rot="10800000">
            <a:off x="2804290" y="2076808"/>
            <a:ext cx="553264" cy="37714"/>
          </a:xfrm>
          <a:prstGeom prst="straightConnector1">
            <a:avLst/>
          </a:prstGeom>
          <a:ln w="508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 стрелкой 73"/>
          <p:cNvCxnSpPr/>
          <p:nvPr/>
        </p:nvCxnSpPr>
        <p:spPr>
          <a:xfrm rot="5400000">
            <a:off x="1921669" y="3221811"/>
            <a:ext cx="2371704" cy="1643074"/>
          </a:xfrm>
          <a:prstGeom prst="straightConnector1">
            <a:avLst/>
          </a:prstGeom>
          <a:ln w="508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Скругленный прямоугольник 24"/>
          <p:cNvSpPr/>
          <p:nvPr/>
        </p:nvSpPr>
        <p:spPr>
          <a:xfrm>
            <a:off x="4786314" y="5229200"/>
            <a:ext cx="1369862" cy="129614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Экскурсии</a:t>
            </a:r>
            <a:endParaRPr 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2" name="Прямая со стрелкой 31"/>
          <p:cNvCxnSpPr>
            <a:stCxn id="28" idx="2"/>
            <a:endCxn id="25" idx="0"/>
          </p:cNvCxnSpPr>
          <p:nvPr/>
        </p:nvCxnSpPr>
        <p:spPr>
          <a:xfrm rot="16200000" flipH="1">
            <a:off x="4644578" y="4402533"/>
            <a:ext cx="646932" cy="1006402"/>
          </a:xfrm>
          <a:prstGeom prst="straightConnector1">
            <a:avLst/>
          </a:prstGeom>
          <a:ln w="508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Скругленный прямоугольник 64"/>
          <p:cNvSpPr/>
          <p:nvPr/>
        </p:nvSpPr>
        <p:spPr>
          <a:xfrm>
            <a:off x="0" y="3214686"/>
            <a:ext cx="1357290" cy="92869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Рисование</a:t>
            </a:r>
            <a:endParaRPr 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6" name="Скругленный прямоугольник 65"/>
          <p:cNvSpPr/>
          <p:nvPr/>
        </p:nvSpPr>
        <p:spPr>
          <a:xfrm>
            <a:off x="1643042" y="3214686"/>
            <a:ext cx="1357290" cy="92869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Лепка</a:t>
            </a:r>
            <a:endParaRPr 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9" name="Прямая со стрелкой 68"/>
          <p:cNvCxnSpPr>
            <a:stCxn id="40" idx="2"/>
          </p:cNvCxnSpPr>
          <p:nvPr/>
        </p:nvCxnSpPr>
        <p:spPr>
          <a:xfrm rot="5400000">
            <a:off x="1152665" y="2715191"/>
            <a:ext cx="489808" cy="509186"/>
          </a:xfrm>
          <a:prstGeom prst="straightConnector1">
            <a:avLst/>
          </a:prstGeom>
          <a:ln w="508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 стрелкой 74"/>
          <p:cNvCxnSpPr>
            <a:stCxn id="40" idx="2"/>
          </p:cNvCxnSpPr>
          <p:nvPr/>
        </p:nvCxnSpPr>
        <p:spPr>
          <a:xfrm rot="16200000" flipH="1">
            <a:off x="1617013" y="2760029"/>
            <a:ext cx="489808" cy="419510"/>
          </a:xfrm>
          <a:prstGeom prst="straightConnector1">
            <a:avLst/>
          </a:prstGeom>
          <a:ln w="508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Скругленный прямоугольник 80"/>
          <p:cNvSpPr/>
          <p:nvPr/>
        </p:nvSpPr>
        <p:spPr>
          <a:xfrm>
            <a:off x="6572264" y="4500570"/>
            <a:ext cx="2000264" cy="107157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Конструирование</a:t>
            </a:r>
            <a:endParaRPr 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2" name="Прямая со стрелкой 81"/>
          <p:cNvCxnSpPr/>
          <p:nvPr/>
        </p:nvCxnSpPr>
        <p:spPr>
          <a:xfrm rot="16200000" flipH="1">
            <a:off x="5036347" y="2964653"/>
            <a:ext cx="1785950" cy="1428760"/>
          </a:xfrm>
          <a:prstGeom prst="straightConnector1">
            <a:avLst/>
          </a:prstGeom>
          <a:ln w="508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072886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080120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 prst="relaxedInset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dirty="0" smtClean="0">
                <a:ln w="1143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effectLst>
                  <a:innerShdw blurRad="114300">
                    <a:prstClr val="black"/>
                  </a:innerShdw>
                </a:effectLst>
                <a:latin typeface="Monotype Corsiva" pitchFamily="66" charset="0"/>
              </a:rPr>
              <a:t>Организованная образовательная деятельность</a:t>
            </a:r>
            <a:endParaRPr lang="ru-RU" sz="3200" b="1" dirty="0">
              <a:ln w="1143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F0000"/>
              </a:solidFill>
              <a:effectLst>
                <a:innerShdw blurRad="114300">
                  <a:prstClr val="black"/>
                </a:innerShdw>
              </a:effectLst>
              <a:latin typeface="Monotype Corsiva" pitchFamily="66" charset="0"/>
            </a:endParaRPr>
          </a:p>
        </p:txBody>
      </p:sp>
      <p:sp>
        <p:nvSpPr>
          <p:cNvPr id="27" name="Овал 26"/>
          <p:cNvSpPr/>
          <p:nvPr/>
        </p:nvSpPr>
        <p:spPr>
          <a:xfrm>
            <a:off x="3419872" y="2780928"/>
            <a:ext cx="2232248" cy="18002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Образовательная деятельность</a:t>
            </a:r>
            <a:endParaRPr lang="ru-RU" sz="15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3000364" y="5214950"/>
            <a:ext cx="2304256" cy="1296144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Информационная корзина</a:t>
            </a:r>
            <a:endParaRPr 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1142976" y="4286256"/>
            <a:ext cx="1857388" cy="107157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Видеотека</a:t>
            </a:r>
            <a:endParaRPr 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857224" y="2714620"/>
            <a:ext cx="1843138" cy="107556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Наблюдение</a:t>
            </a:r>
            <a:endParaRPr 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5572132" y="4929198"/>
            <a:ext cx="2304256" cy="1296144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Рассматривание картинок, иллюстраций</a:t>
            </a:r>
            <a:endParaRPr 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4357686" y="1142984"/>
            <a:ext cx="2428892" cy="1224706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Экспериментирование, моделирование</a:t>
            </a:r>
            <a:endParaRPr 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1785918" y="1285860"/>
            <a:ext cx="1804190" cy="107157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Игра</a:t>
            </a:r>
            <a:endParaRPr 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4" name="Прямая со стрелкой 43"/>
          <p:cNvCxnSpPr/>
          <p:nvPr/>
        </p:nvCxnSpPr>
        <p:spPr>
          <a:xfrm rot="5400000" flipH="1" flipV="1">
            <a:off x="4714876" y="2571744"/>
            <a:ext cx="500066" cy="71438"/>
          </a:xfrm>
          <a:prstGeom prst="straightConnector1">
            <a:avLst/>
          </a:prstGeom>
          <a:ln w="508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>
            <a:stCxn id="27" idx="3"/>
          </p:cNvCxnSpPr>
          <p:nvPr/>
        </p:nvCxnSpPr>
        <p:spPr>
          <a:xfrm rot="5400000">
            <a:off x="3210596" y="4107264"/>
            <a:ext cx="325951" cy="746413"/>
          </a:xfrm>
          <a:prstGeom prst="straightConnector1">
            <a:avLst/>
          </a:prstGeom>
          <a:ln w="508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 стрелкой 54"/>
          <p:cNvCxnSpPr/>
          <p:nvPr/>
        </p:nvCxnSpPr>
        <p:spPr>
          <a:xfrm rot="16200000" flipH="1">
            <a:off x="5143504" y="4500570"/>
            <a:ext cx="571504" cy="428628"/>
          </a:xfrm>
          <a:prstGeom prst="straightConnector1">
            <a:avLst/>
          </a:prstGeom>
          <a:ln w="508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 стрелкой 56"/>
          <p:cNvCxnSpPr>
            <a:endCxn id="33" idx="3"/>
          </p:cNvCxnSpPr>
          <p:nvPr/>
        </p:nvCxnSpPr>
        <p:spPr>
          <a:xfrm rot="10800000">
            <a:off x="2700362" y="3252400"/>
            <a:ext cx="728630" cy="248038"/>
          </a:xfrm>
          <a:prstGeom prst="straightConnector1">
            <a:avLst/>
          </a:prstGeom>
          <a:ln w="508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 стрелкой 69"/>
          <p:cNvCxnSpPr>
            <a:endCxn id="28" idx="0"/>
          </p:cNvCxnSpPr>
          <p:nvPr/>
        </p:nvCxnSpPr>
        <p:spPr>
          <a:xfrm rot="5400000">
            <a:off x="3897899" y="4826601"/>
            <a:ext cx="642942" cy="133756"/>
          </a:xfrm>
          <a:prstGeom prst="straightConnector1">
            <a:avLst/>
          </a:prstGeom>
          <a:ln w="508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 стрелкой 71"/>
          <p:cNvCxnSpPr/>
          <p:nvPr/>
        </p:nvCxnSpPr>
        <p:spPr>
          <a:xfrm rot="16200000" flipV="1">
            <a:off x="3357556" y="2357432"/>
            <a:ext cx="571503" cy="571502"/>
          </a:xfrm>
          <a:prstGeom prst="straightConnector1">
            <a:avLst/>
          </a:prstGeom>
          <a:ln w="508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46" name="Picture 2" descr="D:\ВСЕ ДЛЯ ПРЕЗЕНТАЦИИ\клипарты\d92f99c93128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991872" y="928670"/>
            <a:ext cx="1152128" cy="1920213"/>
          </a:xfrm>
          <a:prstGeom prst="rect">
            <a:avLst/>
          </a:prstGeom>
          <a:noFill/>
        </p:spPr>
      </p:pic>
      <p:pic>
        <p:nvPicPr>
          <p:cNvPr id="6147" name="Picture 3" descr="D:\ВСЕ ДЛЯ ПРЕЗЕНТАЦИИ\клипарты\d92f99c93128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5000636"/>
            <a:ext cx="936104" cy="1560173"/>
          </a:xfrm>
          <a:prstGeom prst="rect">
            <a:avLst/>
          </a:prstGeom>
          <a:noFill/>
        </p:spPr>
      </p:pic>
      <p:sp>
        <p:nvSpPr>
          <p:cNvPr id="36" name="Скругленный прямоугольник 35"/>
          <p:cNvSpPr/>
          <p:nvPr/>
        </p:nvSpPr>
        <p:spPr>
          <a:xfrm>
            <a:off x="6572264" y="2428868"/>
            <a:ext cx="1804190" cy="107157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Акции</a:t>
            </a:r>
            <a:endParaRPr 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6572264" y="3714752"/>
            <a:ext cx="1804190" cy="107157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Беседы</a:t>
            </a:r>
            <a:endParaRPr 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6" name="Прямая со стрелкой 45"/>
          <p:cNvCxnSpPr>
            <a:endCxn id="45" idx="1"/>
          </p:cNvCxnSpPr>
          <p:nvPr/>
        </p:nvCxnSpPr>
        <p:spPr>
          <a:xfrm>
            <a:off x="5572132" y="4000504"/>
            <a:ext cx="1000132" cy="250033"/>
          </a:xfrm>
          <a:prstGeom prst="straightConnector1">
            <a:avLst/>
          </a:prstGeom>
          <a:ln w="508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>
            <a:endCxn id="36" idx="1"/>
          </p:cNvCxnSpPr>
          <p:nvPr/>
        </p:nvCxnSpPr>
        <p:spPr>
          <a:xfrm flipV="1">
            <a:off x="5572132" y="2964653"/>
            <a:ext cx="1000132" cy="392909"/>
          </a:xfrm>
          <a:prstGeom prst="straightConnector1">
            <a:avLst/>
          </a:prstGeom>
          <a:ln w="508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645764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7410" name="Picture 2" descr="https://ds03.infourok.ru/uploads/ex/0cfb/00022fda-ed4c1624/img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741" y="-99392"/>
            <a:ext cx="9144000" cy="69573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336694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080120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 prst="relaxedInset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dirty="0" smtClean="0">
                <a:ln w="1143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effectLst>
                  <a:innerShdw blurRad="114300">
                    <a:prstClr val="black"/>
                  </a:innerShdw>
                </a:effectLst>
                <a:latin typeface="Monotype Corsiva" pitchFamily="66" charset="0"/>
              </a:rPr>
              <a:t>Система и последовательность работы по нравственно-патриотическому воспитанию</a:t>
            </a:r>
            <a:endParaRPr lang="ru-RU" sz="3200" b="1" dirty="0">
              <a:ln w="1143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rgbClr val="FF0000"/>
              </a:solidFill>
              <a:effectLst>
                <a:innerShdw blurRad="114300">
                  <a:prstClr val="black"/>
                </a:innerShdw>
              </a:effectLst>
              <a:latin typeface="Monotype Corsiva" pitchFamily="66" charset="0"/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500034" y="1571612"/>
            <a:ext cx="1947066" cy="121444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Семья</a:t>
            </a:r>
            <a:endParaRPr 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2" name="Прямая со стрелкой 51"/>
          <p:cNvCxnSpPr/>
          <p:nvPr/>
        </p:nvCxnSpPr>
        <p:spPr>
          <a:xfrm>
            <a:off x="2428860" y="2143116"/>
            <a:ext cx="857256" cy="1588"/>
          </a:xfrm>
          <a:prstGeom prst="straightConnector1">
            <a:avLst/>
          </a:prstGeom>
          <a:ln w="5080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 стрелкой 54"/>
          <p:cNvCxnSpPr>
            <a:stCxn id="24" idx="3"/>
            <a:endCxn id="25" idx="1"/>
          </p:cNvCxnSpPr>
          <p:nvPr/>
        </p:nvCxnSpPr>
        <p:spPr>
          <a:xfrm flipV="1">
            <a:off x="5323711" y="2178835"/>
            <a:ext cx="1034239" cy="13859"/>
          </a:xfrm>
          <a:prstGeom prst="straightConnector1">
            <a:avLst/>
          </a:prstGeom>
          <a:ln w="5080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 стрелкой 69"/>
          <p:cNvCxnSpPr>
            <a:stCxn id="25" idx="2"/>
            <a:endCxn id="37" idx="0"/>
          </p:cNvCxnSpPr>
          <p:nvPr/>
        </p:nvCxnSpPr>
        <p:spPr>
          <a:xfrm rot="5400000">
            <a:off x="6880436" y="3237106"/>
            <a:ext cx="928694" cy="26599"/>
          </a:xfrm>
          <a:prstGeom prst="straightConnector1">
            <a:avLst/>
          </a:prstGeom>
          <a:ln w="5080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Скругленный прямоугольник 23"/>
          <p:cNvSpPr/>
          <p:nvPr/>
        </p:nvSpPr>
        <p:spPr>
          <a:xfrm>
            <a:off x="3305207" y="1585471"/>
            <a:ext cx="2018504" cy="121444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Здравствуй, это Я.</a:t>
            </a:r>
            <a:endParaRPr 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6357950" y="1571612"/>
            <a:ext cx="2000264" cy="121444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Детский сад</a:t>
            </a:r>
            <a:endParaRPr 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6357950" y="3714752"/>
            <a:ext cx="1947066" cy="121444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Традиций</a:t>
            </a:r>
            <a:endParaRPr 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3286116" y="3714752"/>
            <a:ext cx="2161380" cy="121444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Страна, столица, символика</a:t>
            </a:r>
            <a:endParaRPr 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2" name="Прямая со стрелкой 41"/>
          <p:cNvCxnSpPr>
            <a:stCxn id="37" idx="1"/>
            <a:endCxn id="41" idx="3"/>
          </p:cNvCxnSpPr>
          <p:nvPr/>
        </p:nvCxnSpPr>
        <p:spPr>
          <a:xfrm rot="10800000">
            <a:off x="5447496" y="4321975"/>
            <a:ext cx="910454" cy="1588"/>
          </a:xfrm>
          <a:prstGeom prst="straightConnector1">
            <a:avLst/>
          </a:prstGeom>
          <a:ln w="5080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>
            <a:stCxn id="41" idx="1"/>
            <a:endCxn id="51" idx="3"/>
          </p:cNvCxnSpPr>
          <p:nvPr/>
        </p:nvCxnSpPr>
        <p:spPr>
          <a:xfrm rot="10800000">
            <a:off x="2518538" y="4321975"/>
            <a:ext cx="767578" cy="1588"/>
          </a:xfrm>
          <a:prstGeom prst="straightConnector1">
            <a:avLst/>
          </a:prstGeom>
          <a:ln w="5080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Скругленный прямоугольник 50"/>
          <p:cNvSpPr/>
          <p:nvPr/>
        </p:nvSpPr>
        <p:spPr>
          <a:xfrm>
            <a:off x="500034" y="3714752"/>
            <a:ext cx="2018504" cy="121444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Мой город</a:t>
            </a:r>
            <a:endParaRPr 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F:\ВСЕ ДЛЯ ПРЕЗЕНТАЦИИ\клипарты\Линии\liniia-712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714612" y="5500702"/>
            <a:ext cx="3810000" cy="9715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055150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0"/>
            <a:ext cx="4392488" cy="836712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ru-RU" b="1" dirty="0" smtClean="0"/>
              <a:t>«Семья»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3528392"/>
          </a:xfrm>
          <a:gradFill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5400000" scaled="0"/>
          </a:gradFill>
        </p:spPr>
        <p:txBody>
          <a:bodyPr/>
          <a:lstStyle/>
          <a:p>
            <a:pPr lvl="0"/>
            <a:r>
              <a:rPr lang="ru-RU" b="1" dirty="0" smtClean="0"/>
              <a:t>Прививать </a:t>
            </a:r>
            <a:r>
              <a:rPr lang="ru-RU" b="1" dirty="0"/>
              <a:t>детям чувство гордости за свою семью;</a:t>
            </a:r>
          </a:p>
          <a:p>
            <a:pPr lvl="0"/>
            <a:r>
              <a:rPr lang="ru-RU" b="1" dirty="0"/>
              <a:t>воспитывать любовь к родному дому;</a:t>
            </a:r>
          </a:p>
          <a:p>
            <a:pPr lvl="0"/>
            <a:r>
              <a:rPr lang="ru-RU" b="1" dirty="0"/>
              <a:t>учить внимательнее относиться к событиям в своей семье, интересоваться делами и традициями родного очага</a:t>
            </a:r>
            <a:r>
              <a:rPr lang="ru-RU" b="1" dirty="0" smtClean="0"/>
              <a:t>.</a:t>
            </a:r>
          </a:p>
          <a:p>
            <a:pPr lvl="0" algn="ctr"/>
            <a:endParaRPr lang="ru-RU" b="1" dirty="0"/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65081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0"/>
            <a:ext cx="6624736" cy="980728"/>
          </a:xfrm>
          <a:solidFill>
            <a:srgbClr val="FFFF00"/>
          </a:solidFill>
        </p:spPr>
        <p:txBody>
          <a:bodyPr/>
          <a:lstStyle/>
          <a:p>
            <a:r>
              <a:rPr lang="ru-RU" b="1" dirty="0" smtClean="0"/>
              <a:t> «Здравствуй, это Я !»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/>
              <a:t>Ф</a:t>
            </a:r>
            <a:r>
              <a:rPr lang="ru-RU" b="1" dirty="0" smtClean="0"/>
              <a:t>ормирование </a:t>
            </a:r>
            <a:r>
              <a:rPr lang="ru-RU" b="1" dirty="0"/>
              <a:t>у детей представлений о себе как личности, имеющей право на индивидуальные отличия от других</a:t>
            </a:r>
            <a:r>
              <a:rPr lang="ru-RU" b="1" dirty="0" smtClean="0"/>
              <a:t>.</a:t>
            </a:r>
          </a:p>
          <a:p>
            <a:r>
              <a:rPr lang="ru-RU" b="1" dirty="0" smtClean="0"/>
              <a:t>Показать </a:t>
            </a:r>
            <a:r>
              <a:rPr lang="ru-RU" b="1" dirty="0"/>
              <a:t>разнообразие </a:t>
            </a:r>
            <a:r>
              <a:rPr lang="ru-RU" b="1" dirty="0" smtClean="0"/>
              <a:t>имен.</a:t>
            </a:r>
            <a:endParaRPr lang="ru-RU" b="1" dirty="0"/>
          </a:p>
          <a:p>
            <a:pPr lvl="0"/>
            <a:r>
              <a:rPr lang="ru-RU" b="1" dirty="0"/>
              <a:t>помочь ребенку осознать собственную индивидуальность, повысить самооценку;</a:t>
            </a:r>
          </a:p>
          <a:p>
            <a:pPr lvl="0"/>
            <a:r>
              <a:rPr lang="ru-RU" b="1" dirty="0"/>
              <a:t>понять собственную значимость в сердцах своих родителей (это особенно важно тем детям, чьи родители не склонны к проявлениям излишней нежности и чье воспитание отличается строгостью);</a:t>
            </a:r>
          </a:p>
          <a:p>
            <a:pPr lvl="0">
              <a:buNone/>
            </a:pPr>
            <a:endParaRPr lang="ru-RU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7566322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0"/>
            <a:ext cx="4896544" cy="836712"/>
          </a:xfrm>
          <a:solidFill>
            <a:srgbClr val="FFFF00"/>
          </a:solidFill>
        </p:spPr>
        <p:txBody>
          <a:bodyPr>
            <a:noAutofit/>
          </a:bodyPr>
          <a:lstStyle/>
          <a:p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b="1" dirty="0" smtClean="0"/>
              <a:t> «Детский  сад»</a:t>
            </a:r>
            <a:r>
              <a:rPr lang="ru-RU" b="1" dirty="0"/>
              <a:t/>
            </a:r>
            <a:br>
              <a:rPr lang="ru-RU" b="1" dirty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6021288"/>
          </a:xfrm>
          <a:gradFill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5400000" scaled="0"/>
          </a:gradFill>
        </p:spPr>
        <p:txBody>
          <a:bodyPr>
            <a:normAutofit fontScale="92500"/>
          </a:bodyPr>
          <a:lstStyle/>
          <a:p>
            <a:pPr lvl="0"/>
            <a:r>
              <a:rPr lang="ru-RU" b="1" dirty="0"/>
              <a:t>Формировать желание посещать дошкольное учреждение, встречаться с друзьями;</a:t>
            </a:r>
          </a:p>
          <a:p>
            <a:pPr lvl="0"/>
            <a:r>
              <a:rPr lang="ru-RU" b="1" dirty="0"/>
              <a:t>воспитывать уважительное отношение к сотрудникам детского сада;</a:t>
            </a:r>
          </a:p>
          <a:p>
            <a:pPr lvl="0"/>
            <a:r>
              <a:rPr lang="ru-RU" b="1" dirty="0"/>
              <a:t>прививать бережное отношение к труду взрослых, желание оказывать посильную помощь;</a:t>
            </a:r>
          </a:p>
          <a:p>
            <a:pPr lvl="0"/>
            <a:r>
              <a:rPr lang="ru-RU" b="1" dirty="0"/>
              <a:t>учить запоминать дорогу к детскому саду, его адрес;</a:t>
            </a:r>
          </a:p>
          <a:p>
            <a:pPr lvl="0"/>
            <a:r>
              <a:rPr lang="ru-RU" b="1" dirty="0"/>
              <a:t>знакомить дошкольников с посещениями детского сада, воспитывать желание поддерживать порядок в своей группе, на своей площадке</a:t>
            </a:r>
            <a:r>
              <a:rPr lang="ru-RU" b="1" dirty="0" smtClean="0"/>
              <a:t>.</a:t>
            </a:r>
          </a:p>
          <a:p>
            <a:pPr lvl="0"/>
            <a:endParaRPr lang="ru-RU" b="1" dirty="0"/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366311519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0"/>
            <a:ext cx="4464496" cy="764704"/>
          </a:xfrm>
          <a:solidFill>
            <a:srgbClr val="FFFF00"/>
          </a:solidFill>
        </p:spPr>
        <p:txBody>
          <a:bodyPr/>
          <a:lstStyle/>
          <a:p>
            <a:r>
              <a:rPr lang="ru-RU" b="1" dirty="0" smtClean="0"/>
              <a:t>«Традиции</a:t>
            </a:r>
            <a:r>
              <a:rPr lang="ru-RU" b="1" dirty="0"/>
              <a:t>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64704"/>
            <a:ext cx="9144000" cy="6093296"/>
          </a:xfrm>
          <a:gradFill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5400000" scaled="0"/>
          </a:gradFill>
        </p:spPr>
        <p:txBody>
          <a:bodyPr>
            <a:normAutofit/>
          </a:bodyPr>
          <a:lstStyle/>
          <a:p>
            <a:pPr lvl="0"/>
            <a:r>
              <a:rPr lang="ru-RU" b="1" dirty="0"/>
              <a:t>Развивать у детей художественный вкус, творческие способности;</a:t>
            </a:r>
          </a:p>
          <a:p>
            <a:pPr lvl="0"/>
            <a:r>
              <a:rPr lang="ru-RU" b="1" dirty="0"/>
              <a:t>воспитывать чувство гордости и восхищения к своей малой Родине с помощью традиций русского народа и через музейную педагогику;</a:t>
            </a:r>
          </a:p>
          <a:p>
            <a:pPr lvl="0"/>
            <a:r>
              <a:rPr lang="ru-RU" b="1" dirty="0"/>
              <a:t>прививать интерес к культурным ценностям своего и других народов.</a:t>
            </a:r>
          </a:p>
          <a:p>
            <a:pPr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38800486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0"/>
            <a:ext cx="5472608" cy="764704"/>
          </a:xfrm>
          <a:solidFill>
            <a:srgbClr val="FFFF00"/>
          </a:solidFill>
        </p:spPr>
        <p:txBody>
          <a:bodyPr/>
          <a:lstStyle/>
          <a:p>
            <a:r>
              <a:rPr lang="ru-RU" b="1" dirty="0" smtClean="0"/>
              <a:t>«Моя страна»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Познакомить с </a:t>
            </a:r>
            <a:r>
              <a:rPr lang="ru-RU" b="1" dirty="0"/>
              <a:t>государственной символикой </a:t>
            </a:r>
            <a:r>
              <a:rPr lang="ru-RU" b="1" dirty="0" smtClean="0"/>
              <a:t>России.</a:t>
            </a:r>
          </a:p>
          <a:p>
            <a:r>
              <a:rPr lang="ru-RU" b="1" dirty="0" smtClean="0"/>
              <a:t>Дать знания о стране, в которой мы живём (города, национальности, богатства нашей страны, народное творчество)</a:t>
            </a:r>
          </a:p>
          <a:p>
            <a:r>
              <a:rPr lang="ru-RU" b="1" dirty="0" smtClean="0"/>
              <a:t> Познакомить с картой, глобусом.</a:t>
            </a:r>
          </a:p>
          <a:p>
            <a:r>
              <a:rPr lang="ru-RU" b="1" dirty="0" smtClean="0"/>
              <a:t>Познакомить с праздниками .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24240914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0"/>
            <a:ext cx="4104456" cy="1052736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4900" b="1" dirty="0" smtClean="0"/>
              <a:t> </a:t>
            </a:r>
            <a:r>
              <a:rPr lang="ru-RU" sz="4900" b="1" dirty="0"/>
              <a:t>«Мой город»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5805264"/>
          </a:xfrm>
          <a:gradFill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5400000" scaled="0"/>
          </a:gradFill>
        </p:spPr>
        <p:txBody>
          <a:bodyPr>
            <a:normAutofit/>
          </a:bodyPr>
          <a:lstStyle/>
          <a:p>
            <a:pPr lvl="0"/>
            <a:r>
              <a:rPr lang="ru-RU" b="1" dirty="0">
                <a:latin typeface="+mj-lt"/>
              </a:rPr>
              <a:t>П</a:t>
            </a:r>
            <a:r>
              <a:rPr lang="ru-RU" b="1" dirty="0" smtClean="0">
                <a:latin typeface="+mj-lt"/>
              </a:rPr>
              <a:t>ознакомить детей с историей возникновения Кабардино-Балкарской Республики.</a:t>
            </a:r>
          </a:p>
          <a:p>
            <a:pPr lvl="0"/>
            <a:r>
              <a:rPr lang="ru-RU" sz="2800" b="1" dirty="0" smtClean="0">
                <a:solidFill>
                  <a:prstClr val="black"/>
                </a:solidFill>
              </a:rPr>
              <a:t>Знакомство с родным  городом, селом его историей</a:t>
            </a:r>
          </a:p>
          <a:p>
            <a:pPr lvl="0"/>
            <a:r>
              <a:rPr lang="ru-RU" sz="2800" b="1" dirty="0" smtClean="0">
                <a:solidFill>
                  <a:prstClr val="black"/>
                </a:solidFill>
              </a:rPr>
              <a:t>Знакомство </a:t>
            </a:r>
            <a:r>
              <a:rPr lang="ru-RU" sz="2800" b="1" dirty="0">
                <a:solidFill>
                  <a:prstClr val="black"/>
                </a:solidFill>
              </a:rPr>
              <a:t>с родным краем и </a:t>
            </a:r>
            <a:r>
              <a:rPr lang="ru-RU" sz="2800" b="1" dirty="0" smtClean="0">
                <a:solidFill>
                  <a:prstClr val="black"/>
                </a:solidFill>
              </a:rPr>
              <a:t>Россией.</a:t>
            </a:r>
          </a:p>
          <a:p>
            <a:pPr lvl="0"/>
            <a:r>
              <a:rPr lang="ru-RU" sz="2800" b="1" dirty="0" smtClean="0">
                <a:solidFill>
                  <a:prstClr val="black"/>
                </a:solidFill>
              </a:rPr>
              <a:t>Знакомство </a:t>
            </a:r>
            <a:r>
              <a:rPr lang="ru-RU" sz="2800" b="1" dirty="0">
                <a:solidFill>
                  <a:prstClr val="black"/>
                </a:solidFill>
              </a:rPr>
              <a:t>с наиболее значимыми историческими событиями своей страны и </a:t>
            </a:r>
            <a:r>
              <a:rPr lang="ru-RU" sz="2800" b="1" dirty="0" smtClean="0">
                <a:solidFill>
                  <a:prstClr val="black"/>
                </a:solidFill>
              </a:rPr>
              <a:t>народа.</a:t>
            </a:r>
          </a:p>
          <a:p>
            <a:pPr lvl="0"/>
            <a:r>
              <a:rPr lang="ru-RU" sz="2800" b="1" dirty="0" smtClean="0">
                <a:solidFill>
                  <a:prstClr val="black"/>
                </a:solidFill>
              </a:rPr>
              <a:t>Знакомство </a:t>
            </a:r>
            <a:r>
              <a:rPr lang="ru-RU" sz="2800" b="1" dirty="0">
                <a:solidFill>
                  <a:prstClr val="black"/>
                </a:solidFill>
              </a:rPr>
              <a:t>с былинными героями и их </a:t>
            </a:r>
            <a:r>
              <a:rPr lang="ru-RU" sz="2800" b="1" dirty="0" smtClean="0">
                <a:solidFill>
                  <a:prstClr val="black"/>
                </a:solidFill>
              </a:rPr>
              <a:t>подвигами.</a:t>
            </a:r>
          </a:p>
          <a:p>
            <a:pPr lvl="0"/>
            <a:r>
              <a:rPr lang="ru-RU" sz="2800" b="1" dirty="0" smtClean="0">
                <a:solidFill>
                  <a:prstClr val="black"/>
                </a:solidFill>
              </a:rPr>
              <a:t>Знакомство </a:t>
            </a:r>
            <a:r>
              <a:rPr lang="ru-RU" sz="2800" b="1" dirty="0">
                <a:solidFill>
                  <a:prstClr val="black"/>
                </a:solidFill>
              </a:rPr>
              <a:t>с государственной символикой города, республики, стран.</a:t>
            </a:r>
          </a:p>
          <a:p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xmlns="" val="1382008198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92696"/>
            <a:ext cx="7772400" cy="5544615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>
                <a:solidFill>
                  <a:schemeClr val="bg1"/>
                </a:solidFill>
                <a:latin typeface="+mn-lt"/>
              </a:rPr>
              <a:t>                         </a:t>
            </a:r>
            <a:r>
              <a:rPr lang="ru-RU" sz="4800" b="1" dirty="0" smtClean="0">
                <a:solidFill>
                  <a:schemeClr val="bg1"/>
                </a:solidFill>
                <a:latin typeface="+mn-lt"/>
              </a:rPr>
              <a:t>Повестка дня </a:t>
            </a:r>
            <a:r>
              <a:rPr lang="ru-RU" sz="2800" dirty="0" smtClean="0">
                <a:solidFill>
                  <a:schemeClr val="bg1"/>
                </a:solidFill>
                <a:latin typeface="+mn-lt"/>
              </a:rPr>
              <a:t/>
            </a:r>
            <a:br>
              <a:rPr lang="ru-RU" sz="2800" dirty="0" smtClean="0">
                <a:solidFill>
                  <a:schemeClr val="bg1"/>
                </a:solidFill>
                <a:latin typeface="+mn-lt"/>
              </a:rPr>
            </a:br>
            <a:r>
              <a:rPr lang="ru-RU" sz="2800" dirty="0" smtClean="0">
                <a:solidFill>
                  <a:schemeClr val="bg1"/>
                </a:solidFill>
                <a:latin typeface="+mn-lt"/>
              </a:rPr>
              <a:t>1. Вступительное слово.</a:t>
            </a:r>
            <a:br>
              <a:rPr lang="ru-RU" sz="2800" dirty="0" smtClean="0">
                <a:solidFill>
                  <a:schemeClr val="bg1"/>
                </a:solidFill>
                <a:latin typeface="+mn-lt"/>
              </a:rPr>
            </a:br>
            <a:r>
              <a:rPr lang="ru-RU" sz="2800" dirty="0" smtClean="0">
                <a:solidFill>
                  <a:schemeClr val="bg1"/>
                </a:solidFill>
                <a:latin typeface="+mn-lt"/>
              </a:rPr>
              <a:t>2. Сообщение по теме: «Нравственно-патриотическое воспитание дошкольников»</a:t>
            </a:r>
            <a:br>
              <a:rPr lang="ru-RU" sz="2800" dirty="0" smtClean="0">
                <a:solidFill>
                  <a:schemeClr val="bg1"/>
                </a:solidFill>
                <a:latin typeface="+mn-lt"/>
              </a:rPr>
            </a:br>
            <a:r>
              <a:rPr lang="ru-RU" sz="2800" dirty="0" smtClean="0">
                <a:solidFill>
                  <a:schemeClr val="bg1"/>
                </a:solidFill>
                <a:latin typeface="+mn-lt"/>
              </a:rPr>
              <a:t>3. Показ презентации по теме.</a:t>
            </a:r>
            <a:br>
              <a:rPr lang="ru-RU" sz="2800" dirty="0" smtClean="0">
                <a:solidFill>
                  <a:schemeClr val="bg1"/>
                </a:solidFill>
                <a:latin typeface="+mn-lt"/>
              </a:rPr>
            </a:br>
            <a:r>
              <a:rPr lang="ru-RU" sz="2800" dirty="0" smtClean="0">
                <a:solidFill>
                  <a:schemeClr val="bg1"/>
                </a:solidFill>
                <a:latin typeface="+mn-lt"/>
              </a:rPr>
              <a:t>4.Разное.</a:t>
            </a:r>
            <a:br>
              <a:rPr lang="ru-RU" sz="2800" dirty="0" smtClean="0">
                <a:solidFill>
                  <a:schemeClr val="bg1"/>
                </a:solidFill>
                <a:latin typeface="+mn-lt"/>
              </a:rPr>
            </a:br>
            <a:r>
              <a:rPr lang="ru-RU" sz="2800" dirty="0" smtClean="0">
                <a:solidFill>
                  <a:schemeClr val="bg1"/>
                </a:solidFill>
                <a:latin typeface="+mn-lt"/>
              </a:rPr>
              <a:t>5. Подведение итогов. Раздача памяток.</a:t>
            </a:r>
            <a:br>
              <a:rPr lang="ru-RU" sz="2800" dirty="0" smtClean="0">
                <a:solidFill>
                  <a:schemeClr val="bg1"/>
                </a:solidFill>
                <a:latin typeface="+mn-lt"/>
              </a:rPr>
            </a:br>
            <a:r>
              <a:rPr lang="ru-RU" sz="2800" dirty="0" smtClean="0">
                <a:solidFill>
                  <a:schemeClr val="bg1"/>
                </a:solidFill>
                <a:latin typeface="+mn-lt"/>
              </a:rPr>
              <a:t> </a:t>
            </a:r>
            <a:endParaRPr lang="ru-RU" sz="28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35896" y="5013176"/>
            <a:ext cx="4136504" cy="625624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-6697"/>
            <a:ext cx="7632848" cy="954107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lvl="0" algn="ctr" defTabSz="449263" eaLnBrk="0" fontAlgn="base" hangingPunct="0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ru-RU" sz="2800" b="1" dirty="0">
                <a:solidFill>
                  <a:srgbClr val="000000"/>
                </a:solidFill>
                <a:latin typeface="Arial" charset="0"/>
                <a:ea typeface="SimSun" charset="-122"/>
                <a:cs typeface="Times New Roman" pitchFamily="16" charset="0"/>
              </a:rPr>
              <a:t>Принципы работы по патриотическому воспитанию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1124744"/>
            <a:ext cx="8928992" cy="5345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49263" eaLnBrk="0" fontAlgn="base" hangingPunct="0">
              <a:lnSpc>
                <a:spcPct val="80000"/>
              </a:lnSpc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Char char="•"/>
            </a:pPr>
            <a:r>
              <a:rPr lang="ru-RU" sz="2400" b="1" dirty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личностно-ориентированного общения;</a:t>
            </a:r>
          </a:p>
          <a:p>
            <a:pPr lvl="0" defTabSz="449263" eaLnBrk="0" fontAlgn="base" hangingPunct="0">
              <a:lnSpc>
                <a:spcPct val="80000"/>
              </a:lnSpc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Char char="•"/>
            </a:pPr>
            <a:r>
              <a:rPr lang="ru-RU" sz="2400" b="1" dirty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 тематического планирования материала </a:t>
            </a:r>
            <a:r>
              <a:rPr lang="ru-RU" sz="2400" dirty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подачу изучаемого материала по тематическим блокам: родная семья, природа родного края, культура родного края, малая родина, родная страна;</a:t>
            </a:r>
          </a:p>
          <a:p>
            <a:pPr lvl="0" defTabSz="449263" eaLnBrk="0" fontAlgn="base" hangingPunct="0">
              <a:lnSpc>
                <a:spcPct val="80000"/>
              </a:lnSpc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Char char="•"/>
            </a:pPr>
            <a:r>
              <a:rPr lang="ru-RU" sz="2400" b="1" dirty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 наглядности;</a:t>
            </a:r>
          </a:p>
          <a:p>
            <a:pPr lvl="0" defTabSz="449263" eaLnBrk="0" fontAlgn="base" hangingPunct="0">
              <a:lnSpc>
                <a:spcPct val="80000"/>
              </a:lnSpc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Char char="•"/>
            </a:pPr>
            <a:r>
              <a:rPr lang="ru-RU" sz="2400" b="1" dirty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 последовательности;</a:t>
            </a:r>
          </a:p>
          <a:p>
            <a:pPr lvl="0" defTabSz="449263" eaLnBrk="0" fontAlgn="base" hangingPunct="0">
              <a:lnSpc>
                <a:spcPct val="80000"/>
              </a:lnSpc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Char char="•"/>
            </a:pPr>
            <a:r>
              <a:rPr lang="ru-RU" sz="2400" b="1" dirty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занимательности;</a:t>
            </a:r>
          </a:p>
          <a:p>
            <a:pPr lvl="0" defTabSz="449263" eaLnBrk="0" fontAlgn="base" hangingPunct="0">
              <a:lnSpc>
                <a:spcPct val="80000"/>
              </a:lnSpc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Char char="•"/>
            </a:pPr>
            <a:r>
              <a:rPr lang="ru-RU" sz="2400" b="1" dirty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от близкого к отдаленному;</a:t>
            </a:r>
          </a:p>
          <a:p>
            <a:pPr lvl="0" defTabSz="449263" eaLnBrk="0" fontAlgn="base" hangingPunct="0">
              <a:lnSpc>
                <a:spcPct val="80000"/>
              </a:lnSpc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Char char="•"/>
            </a:pPr>
            <a:r>
              <a:rPr lang="ru-RU" sz="2400" b="1" dirty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от общего к частному, где каждое частное выступает перед ребёнком как проявление чего-то общего (</a:t>
            </a:r>
            <a:r>
              <a:rPr lang="ru-RU" sz="2400" dirty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а не само по себе</a:t>
            </a:r>
            <a:r>
              <a:rPr lang="ru-RU" sz="2400" b="1" dirty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), что обеспечивает смысловую взаимосвязь между разными аспектами содержания;</a:t>
            </a:r>
          </a:p>
          <a:p>
            <a:pPr lvl="0" defTabSz="449263" eaLnBrk="0" fontAlgn="base" hangingPunct="0">
              <a:lnSpc>
                <a:spcPct val="80000"/>
              </a:lnSpc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Char char="•"/>
            </a:pPr>
            <a:r>
              <a:rPr lang="ru-RU" sz="2400" b="1" dirty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опора на опыт самих детей, реальные их дела и события в семье,  детском саду,  посёлке,  стране;</a:t>
            </a:r>
          </a:p>
          <a:p>
            <a:pPr lvl="0" defTabSz="449263" eaLnBrk="0" fontAlgn="base" hangingPunct="0">
              <a:lnSpc>
                <a:spcPct val="80000"/>
              </a:lnSpc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Char char="•"/>
            </a:pPr>
            <a:r>
              <a:rPr lang="ru-RU" sz="2400" b="1" dirty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взаимодействие с семьями.</a:t>
            </a:r>
          </a:p>
        </p:txBody>
      </p:sp>
    </p:spTree>
    <p:extLst>
      <p:ext uri="{BB962C8B-B14F-4D97-AF65-F5344CB8AC3E}">
        <p14:creationId xmlns:p14="http://schemas.microsoft.com/office/powerpoint/2010/main" xmlns="" val="34055441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63567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Родная страна.</a:t>
            </a:r>
            <a:endParaRPr lang="ru-RU" sz="3200" dirty="0"/>
          </a:p>
        </p:txBody>
      </p:sp>
      <p:sp>
        <p:nvSpPr>
          <p:cNvPr id="5" name="Текст 6"/>
          <p:cNvSpPr>
            <a:spLocks noGrp="1"/>
          </p:cNvSpPr>
          <p:nvPr>
            <p:ph type="body" sz="half" idx="2"/>
          </p:nvPr>
        </p:nvSpPr>
        <p:spPr>
          <a:xfrm>
            <a:off x="457200" y="908721"/>
            <a:ext cx="4906888" cy="18002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Широка страна моя родная,</a:t>
            </a:r>
          </a:p>
          <a:p>
            <a:pPr>
              <a:spcBef>
                <a:spcPts val="0"/>
              </a:spcBef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Много в ней лесов, полей и рек,</a:t>
            </a:r>
          </a:p>
          <a:p>
            <a:pPr>
              <a:spcBef>
                <a:spcPts val="0"/>
              </a:spcBef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 другой такой страны не знаю,</a:t>
            </a:r>
          </a:p>
          <a:p>
            <a:pPr>
              <a:spcBef>
                <a:spcPts val="0"/>
              </a:spcBef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Где так вольно дышит человек.</a:t>
            </a:r>
          </a:p>
        </p:txBody>
      </p:sp>
      <p:pic>
        <p:nvPicPr>
          <p:cNvPr id="6" name="Picture 2" descr="I:\на конкурс\IMG_20150302_16580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672880"/>
            <a:ext cx="3335333" cy="41044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I:\на конкурс\IMG_20150313_11193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56176" y="825792"/>
            <a:ext cx="2500656" cy="333420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4824536" cy="1008112"/>
          </a:xfrm>
        </p:spPr>
        <p:txBody>
          <a:bodyPr>
            <a:normAutofit fontScale="90000"/>
          </a:bodyPr>
          <a:lstStyle/>
          <a:p>
            <a:r>
              <a:rPr lang="ru-RU" sz="31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НИКТО НЕ ЗАБЫТ –</a:t>
            </a:r>
            <a:br>
              <a:rPr lang="ru-RU" sz="31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НИЧТО НЕ ЗАБЫТО</a:t>
            </a:r>
            <a:r>
              <a:rPr lang="ru-RU" i="1" dirty="0" smtClean="0">
                <a:solidFill>
                  <a:srgbClr val="4BACC6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solidFill>
                  <a:srgbClr val="4BACC6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5733256"/>
            <a:ext cx="3898776" cy="936104"/>
          </a:xfrm>
        </p:spPr>
        <p:txBody>
          <a:bodyPr>
            <a:normAutofit/>
          </a:bodyPr>
          <a:lstStyle/>
          <a:p>
            <a:endParaRPr lang="ru-RU" sz="36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1026" name="Picture 2" descr="D:\Все фото и видео\Новая папка (3)\9 мая 2018- выпуск\IMG-20180508-WA002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4368" y="1099637"/>
            <a:ext cx="3220621" cy="2415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188640"/>
            <a:ext cx="4032448" cy="792088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Родная культура</a:t>
            </a:r>
            <a:endParaRPr lang="ru-RU" sz="36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4330824" cy="1273820"/>
          </a:xfrm>
        </p:spPr>
        <p:txBody>
          <a:bodyPr/>
          <a:lstStyle/>
          <a:p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«Нет земли краше, </a:t>
            </a:r>
          </a:p>
          <a:p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чем Родина наша!»</a:t>
            </a:r>
          </a:p>
          <a:p>
            <a:endParaRPr lang="ru-RU" dirty="0"/>
          </a:p>
        </p:txBody>
      </p:sp>
      <p:pic>
        <p:nvPicPr>
          <p:cNvPr id="2051" name="Picture 3" descr="D:\фото 2018\IMG-20181031-WA006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3938410"/>
            <a:ext cx="4139952" cy="2758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4" descr="russian fla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7" name="WordArt 5"/>
          <p:cNvSpPr>
            <a:spLocks noChangeArrowheads="1" noChangeShapeType="1" noTextEdit="1"/>
          </p:cNvSpPr>
          <p:nvPr/>
        </p:nvSpPr>
        <p:spPr bwMode="auto">
          <a:xfrm>
            <a:off x="684213" y="6092825"/>
            <a:ext cx="785812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Нашим детям есть чем гордиться!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0" y="0"/>
            <a:ext cx="9036496" cy="2677656"/>
          </a:xfrm>
          <a:prstGeom prst="rect">
            <a:avLst/>
          </a:prstGeom>
          <a:solidFill>
            <a:srgbClr val="FF0000"/>
          </a:solidFill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j-ea"/>
                <a:cs typeface="+mj-cs"/>
              </a:rPr>
              <a:t>Хочется верить, что проводимая работа по нравственно-патриотическому воспитанию дошкольников будет фундаментом для воспитания будущего поколения, обладающего духовно-нравственными ценностями, гражданско-патриотическими чувствами, уважающими культурное, историческое прошлое и настоящее России.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3212976"/>
            <a:ext cx="8229600" cy="1296144"/>
          </a:xfrm>
        </p:spPr>
        <p:txBody>
          <a:bodyPr>
            <a:normAutofit/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5818658"/>
          </a:xfrm>
        </p:spPr>
        <p:txBody>
          <a:bodyPr>
            <a:normAutofit fontScale="90000"/>
          </a:bodyPr>
          <a:lstStyle/>
          <a:p>
            <a:pPr algn="l">
              <a:buFont typeface="Arial" pitchFamily="34" charset="0"/>
              <a:buChar char="•"/>
            </a:pP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2000" b="1" dirty="0" smtClean="0"/>
              <a:t>                                                           </a:t>
            </a:r>
            <a:r>
              <a:rPr lang="ru-RU" sz="2000" dirty="0" smtClean="0">
                <a:solidFill>
                  <a:schemeClr val="bg1"/>
                </a:solidFill>
              </a:rPr>
              <a:t>Памятка для родителей:</a:t>
            </a:r>
            <a:r>
              <a:rPr lang="ru-RU" sz="1800" dirty="0" smtClean="0">
                <a:solidFill>
                  <a:schemeClr val="bg1"/>
                </a:solidFill>
              </a:rPr>
              <a:t/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2200" i="1" dirty="0" smtClean="0">
                <a:solidFill>
                  <a:schemeClr val="bg1"/>
                </a:solidFill>
              </a:rPr>
              <a:t>"Основы нравственно - патриотического воспитания в семье".</a:t>
            </a:r>
            <a:r>
              <a:rPr lang="ru-RU" sz="1800" dirty="0" smtClean="0">
                <a:solidFill>
                  <a:schemeClr val="bg1"/>
                </a:solidFill>
              </a:rPr>
              <a:t/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- Если вы хотите вырастить ребёнка достойным человеком и гражданином, не говорите дурно о стране, в которой живёте.</a:t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- Рассказывайте своему ребёнку об испытаниях, выпавших на долю ваших предков, из которых они вышли с честью.</a:t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- Знакомьте своего ребёнка с памятными и историческими местами своей Родины.</a:t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- Даже если вам очень не хочется в выходной день отправляться с ребёнком в музей или на выставку, помрите, что чем раньше и регулярней вы будете это делать, пока ваш ребёнок маленький, тем больше вероятность того, что он будет посещать культурные заведения в подростковом возрасте и в юности.</a:t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- Помните, что чем больше вы будете выражать недовольство каждым прожитым днём, тем больше пессимизма, недовольства жизнью будет выражать ваш ребёнок.</a:t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- Когда вы общаетесь со своим ребёнком, пытайтесь не только оценивать его учебные и психологические проблемы, но и позитивные моменты его жизни (кто ему помогает и поддерживает, с кем бы он хотел подружиться и почему, какие интересные моменты произошли).</a:t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- Поддерживайте у ребёнка показать себя с позитивной стороны, никогда не говорите ему такие слова и выражения: "Не высовывайся!", "Не проявляй инициативу, она наказуема!" и т. д.</a:t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- Смотрите с ним передачи, кинофильмы, рассказывающие о людях, прославивших нашу страну, в которой вы живёте, позитивно оценивайте их вклад в жизнь общества. Не взращивайте в своём ребёнке равнодушие, оно обернётся против вас самих. Как можно раньше откройте в своём ребёнке умения проявлять позитивные эмоции, они станут вашей надеждой в старости!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5"/>
          <p:cNvSpPr txBox="1">
            <a:spLocks noChangeArrowheads="1"/>
          </p:cNvSpPr>
          <p:nvPr/>
        </p:nvSpPr>
        <p:spPr bwMode="auto">
          <a:xfrm>
            <a:off x="1259632" y="175455"/>
            <a:ext cx="7777162" cy="2806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Bef>
                <a:spcPct val="50000"/>
              </a:spcBef>
            </a:pPr>
            <a:r>
              <a:rPr lang="ru-RU" sz="2800" b="1" dirty="0">
                <a:solidFill>
                  <a:srgbClr val="FF0000"/>
                </a:solidFill>
              </a:rPr>
              <a:t>Детство – каждодневное открытие мира и поэтому надо сделать так, чтобы оно стало, прежде всего, познанием человека и Отечества, их красоты и величия</a:t>
            </a:r>
            <a:r>
              <a:rPr lang="ru-RU" sz="2800" b="1" i="1" dirty="0">
                <a:solidFill>
                  <a:srgbClr val="FF0000"/>
                </a:solidFill>
              </a:rPr>
              <a:t>.</a:t>
            </a:r>
          </a:p>
          <a:p>
            <a:pPr algn="r">
              <a:spcBef>
                <a:spcPct val="50000"/>
              </a:spcBef>
            </a:pPr>
            <a:r>
              <a:rPr lang="ru-RU" sz="2800" b="1" i="1" dirty="0">
                <a:solidFill>
                  <a:srgbClr val="FF0000"/>
                </a:solidFill>
              </a:rPr>
              <a:t>( В.А.Сухомлинский)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4005064"/>
            <a:ext cx="86409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dirty="0"/>
              <a:t> </a:t>
            </a:r>
            <a:r>
              <a:rPr lang="ru-RU" sz="2400" b="1" i="1" dirty="0">
                <a:solidFill>
                  <a:srgbClr val="FFFF00"/>
                </a:solidFill>
              </a:rPr>
              <a:t>«Любовь к родному краю, родной культуре, родной речи начинается с малого – с любви к своей семье, к своему жилищу, к своему детскому саду. Постепенно расширяясь, эта любовь переходит в любовь к Родине, её истории, прошлому и настоящему, ко всему человечеству»</a:t>
            </a:r>
          </a:p>
          <a:p>
            <a:pPr>
              <a:buNone/>
            </a:pPr>
            <a:r>
              <a:rPr lang="ru-RU" sz="2400" b="1" i="1" dirty="0" err="1">
                <a:solidFill>
                  <a:srgbClr val="FFFF00"/>
                </a:solidFill>
              </a:rPr>
              <a:t>Д.С.Лихачёв</a:t>
            </a:r>
            <a:endParaRPr lang="ru-RU" sz="2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 fontScale="25000" lnSpcReduction="20000"/>
          </a:bodyPr>
          <a:lstStyle/>
          <a:p>
            <a:r>
              <a:rPr lang="ru-RU" sz="7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Познавательное развитие детей - одно из важных направлений в работе с детьми дошкольного возраста. Любой нормальный ребенок появляется на свет с врожденной познавательной направленностью, помогающей ему адаптироваться к новым условиям своей жизнедеятельности. Постепенно познавательная направленность перерастает в познавательную активность - состояние внутренней готовности к познавательной деятельности, проявляющееся у детей в поисковых действиях, направленных на получение новых впечатлений об окружающем мире. С ростом и развитием ребенка его познавательная активность все больше начинает тяготеть к познавательной деятельности. Развитая познавательная деятельность свойственна взрослым людям. </a:t>
            </a:r>
            <a:endParaRPr lang="ru-RU" sz="7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7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период дошкольного детства благодаря познавательной активности ребенка происходит зарождение первичного образа мира. Образ мира формируется в процессе раз</a:t>
            </a:r>
            <a:endParaRPr lang="ru-RU" sz="7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7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1. познавательные процессы (восприятие, внимание, память, воображение, мышление );</a:t>
            </a:r>
            <a:endParaRPr lang="ru-RU" sz="7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7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2. информация (опыт и достижения, накопленные человечеством на пути познания мира ); </a:t>
            </a:r>
            <a:endParaRPr lang="ru-RU" sz="7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7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3. отношение к миру ( эмоциональная реакция на отдельные объекты, предметы, явления и события нашего мира ). </a:t>
            </a:r>
            <a:endParaRPr lang="ru-RU" sz="7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727795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endParaRPr lang="ru-RU" sz="3200" b="1" u="sng" dirty="0" smtClean="0">
              <a:solidFill>
                <a:srgbClr val="FF0000"/>
              </a:solidFill>
              <a:latin typeface="Verdana"/>
            </a:endParaRPr>
          </a:p>
          <a:p>
            <a:pPr algn="ctr"/>
            <a:r>
              <a:rPr lang="ru-RU" sz="3200" b="1" u="sng" dirty="0" smtClean="0">
                <a:solidFill>
                  <a:srgbClr val="FF0000"/>
                </a:solidFill>
                <a:latin typeface="Verdana"/>
              </a:rPr>
              <a:t>Актуальность</a:t>
            </a:r>
          </a:p>
          <a:p>
            <a:pPr algn="ctr"/>
            <a:endParaRPr lang="ru-RU" sz="2000" b="1" u="sng" dirty="0">
              <a:solidFill>
                <a:srgbClr val="000000"/>
              </a:solidFill>
              <a:latin typeface="Verdana"/>
            </a:endParaRPr>
          </a:p>
          <a:p>
            <a:pPr algn="ctr"/>
            <a:endParaRPr lang="ru-RU" sz="2000" b="1" u="sng" dirty="0" smtClean="0">
              <a:solidFill>
                <a:srgbClr val="000000"/>
              </a:solidFill>
              <a:latin typeface="Verdana"/>
            </a:endParaRPr>
          </a:p>
          <a:p>
            <a:pPr algn="ctr"/>
            <a:r>
              <a:rPr lang="ru-RU" sz="2800" b="1" dirty="0">
                <a:solidFill>
                  <a:schemeClr val="bg1"/>
                </a:solidFill>
              </a:rPr>
              <a:t>В настоящее время стало особенно актуальным воспитание у подрастающего поколения нравственно- моральных качеств и прежде всего чувства любви к своему </a:t>
            </a:r>
            <a:r>
              <a:rPr lang="ru-RU" sz="2800" b="1" dirty="0" smtClean="0">
                <a:solidFill>
                  <a:schemeClr val="bg1"/>
                </a:solidFill>
              </a:rPr>
              <a:t>Отечеству. 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Verdana"/>
              </a:rPr>
              <a:t>Вопрос </a:t>
            </a:r>
            <a:r>
              <a:rPr lang="ru-RU" sz="2400" b="1" dirty="0">
                <a:solidFill>
                  <a:schemeClr val="bg1"/>
                </a:solidFill>
                <a:latin typeface="Verdana"/>
              </a:rPr>
              <a:t>воспитания у дошкольников </a:t>
            </a:r>
            <a:r>
              <a:rPr lang="ru-RU" sz="2400" b="1" dirty="0" smtClean="0">
                <a:solidFill>
                  <a:schemeClr val="bg1"/>
                </a:solidFill>
                <a:latin typeface="Verdana"/>
              </a:rPr>
              <a:t>нравственно - патриотических </a:t>
            </a:r>
            <a:r>
              <a:rPr lang="ru-RU" sz="2400" b="1" dirty="0">
                <a:solidFill>
                  <a:schemeClr val="bg1"/>
                </a:solidFill>
                <a:latin typeface="Verdana"/>
              </a:rPr>
              <a:t>чувств приобрел в настоящее время особое значение. Н</a:t>
            </a:r>
            <a:r>
              <a:rPr lang="ru-RU" sz="2400" b="1" dirty="0" smtClean="0">
                <a:solidFill>
                  <a:schemeClr val="bg1"/>
                </a:solidFill>
                <a:latin typeface="Verdana"/>
              </a:rPr>
              <a:t>еобходимо </a:t>
            </a:r>
            <a:r>
              <a:rPr lang="ru-RU" sz="2400" b="1" dirty="0">
                <a:solidFill>
                  <a:schemeClr val="bg1"/>
                </a:solidFill>
                <a:latin typeface="Verdana"/>
              </a:rPr>
              <a:t>создавать условия для воспитания патриотов, приобщая детей к культуре своего народа, знакомя с историей жизни наших предков, развивая духовность, воспитывая любовь ребенка к семейному очагу</a:t>
            </a:r>
            <a:r>
              <a:rPr lang="ru-RU" sz="2400" b="1" dirty="0" smtClean="0">
                <a:solidFill>
                  <a:schemeClr val="bg1"/>
                </a:solidFill>
                <a:latin typeface="Verdana"/>
              </a:rPr>
              <a:t>.</a:t>
            </a:r>
          </a:p>
          <a:p>
            <a:pPr algn="ctr"/>
            <a:endParaRPr lang="ru-RU" sz="2400" b="1" dirty="0">
              <a:solidFill>
                <a:schemeClr val="bg1"/>
              </a:solidFill>
              <a:latin typeface="Verdana"/>
            </a:endParaRPr>
          </a:p>
          <a:p>
            <a:pPr algn="ctr"/>
            <a:endParaRPr lang="ru-RU" b="0" i="0" dirty="0">
              <a:solidFill>
                <a:srgbClr val="000000"/>
              </a:solidFill>
              <a:effectLst/>
              <a:latin typeface="Verdana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64341" y="878759"/>
            <a:ext cx="5784014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0000"/>
                </a:solidFill>
                <a:latin typeface="Verdana"/>
              </a:rPr>
              <a:t>Родина, Отечество... В корнях этих слов близкие каждому образы: мать, отец, родители, те, кто дает жизнь новому существу. Суть патриотического воспитания заключается в том, чтобы посеять, взрастить в детской душе семена добра, любовь к родному дому, истории и культуры страны.</a:t>
            </a:r>
          </a:p>
          <a:p>
            <a:r>
              <a:rPr lang="ru-RU" sz="2000" b="1" dirty="0">
                <a:solidFill>
                  <a:srgbClr val="000000"/>
                </a:solidFill>
                <a:latin typeface="Verdana"/>
              </a:rPr>
              <a:t>Сколько всего поменялось в нашей жизни. А патриотизм? Может ли он стать другим? Мы не будем говорить о проблемах государства, пройдет много лет, когда наши потомки будут гордиться своей Родиной, и будут говорить с теплотой о людях, о нашей Отчизне</a:t>
            </a:r>
            <a:r>
              <a:rPr lang="ru-RU" sz="2000" b="1" dirty="0" smtClean="0">
                <a:solidFill>
                  <a:srgbClr val="000000"/>
                </a:solidFill>
                <a:latin typeface="Verdana"/>
              </a:rPr>
              <a:t>.</a:t>
            </a:r>
            <a:endParaRPr lang="ru-RU" sz="2000" b="1" dirty="0">
              <a:solidFill>
                <a:srgbClr val="000000"/>
              </a:solidFill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391266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4"/>
          <p:cNvSpPr txBox="1">
            <a:spLocks noChangeArrowheads="1"/>
          </p:cNvSpPr>
          <p:nvPr/>
        </p:nvSpPr>
        <p:spPr bwMode="auto">
          <a:xfrm>
            <a:off x="249361" y="764704"/>
            <a:ext cx="7777163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ru-RU" sz="3200" b="1" dirty="0" smtClean="0">
                <a:solidFill>
                  <a:srgbClr val="FFFF00"/>
                </a:solidFill>
              </a:rPr>
              <a:t>Понятие «патриотизм» включает в себя любовь к Родине, к земле, где родился и вырос, гордость за исторические свершения народа. </a:t>
            </a:r>
            <a:endParaRPr lang="ru-RU" sz="3200" b="1" dirty="0">
              <a:solidFill>
                <a:srgbClr val="FFFF00"/>
              </a:solidFill>
            </a:endParaRPr>
          </a:p>
        </p:txBody>
      </p:sp>
      <p:pic>
        <p:nvPicPr>
          <p:cNvPr id="4098" name="Picture 2" descr="C:\Users\Администратор\Desktop\th340x255_114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692425"/>
            <a:ext cx="4438483" cy="33288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512675"/>
            <a:ext cx="7992887" cy="5994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73522967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7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8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9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813</TotalTime>
  <Words>1004</Words>
  <Application>Microsoft Office PowerPoint</Application>
  <PresentationFormat>Экран (4:3)</PresentationFormat>
  <Paragraphs>104</Paragraphs>
  <Slides>25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10</vt:i4>
      </vt:variant>
      <vt:variant>
        <vt:lpstr>Заголовки слайдов</vt:lpstr>
      </vt:variant>
      <vt:variant>
        <vt:i4>25</vt:i4>
      </vt:variant>
    </vt:vector>
  </HeadingPairs>
  <TitlesOfParts>
    <vt:vector size="35" baseType="lpstr">
      <vt:lpstr>Тема Office</vt:lpstr>
      <vt:lpstr>1_Тема Office</vt:lpstr>
      <vt:lpstr>2_Тема Office</vt:lpstr>
      <vt:lpstr>3_Тема Office</vt:lpstr>
      <vt:lpstr>5_Тема Office</vt:lpstr>
      <vt:lpstr>6_Тема Office</vt:lpstr>
      <vt:lpstr>7_Тема Office</vt:lpstr>
      <vt:lpstr>8_Тема Office</vt:lpstr>
      <vt:lpstr>9_Тема Office</vt:lpstr>
      <vt:lpstr>4_Тема Office</vt:lpstr>
      <vt:lpstr> Подготовительная группа «ЗВЁЗДОЧКА» ТЕМА: «Нравственно-патриотическое воспитание дошкольников»                          Воспитатель: Алхасова  М.З. </vt:lpstr>
      <vt:lpstr>                         Повестка дня  1. Вступительное слово. 2. Сообщение по теме: «Нравственно-патриотическое воспитание дошкольников» 3. Показ презентации по теме. 4.Разное. 5. Подведение итогов. Раздача памяток.  </vt:lpstr>
      <vt:lpstr>                                                                         Памятка для родителей: "Основы нравственно - патриотического воспитания в семье". - Если вы хотите вырастить ребёнка достойным человеком и гражданином, не говорите дурно о стране, в которой живёте. - Рассказывайте своему ребёнку об испытаниях, выпавших на долю ваших предков, из которых они вышли с честью. - Знакомьте своего ребёнка с памятными и историческими местами своей Родины. - Даже если вам очень не хочется в выходной день отправляться с ребёнком в музей или на выставку, помрите, что чем раньше и регулярней вы будете это делать, пока ваш ребёнок маленький, тем больше вероятность того, что он будет посещать культурные заведения в подростковом возрасте и в юности. - Помните, что чем больше вы будете выражать недовольство каждым прожитым днём, тем больше пессимизма, недовольства жизнью будет выражать ваш ребёнок. - Когда вы общаетесь со своим ребёнком, пытайтесь не только оценивать его учебные и психологические проблемы, но и позитивные моменты его жизни (кто ему помогает и поддерживает, с кем бы он хотел подружиться и почему, какие интересные моменты произошли). - Поддерживайте у ребёнка показать себя с позитивной стороны, никогда не говорите ему такие слова и выражения: "Не высовывайся!", "Не проявляй инициативу, она наказуема!" и т. д. - Смотрите с ним передачи, кинофильмы, рассказывающие о людях, прославивших нашу страну, в которой вы живёте, позитивно оценивайте их вклад в жизнь общества. Не взращивайте в своём ребёнке равнодушие, оно обернётся против вас самих. Как можно раньше откройте в своём ребёнке умения проявлять позитивные эмоции, они станут вашей надеждой в старости!           </vt:lpstr>
      <vt:lpstr>Слайд 4</vt:lpstr>
      <vt:lpstr>Слайд 5</vt:lpstr>
      <vt:lpstr>Слайд 6</vt:lpstr>
      <vt:lpstr>Слайд 7</vt:lpstr>
      <vt:lpstr>Слайд 8</vt:lpstr>
      <vt:lpstr>Слайд 9</vt:lpstr>
      <vt:lpstr>Работа по нравственно-патриотическому воспитанию проходит через непосредственно-образовательную деятельность</vt:lpstr>
      <vt:lpstr>Организованная образовательная деятельность</vt:lpstr>
      <vt:lpstr>Слайд 12</vt:lpstr>
      <vt:lpstr>Система и последовательность работы по нравственно-патриотическому воспитанию</vt:lpstr>
      <vt:lpstr>«Семья»</vt:lpstr>
      <vt:lpstr> «Здравствуй, это Я !»</vt:lpstr>
      <vt:lpstr>       «Детский  сад»      </vt:lpstr>
      <vt:lpstr>«Традиции»</vt:lpstr>
      <vt:lpstr>«Моя страна»</vt:lpstr>
      <vt:lpstr>  «Мой город» </vt:lpstr>
      <vt:lpstr>Слайд 20</vt:lpstr>
      <vt:lpstr>Родная страна.</vt:lpstr>
      <vt:lpstr>НИКТО НЕ ЗАБЫТ – НИЧТО НЕ ЗАБЫТО </vt:lpstr>
      <vt:lpstr>Родная культура</vt:lpstr>
      <vt:lpstr>Слайд 24</vt:lpstr>
      <vt:lpstr>Слайд 25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Патриотическое воспитание детей дошкольного возраста</dc:title>
  <dc:creator>new</dc:creator>
  <cp:lastModifiedBy>0862</cp:lastModifiedBy>
  <cp:revision>98</cp:revision>
  <dcterms:created xsi:type="dcterms:W3CDTF">2011-03-27T12:08:20Z</dcterms:created>
  <dcterms:modified xsi:type="dcterms:W3CDTF">2024-01-05T11:45:29Z</dcterms:modified>
</cp:coreProperties>
</file>