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5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" y="1588"/>
            <a:ext cx="9141883" cy="685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226256">
            <a:off x="534306" y="1686297"/>
            <a:ext cx="7858766" cy="2985513"/>
          </a:xfrm>
        </p:spPr>
        <p:txBody>
          <a:bodyPr>
            <a:normAutofit/>
          </a:bodyPr>
          <a:lstStyle/>
          <a:p>
            <a:r>
              <a:rPr lang="ru-RU" dirty="0">
                <a:latin typeface="Bookman Old Style" panose="02050604050505020204" pitchFamily="18" charset="0"/>
              </a:rPr>
              <a:t>«Век живи – век учись»</a:t>
            </a:r>
          </a:p>
        </p:txBody>
      </p:sp>
    </p:spTree>
    <p:extLst>
      <p:ext uri="{BB962C8B-B14F-4D97-AF65-F5344CB8AC3E}">
        <p14:creationId xmlns:p14="http://schemas.microsoft.com/office/powerpoint/2010/main" val="153062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87724" y="836712"/>
            <a:ext cx="4680520" cy="10801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latin typeface="Bookman Old Style" panose="02050604050505020204" pitchFamily="18" charset="0"/>
              </a:rPr>
              <a:t>Лексикология</a:t>
            </a:r>
            <a:endParaRPr lang="ru-RU" sz="2800" b="1" dirty="0">
              <a:solidFill>
                <a:sysClr val="windowText" lastClr="0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3548" y="2780928"/>
            <a:ext cx="2520280" cy="7920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ysClr val="windowText" lastClr="000000"/>
                </a:solidFill>
                <a:latin typeface="Bookman Old Style" panose="02050604050505020204" pitchFamily="18" charset="0"/>
              </a:rPr>
              <a:t>Синонимы</a:t>
            </a:r>
            <a:endParaRPr lang="ru-RU" sz="2800" dirty="0">
              <a:solidFill>
                <a:sysClr val="windowText" lastClr="0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3777" y="2780928"/>
            <a:ext cx="2520280" cy="79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ysClr val="windowText" lastClr="000000"/>
                </a:solidFill>
                <a:latin typeface="Bookman Old Style" panose="02050604050505020204" pitchFamily="18" charset="0"/>
              </a:rPr>
              <a:t>Антонимы</a:t>
            </a:r>
            <a:endParaRPr lang="ru-RU" sz="2800" dirty="0">
              <a:solidFill>
                <a:sysClr val="windowText" lastClr="0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43708" y="3969308"/>
            <a:ext cx="2304256" cy="7920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ysClr val="windowText" lastClr="000000"/>
                </a:solidFill>
                <a:latin typeface="Bookman Old Style" panose="02050604050505020204" pitchFamily="18" charset="0"/>
              </a:rPr>
              <a:t>Омонимы</a:t>
            </a:r>
            <a:endParaRPr lang="ru-RU" sz="2800" dirty="0">
              <a:solidFill>
                <a:sysClr val="windowText" lastClr="0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3969308"/>
            <a:ext cx="3179196" cy="7920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ysClr val="windowText" lastClr="000000"/>
                </a:solidFill>
                <a:latin typeface="Bookman Old Style" panose="02050604050505020204" pitchFamily="18" charset="0"/>
              </a:rPr>
              <a:t>Фразеологизмы</a:t>
            </a:r>
            <a:endParaRPr lang="ru-RU" sz="2800" dirty="0">
              <a:solidFill>
                <a:sysClr val="windowText" lastClr="000000"/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10" name="Прямая со стрелкой 9"/>
          <p:cNvCxnSpPr>
            <a:stCxn id="4" idx="2"/>
            <a:endCxn id="5" idx="0"/>
          </p:cNvCxnSpPr>
          <p:nvPr/>
        </p:nvCxnSpPr>
        <p:spPr>
          <a:xfrm flipH="1">
            <a:off x="1763688" y="1916832"/>
            <a:ext cx="2664296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  <a:endCxn id="7" idx="0"/>
          </p:cNvCxnSpPr>
          <p:nvPr/>
        </p:nvCxnSpPr>
        <p:spPr>
          <a:xfrm flipH="1">
            <a:off x="3095836" y="1916832"/>
            <a:ext cx="1332148" cy="20524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8" idx="0"/>
          </p:cNvCxnSpPr>
          <p:nvPr/>
        </p:nvCxnSpPr>
        <p:spPr>
          <a:xfrm>
            <a:off x="4427984" y="1916832"/>
            <a:ext cx="1589598" cy="20524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2"/>
            <a:endCxn id="6" idx="0"/>
          </p:cNvCxnSpPr>
          <p:nvPr/>
        </p:nvCxnSpPr>
        <p:spPr>
          <a:xfrm>
            <a:off x="4427984" y="1916832"/>
            <a:ext cx="2835933" cy="864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70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  <a:effectLst>
            <a:softEdge rad="127000"/>
          </a:effectLst>
        </p:spPr>
        <p:txBody>
          <a:bodyPr/>
          <a:lstStyle/>
          <a:p>
            <a:r>
              <a:rPr lang="ru-RU" dirty="0" smtClean="0">
                <a:solidFill>
                  <a:sysClr val="windowText" lastClr="000000"/>
                </a:solidFill>
                <a:latin typeface="Bookman Old Style" panose="02050604050505020204" pitchFamily="18" charset="0"/>
              </a:rPr>
              <a:t>Проверь себя!</a:t>
            </a:r>
            <a:endParaRPr lang="ru-RU" dirty="0">
              <a:solidFill>
                <a:sysClr val="windowText" lastClr="00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latin typeface="Bookman Old Style" panose="02050604050505020204" pitchFamily="18" charset="0"/>
              </a:rPr>
              <a:t>ПАРАШЮТ</a:t>
            </a:r>
            <a:r>
              <a:rPr lang="ru-RU" dirty="0">
                <a:latin typeface="Bookman Old Style" panose="02050604050505020204" pitchFamily="18" charset="0"/>
              </a:rPr>
              <a:t> [шу], а, м. Устройство с раскрывающимся в воздухе куполом и стропами для прыжка с самолёта или спуска с высоты</a:t>
            </a:r>
          </a:p>
          <a:p>
            <a:r>
              <a:rPr lang="ru-RU" b="1" dirty="0">
                <a:latin typeface="Bookman Old Style" panose="02050604050505020204" pitchFamily="18" charset="0"/>
              </a:rPr>
              <a:t>ОБЛАКО</a:t>
            </a:r>
            <a:r>
              <a:rPr lang="ru-RU" dirty="0">
                <a:latin typeface="Bookman Old Style" panose="02050604050505020204" pitchFamily="18" charset="0"/>
              </a:rPr>
              <a:t>, облака, мн. облака, облаков, ср. 1. Скопление сгустившихся в атмосфере водяных паров, держащееся высоко в воздухе на фоне неба.</a:t>
            </a:r>
          </a:p>
          <a:p>
            <a:r>
              <a:rPr lang="ru-RU" b="1" dirty="0">
                <a:latin typeface="Bookman Old Style" panose="02050604050505020204" pitchFamily="18" charset="0"/>
              </a:rPr>
              <a:t>ВЕЛОСИПЕД</a:t>
            </a:r>
            <a:r>
              <a:rPr lang="ru-RU" dirty="0">
                <a:latin typeface="Bookman Old Style" panose="02050604050505020204" pitchFamily="18" charset="0"/>
              </a:rPr>
              <a:t>, а, м. Двухколёсная или трёхколёсная машина для езды, приводимая в движение ножными педалями.</a:t>
            </a:r>
          </a:p>
          <a:p>
            <a:r>
              <a:rPr lang="ru-RU" b="1" dirty="0">
                <a:latin typeface="Bookman Old Style" panose="02050604050505020204" pitchFamily="18" charset="0"/>
              </a:rPr>
              <a:t>БАСКЕТБОЛ</a:t>
            </a:r>
            <a:r>
              <a:rPr lang="ru-RU" dirty="0">
                <a:latin typeface="Bookman Old Style" panose="02050604050505020204" pitchFamily="18" charset="0"/>
              </a:rPr>
              <a:t>, а, м. Спортивная командная игра, в к-рой игроки стараются руками забросить мяч в </a:t>
            </a:r>
            <a:r>
              <a:rPr lang="ru-RU" dirty="0" smtClean="0">
                <a:latin typeface="Bookman Old Style" panose="02050604050505020204" pitchFamily="18" charset="0"/>
              </a:rPr>
              <a:t>корзину.</a:t>
            </a:r>
          </a:p>
          <a:p>
            <a:r>
              <a:rPr lang="ru-RU" b="1" dirty="0" smtClean="0">
                <a:latin typeface="Bookman Old Style" panose="02050604050505020204" pitchFamily="18" charset="0"/>
              </a:rPr>
              <a:t>ШОКОЛАД</a:t>
            </a:r>
            <a:r>
              <a:rPr lang="ru-RU" dirty="0" smtClean="0">
                <a:latin typeface="Bookman Old Style" panose="02050604050505020204" pitchFamily="18" charset="0"/>
              </a:rPr>
              <a:t>, -А, м. I. Кондитерское изделие - застывшая масса какао с сахаром. </a:t>
            </a:r>
          </a:p>
          <a:p>
            <a:endParaRPr lang="ru-RU" dirty="0">
              <a:latin typeface="Bookman Old Style" panose="02050604050505020204" pitchFamily="18" charset="0"/>
            </a:endParaRP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47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CC">
              <a:alpha val="69804"/>
            </a:srgbClr>
          </a:solidFill>
          <a:effectLst>
            <a:softEdge rad="127000"/>
          </a:effectLst>
        </p:spPr>
        <p:txBody>
          <a:bodyPr/>
          <a:lstStyle/>
          <a:p>
            <a:r>
              <a:rPr lang="ru-RU" dirty="0" smtClean="0">
                <a:latin typeface="Bookman Old Style" panose="02050604050505020204" pitchFamily="18" charset="0"/>
              </a:rPr>
              <a:t>Проверь себя!</a:t>
            </a:r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Bookman Old Style" panose="02050604050505020204" pitchFamily="18" charset="0"/>
              </a:rPr>
              <a:t>НЕТ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Bookman Old Style" panose="02050604050505020204" pitchFamily="18" charset="0"/>
              </a:rPr>
              <a:t>ДА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Bookman Old Style" panose="02050604050505020204" pitchFamily="18" charset="0"/>
              </a:rPr>
              <a:t>НЕТ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Bookman Old Style" panose="02050604050505020204" pitchFamily="18" charset="0"/>
              </a:rPr>
              <a:t>НЕТ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Bookman Old Style" panose="02050604050505020204" pitchFamily="18" charset="0"/>
              </a:rPr>
              <a:t>ДА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Bookman Old Style" panose="02050604050505020204" pitchFamily="18" charset="0"/>
              </a:rPr>
              <a:t>НЕТ</a:t>
            </a:r>
          </a:p>
          <a:p>
            <a:pPr marL="514350" indent="-514350" algn="ctr">
              <a:buFont typeface="+mj-lt"/>
              <a:buAutoNum type="arabicPeriod"/>
            </a:pPr>
            <a:r>
              <a:rPr lang="ru-RU" dirty="0" smtClean="0">
                <a:latin typeface="Bookman Old Style" panose="02050604050505020204" pitchFamily="18" charset="0"/>
              </a:rPr>
              <a:t>ДА</a:t>
            </a:r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4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04"/>
          <a:stretch/>
        </p:blipFill>
        <p:spPr bwMode="auto">
          <a:xfrm>
            <a:off x="1187624" y="188640"/>
            <a:ext cx="6696744" cy="639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195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" t="9170" r="50772" b="8839"/>
          <a:stretch/>
        </p:blipFill>
        <p:spPr bwMode="auto">
          <a:xfrm>
            <a:off x="2195736" y="1340768"/>
            <a:ext cx="443417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938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135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«Век живи – век учись»</vt:lpstr>
      <vt:lpstr>Презентация PowerPoint</vt:lpstr>
      <vt:lpstr>Проверь себя!</vt:lpstr>
      <vt:lpstr>Проверь себя!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«Век живи – век учись»</dc:title>
  <dc:creator>MSI</dc:creator>
  <cp:lastModifiedBy>MSI</cp:lastModifiedBy>
  <cp:revision>3</cp:revision>
  <dcterms:created xsi:type="dcterms:W3CDTF">2023-12-14T11:40:17Z</dcterms:created>
  <dcterms:modified xsi:type="dcterms:W3CDTF">2024-01-07T08:27:40Z</dcterms:modified>
</cp:coreProperties>
</file>