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2" r:id="rId11"/>
    <p:sldId id="273" r:id="rId12"/>
    <p:sldId id="274" r:id="rId13"/>
    <p:sldId id="275" r:id="rId14"/>
    <p:sldId id="267" r:id="rId15"/>
    <p:sldId id="271" r:id="rId16"/>
    <p:sldId id="268" r:id="rId17"/>
    <p:sldId id="269" r:id="rId18"/>
    <p:sldId id="277" r:id="rId19"/>
    <p:sldId id="27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2">
        <a:alpha val="0"/>
      </a:schemeClr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0000"/>
                    </a:schemeClr>
                  </a:gs>
                  <a:gs pos="78000">
                    <a:schemeClr val="accent1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AEFC-4F0D-822C-CBCD830D1CF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6000"/>
                      <a:lumMod val="100000"/>
                    </a:schemeClr>
                  </a:gs>
                  <a:gs pos="78000">
                    <a:schemeClr val="accent2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AEFC-4F0D-822C-CBCD830D1CF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35F4-467C-8AAC-2646EB71B1B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35F4-467C-8AAC-2646EB71B1B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325583808498341"/>
                      <c:h val="0.162629528839549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EFC-4F0D-822C-CBCD830D1CFF}"/>
                </c:ext>
              </c:extLst>
            </c:dLbl>
            <c:dLbl>
              <c:idx val="1"/>
              <c:layout>
                <c:manualLayout>
                  <c:x val="0.24372614674758197"/>
                  <c:y val="6.92663655767234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4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291419390082627"/>
                      <c:h val="0.151196873033605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EFC-4F0D-822C-CBCD830D1C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За</c:v>
                </c:pt>
                <c:pt idx="1">
                  <c:v>Против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0.58430000000000004</c:v>
                </c:pt>
                <c:pt idx="1">
                  <c:v>0.41570000000000001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FC-4F0D-822C-CBCD830D1CF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B01-44B0-B076-3B2DBEDB73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B01-44B0-B076-3B2DBEDB734A}"/>
              </c:ext>
            </c:extLst>
          </c:dPt>
          <c:dLbls>
            <c:dLbl>
              <c:idx val="0"/>
              <c:layout>
                <c:manualLayout>
                  <c:x val="-0.14193685617739329"/>
                  <c:y val="-0.341861517924510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01-44B0-B076-3B2DBEDB734A}"/>
                </c:ext>
              </c:extLst>
            </c:dLbl>
            <c:dLbl>
              <c:idx val="1"/>
              <c:layout>
                <c:manualLayout>
                  <c:x val="0.1684592183252539"/>
                  <c:y val="0.1175836251426802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E670CFA-76DB-4B5D-84E3-3D2336A791D0}" type="VALUE">
                      <a:rPr lang="en-US" sz="3600" b="1"/>
                      <a:pPr>
                        <a:defRPr sz="2800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B01-44B0-B076-3B2DBEDB73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</c:v>
                </c:pt>
                <c:pt idx="1">
                  <c:v>Против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01-44B0-B076-3B2DBEDB73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9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238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5414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09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8306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295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678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76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39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11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67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941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2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62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17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89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D16A4-2E24-43CA-8E40-B71A5EBC42E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8B94374-3427-478C-AAD9-993AD930E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30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5E8B3-DD73-4E66-FE6B-E2531BD3D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0067" y="381000"/>
            <a:ext cx="7766936" cy="3249318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30 лет КОНСТИТУЦИИ </a:t>
            </a:r>
            <a:br>
              <a:rPr lang="ru-RU" b="1" dirty="0"/>
            </a:br>
            <a:r>
              <a:rPr lang="ru-RU" b="1" dirty="0"/>
              <a:t>РОССИЙСКОЙ ФЕДЕРАЦИИ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2B70D6-1C14-5409-AA7F-3FC6D7B174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 БПОУ ВО «Вологодский колледж права и </a:t>
            </a:r>
            <a:r>
              <a:rPr lang="ru-RU" b="1" dirty="0" err="1"/>
              <a:t>технолигии</a:t>
            </a:r>
            <a:r>
              <a:rPr lang="ru-RU" b="1" dirty="0"/>
              <a:t>»</a:t>
            </a:r>
          </a:p>
          <a:p>
            <a:r>
              <a:rPr lang="ru-RU" sz="1600" dirty="0"/>
              <a:t>Преподаватель истории и обществознания Смирнов Владимир Константинович</a:t>
            </a:r>
          </a:p>
          <a:p>
            <a:r>
              <a:rPr lang="ru-RU" sz="1600" dirty="0"/>
              <a:t>2023 г.</a:t>
            </a:r>
          </a:p>
        </p:txBody>
      </p:sp>
    </p:spTree>
    <p:extLst>
      <p:ext uri="{BB962C8B-B14F-4D97-AF65-F5344CB8AC3E}">
        <p14:creationId xmlns:p14="http://schemas.microsoft.com/office/powerpoint/2010/main" val="1269378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3552E-F874-6199-CF1B-8E88D8B94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065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Конституционный кризис 1992-1993 гг.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E977D1-0777-AE15-D63A-A4C6F2E815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Президент России Б.Н. Ельцин</a:t>
            </a:r>
          </a:p>
          <a:p>
            <a:r>
              <a:rPr lang="ru-RU" sz="2400" dirty="0"/>
              <a:t>Председатель Правительства России В.С. Черномырдин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B78B778-9B4C-C565-E24B-ED4E0D6772E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Председатель Верховного Совета России Р.И. Хасбулатов</a:t>
            </a:r>
          </a:p>
          <a:p>
            <a:r>
              <a:rPr lang="ru-RU" sz="2400" dirty="0"/>
              <a:t>Вице-президент России А.В. Руцкой</a:t>
            </a:r>
          </a:p>
        </p:txBody>
      </p:sp>
    </p:spTree>
    <p:extLst>
      <p:ext uri="{BB962C8B-B14F-4D97-AF65-F5344CB8AC3E}">
        <p14:creationId xmlns:p14="http://schemas.microsoft.com/office/powerpoint/2010/main" val="1003560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5D6D6F-A1DF-7F92-8E60-C545DEEC1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Стороны Конституционного кризиса 1992-1993 гг.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7C2A88-869A-9328-4E61-DDC737F83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930400"/>
            <a:ext cx="4185623" cy="806845"/>
          </a:xfrm>
        </p:spPr>
        <p:txBody>
          <a:bodyPr/>
          <a:lstStyle/>
          <a:p>
            <a:r>
              <a:rPr lang="ru-RU" dirty="0"/>
              <a:t>Б.Н. Ельцин – президент России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B973102-2CBA-0547-54D8-DA1C001D63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9" y="3060700"/>
            <a:ext cx="4185617" cy="379730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D8B9EBD6-B22B-1781-0238-F162708CC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930400"/>
            <a:ext cx="4185618" cy="1130300"/>
          </a:xfrm>
        </p:spPr>
        <p:txBody>
          <a:bodyPr/>
          <a:lstStyle/>
          <a:p>
            <a:r>
              <a:rPr lang="ru-RU" dirty="0"/>
              <a:t>Р.И. Хасбулатов – председатель Верховного Совета РСФСР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2EFE0E4-B693-E9E9-090E-1338DA1D4F5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38" y="3060700"/>
            <a:ext cx="4186237" cy="3797300"/>
          </a:xfrm>
        </p:spPr>
      </p:pic>
    </p:spTree>
    <p:extLst>
      <p:ext uri="{BB962C8B-B14F-4D97-AF65-F5344CB8AC3E}">
        <p14:creationId xmlns:p14="http://schemas.microsoft.com/office/powerpoint/2010/main" val="1322004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5D6D6F-A1DF-7F92-8E60-C545DEEC1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Стороны Конституционного кризиса 1992-1993 гг.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7C2A88-869A-9328-4E61-DDC737F83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930400"/>
            <a:ext cx="4185623" cy="1130300"/>
          </a:xfrm>
        </p:spPr>
        <p:txBody>
          <a:bodyPr/>
          <a:lstStyle/>
          <a:p>
            <a:r>
              <a:rPr lang="ru-RU" dirty="0"/>
              <a:t>В.С. Черномырдин – Председатель Правительства России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8B9EBD6-B22B-1781-0238-F162708CC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930400"/>
            <a:ext cx="4185618" cy="1130300"/>
          </a:xfrm>
        </p:spPr>
        <p:txBody>
          <a:bodyPr/>
          <a:lstStyle/>
          <a:p>
            <a:r>
              <a:rPr lang="ru-RU" dirty="0"/>
              <a:t>А.В. Руцкой – вице-президент России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6271A431-B0A0-AD1E-4F49-AACC6AB1E5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94554"/>
            <a:ext cx="4184650" cy="3863446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1A9CD741-1D4A-2503-3298-06CCC9221C2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38" y="2946643"/>
            <a:ext cx="4186237" cy="3911357"/>
          </a:xfrm>
        </p:spPr>
      </p:pic>
    </p:spTree>
    <p:extLst>
      <p:ext uri="{BB962C8B-B14F-4D97-AF65-F5344CB8AC3E}">
        <p14:creationId xmlns:p14="http://schemas.microsoft.com/office/powerpoint/2010/main" val="2859505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8EE34E-87BD-6331-4FD7-38B138DC7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2100"/>
            <a:ext cx="8596668" cy="16383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Вооружённые столкновения между сторонниками Б.Н. Ельцина и Верховного Совета 3-4 октября 1993 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1CE51B-3BF3-C31D-353B-B4BD2279BD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12192000" cy="5029200"/>
          </a:xfrm>
        </p:spPr>
      </p:pic>
    </p:spTree>
    <p:extLst>
      <p:ext uri="{BB962C8B-B14F-4D97-AF65-F5344CB8AC3E}">
        <p14:creationId xmlns:p14="http://schemas.microsoft.com/office/powerpoint/2010/main" val="4100235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8C392E-2A78-EDE4-2660-C1A16FF0F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885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12 декабря 1993 г.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066A60-89BD-BCCE-05B1-A49BE69BF7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2400301"/>
            <a:ext cx="3854528" cy="3641060"/>
          </a:xfrm>
        </p:spPr>
        <p:txBody>
          <a:bodyPr>
            <a:normAutofit/>
          </a:bodyPr>
          <a:lstStyle/>
          <a:p>
            <a:r>
              <a:rPr lang="ru-RU" sz="2400" dirty="0"/>
              <a:t>12 декабря 1993 г. – на всенародном референдуме была принята Конституция Российской Федерации</a:t>
            </a:r>
          </a:p>
          <a:p>
            <a:r>
              <a:rPr lang="ru-RU" sz="2400" dirty="0"/>
              <a:t>25 декабря 1993 г. результаты референдума были опубликованы в «Российской газете»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FB3F7CA9-9860-A66E-2D06-EB314F707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8200" y="0"/>
            <a:ext cx="4648200" cy="6858000"/>
          </a:xfrm>
        </p:spPr>
      </p:pic>
    </p:spTree>
    <p:extLst>
      <p:ext uri="{BB962C8B-B14F-4D97-AF65-F5344CB8AC3E}">
        <p14:creationId xmlns:p14="http://schemas.microsoft.com/office/powerpoint/2010/main" val="100759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C6127-313C-2EA1-9EED-658DF7997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Бюллетень голосования по принятию Конституции Российской Федерации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847883-D347-4903-4E1A-44D7D32FC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828800"/>
            <a:ext cx="9499600" cy="4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00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138453-1BAC-846F-D7F9-4540824E7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Результаты референдума</a:t>
            </a:r>
            <a:br>
              <a:rPr lang="ru-RU" sz="4000" b="1" dirty="0"/>
            </a:br>
            <a:r>
              <a:rPr lang="ru-RU" sz="4000" b="1" dirty="0"/>
              <a:t>12 декабря 1993 г.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E78FBD82-B977-CE33-7A4B-EA29810FF7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043470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6D0C9F27-C5C6-2ECA-C611-56E4BCBDE4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5486123"/>
              </p:ext>
            </p:extLst>
          </p:nvPr>
        </p:nvGraphicFramePr>
        <p:xfrm>
          <a:off x="677334" y="2160588"/>
          <a:ext cx="8596312" cy="4443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8360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7DBCC-D525-DC63-AAE5-6A1DFEF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30201"/>
            <a:ext cx="8596668" cy="11556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Основные положения Конституции Российской Федерации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68CA9E-1B82-47A8-F917-4994BEDF6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5900"/>
            <a:ext cx="8596668" cy="5041899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/>
              <a:t>Российская Федерация – Россия есть демократическое федеративное правовое государство с республиканской формой правления (Ст. 1)</a:t>
            </a:r>
          </a:p>
          <a:p>
            <a:r>
              <a:rPr lang="ru-RU" sz="2600" dirty="0"/>
              <a:t>Наименование Российская Федерация и Россия равнозначны (Ст. 1)</a:t>
            </a:r>
          </a:p>
          <a:p>
            <a:r>
              <a:rPr lang="ru-RU" sz="2600" dirty="0"/>
              <a:t>Человек, его права и свободы являются высшей ценностью. Признание, соблюдение и защита прав и свобод человека и гражданина – обязанность государства (Ст. 2)</a:t>
            </a:r>
          </a:p>
          <a:p>
            <a:r>
              <a:rPr lang="ru-RU" sz="2600" dirty="0"/>
              <a:t>Носителем суверенитета и единственным источником власти в Российской Федерации является её многонациональный народ (Ст. 3)</a:t>
            </a:r>
          </a:p>
          <a:p>
            <a:r>
              <a:rPr lang="ru-RU" sz="2600" dirty="0"/>
              <a:t>Президент Российской Федерации является главой государства (Ст. 80)</a:t>
            </a:r>
          </a:p>
          <a:p>
            <a:r>
              <a:rPr lang="ru-RU" sz="2600" dirty="0"/>
              <a:t>Президент Российской Федерации является гарантом Конституции Российской Федерации, прав и свобод человека и гражданина (Ст. 80)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772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BBC314-D6F4-9579-76E2-F3F3EAEF5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17500"/>
            <a:ext cx="8596668" cy="11557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1 июля 2020 г. – референдум о поправках в Конституцию Российской Федерации</a:t>
            </a:r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FF238960-A5AF-19A6-ECAF-EF79AFC867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8248168"/>
              </p:ext>
            </p:extLst>
          </p:nvPr>
        </p:nvGraphicFramePr>
        <p:xfrm>
          <a:off x="677863" y="1473200"/>
          <a:ext cx="8596312" cy="456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E22C50D4-C29C-04AA-05BC-6EBDB9DFFF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6193479"/>
              </p:ext>
            </p:extLst>
          </p:nvPr>
        </p:nvGraphicFramePr>
        <p:xfrm>
          <a:off x="677334" y="1473200"/>
          <a:ext cx="8596312" cy="516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60873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6EC58-9AB1-10E3-21CE-2B8E6D72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2100"/>
            <a:ext cx="8596668" cy="1117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Конституции Российской Федерации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125070-7E56-66E5-068B-DD5AD0B70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9701"/>
            <a:ext cx="8596668" cy="4724400"/>
          </a:xfrm>
        </p:spPr>
        <p:txBody>
          <a:bodyPr/>
          <a:lstStyle/>
          <a:p>
            <a:r>
              <a:rPr lang="ru-RU" dirty="0"/>
              <a:t>Преамбула – вводная часть важного нормативно-правового акта</a:t>
            </a:r>
          </a:p>
          <a:p>
            <a:r>
              <a:rPr lang="ru-RU" dirty="0"/>
              <a:t>Раздел первый. Основные положения</a:t>
            </a:r>
          </a:p>
          <a:p>
            <a:r>
              <a:rPr lang="ru-RU" dirty="0"/>
              <a:t>Глава 1. Основы конституционного строя (Ст. 1-16)</a:t>
            </a:r>
          </a:p>
          <a:p>
            <a:r>
              <a:rPr lang="ru-RU" dirty="0"/>
              <a:t>Глава 2. Права и свободы человека и гражданина (Ст. 17-64)</a:t>
            </a:r>
          </a:p>
          <a:p>
            <a:r>
              <a:rPr lang="ru-RU" dirty="0"/>
              <a:t>Глава 3. Федеративное устройство (Ст. 65-79)</a:t>
            </a:r>
          </a:p>
          <a:p>
            <a:r>
              <a:rPr lang="ru-RU" dirty="0"/>
              <a:t>Глава 4. Президент Российской Федерации (Ст. 80-93)</a:t>
            </a:r>
          </a:p>
          <a:p>
            <a:r>
              <a:rPr lang="ru-RU" dirty="0"/>
              <a:t>Глава 5. Федеральное Собрание (Ст. 94-109)</a:t>
            </a:r>
          </a:p>
          <a:p>
            <a:r>
              <a:rPr lang="ru-RU" dirty="0"/>
              <a:t>Глава 6. Правительство Российской Федерации (Ст. 110-117)</a:t>
            </a:r>
          </a:p>
          <a:p>
            <a:r>
              <a:rPr lang="ru-RU" dirty="0"/>
              <a:t>Глава 7. Судебная власть и прокуратура (Ст. 118-129)</a:t>
            </a:r>
          </a:p>
          <a:p>
            <a:r>
              <a:rPr lang="ru-RU" dirty="0"/>
              <a:t>Глава 8. Местное самоуправление (Ст. 130-133)</a:t>
            </a:r>
          </a:p>
          <a:p>
            <a:r>
              <a:rPr lang="ru-RU" dirty="0"/>
              <a:t>Глава 9. Конституционные поправки и пересмотр Конституции (Ст. 134-137)</a:t>
            </a:r>
          </a:p>
        </p:txBody>
      </p:sp>
    </p:spTree>
    <p:extLst>
      <p:ext uri="{BB962C8B-B14F-4D97-AF65-F5344CB8AC3E}">
        <p14:creationId xmlns:p14="http://schemas.microsoft.com/office/powerpoint/2010/main" val="2151067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4C116-755D-C3E1-B2FE-E62906CAB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КОНСТИТУЦИЯ </a:t>
            </a:r>
            <a:br>
              <a:rPr lang="ru-RU" dirty="0"/>
            </a:br>
            <a:r>
              <a:rPr lang="ru-RU" b="1" dirty="0"/>
              <a:t>РОССИЙСКОЙ ФЕДЕРАЦИИ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36C112C-B31B-472B-7609-B3ACDFE89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0"/>
            <a:ext cx="4660899" cy="6858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B1BFCF1-C294-9D4D-A9AF-F6170E9E6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2400" b="1" dirty="0"/>
              <a:t>Основной закон государства, обладающий высшей юридической силой и устанавливающий основы конституционного и общественного строя</a:t>
            </a:r>
          </a:p>
        </p:txBody>
      </p:sp>
    </p:spTree>
    <p:extLst>
      <p:ext uri="{BB962C8B-B14F-4D97-AF65-F5344CB8AC3E}">
        <p14:creationId xmlns:p14="http://schemas.microsoft.com/office/powerpoint/2010/main" val="3607467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CD989-1F67-F670-1C4C-8B345C12D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/>
              <a:t>Император Российской Империи Николай </a:t>
            </a:r>
            <a:r>
              <a:rPr lang="en-US" sz="2400" b="1" dirty="0"/>
              <a:t>II</a:t>
            </a:r>
            <a:r>
              <a:rPr lang="ru-RU" sz="2400" b="1" dirty="0"/>
              <a:t> (1894-1917 гг.)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AB67DA-D096-F68D-D44D-A91A0E628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/>
              <a:t>Последний Российский император в 1917 г. подписал Манифест о даровании населению гражданских прав и свобод с целью остановить беспорядки в стране.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98B6CC5-BF9C-8BEB-1253-B89B93E1E6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534" y="514350"/>
            <a:ext cx="3658020" cy="5527675"/>
          </a:xfrm>
        </p:spPr>
      </p:pic>
    </p:spTree>
    <p:extLst>
      <p:ext uri="{BB962C8B-B14F-4D97-AF65-F5344CB8AC3E}">
        <p14:creationId xmlns:p14="http://schemas.microsoft.com/office/powerpoint/2010/main" val="41788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AC0FC-B2F3-95AC-4631-C30B32329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17 октября 1917 г. </a:t>
            </a:r>
            <a:r>
              <a:rPr lang="ru-RU" dirty="0"/>
              <a:t>– Высочайший Манифест об усовершенствовании государственного порядка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5D420AB-D33A-8A6D-7AF8-78758B1E7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812" y="0"/>
            <a:ext cx="7088187" cy="67564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0599052-ED74-9AFA-4A4F-09C966949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600" b="1" dirty="0"/>
              <a:t>Манифест Николая </a:t>
            </a:r>
            <a:r>
              <a:rPr lang="en-US" sz="1600" b="1" dirty="0"/>
              <a:t>II</a:t>
            </a:r>
            <a:r>
              <a:rPr lang="ru-RU" sz="1600" b="1" dirty="0"/>
              <a:t> ограничивал самодержавную власть в стране образованием законодательного органа (парламента) – ГОСУДАРСТВЕННАЯ ДУМА</a:t>
            </a:r>
          </a:p>
          <a:p>
            <a:r>
              <a:rPr lang="ru-RU" sz="1600" b="1" dirty="0"/>
              <a:t>Населению России были дарованы основные гражданские права и свободы</a:t>
            </a:r>
          </a:p>
          <a:p>
            <a:r>
              <a:rPr lang="ru-RU" sz="1600" b="1" dirty="0"/>
              <a:t>Введение избирательного права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9275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C0FC3-EA74-7E2D-95BC-16B443B04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92621"/>
            <a:ext cx="3854528" cy="7598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10 июля 1918 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F0EF9FC-BC11-EFAB-1ADF-BDB0F64EDD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0" y="0"/>
            <a:ext cx="4508500" cy="6858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DCAFD76-517C-FC2B-6761-94DA81DCF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952500"/>
            <a:ext cx="3854528" cy="546099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5"/>
                </a:solidFill>
              </a:rPr>
              <a:t>ПЕРВАЯ КОНСТИТУЦИЯ РОССИИ</a:t>
            </a:r>
          </a:p>
          <a:p>
            <a:r>
              <a:rPr lang="ru-RU" sz="2400" dirty="0"/>
              <a:t>Конституция РСФСР была принята </a:t>
            </a:r>
            <a:r>
              <a:rPr lang="en-US" sz="2400" dirty="0"/>
              <a:t>V </a:t>
            </a:r>
            <a:r>
              <a:rPr lang="ru-RU" sz="2400" dirty="0"/>
              <a:t>Всероссийским съездом Советов</a:t>
            </a:r>
          </a:p>
          <a:p>
            <a:r>
              <a:rPr lang="ru-RU" sz="2400" dirty="0"/>
              <a:t>Конституция РСФСР носила ярко выраженный социальный характер и провозглашала диктатуру пролетариата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32783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F16068-4E62-4850-A344-D0E4B4D72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/>
              <a:t>31 января 1924 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DFF3571-DE1A-C286-C34A-9BA79618E3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0"/>
            <a:ext cx="4864100" cy="6858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D8EF88E-593E-EC94-BAFB-AB3CEB715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/>
              <a:t>Конституция СССР была принята </a:t>
            </a:r>
            <a:r>
              <a:rPr lang="en-US" sz="2400" dirty="0"/>
              <a:t>II </a:t>
            </a:r>
            <a:r>
              <a:rPr lang="ru-RU" sz="2400" dirty="0"/>
              <a:t>съездом Советов СССР</a:t>
            </a:r>
          </a:p>
          <a:p>
            <a:r>
              <a:rPr lang="ru-RU" sz="2400" dirty="0"/>
              <a:t>Конституция СССР провозглашала власть Советов и диктатуру пролетариата</a:t>
            </a:r>
          </a:p>
        </p:txBody>
      </p:sp>
    </p:spTree>
    <p:extLst>
      <p:ext uri="{BB962C8B-B14F-4D97-AF65-F5344CB8AC3E}">
        <p14:creationId xmlns:p14="http://schemas.microsoft.com/office/powerpoint/2010/main" val="1569888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242B3-FF0D-13E6-F8BC-8532A6F66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17500"/>
            <a:ext cx="3854528" cy="9525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5 декабря 1936 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2A1CC58-D02F-570B-A675-227C770C73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0" y="0"/>
            <a:ext cx="4711700" cy="6858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9026E5D-714B-65F8-4A2B-94AB256AF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270001"/>
            <a:ext cx="3854528" cy="5270500"/>
          </a:xfrm>
        </p:spPr>
        <p:txBody>
          <a:bodyPr>
            <a:normAutofit/>
          </a:bodyPr>
          <a:lstStyle/>
          <a:p>
            <a:r>
              <a:rPr lang="ru-RU" sz="2400" dirty="0"/>
              <a:t>Получила название – «СТАЛИНСКАЯ КОНСТИТУЦИЯ»</a:t>
            </a:r>
          </a:p>
          <a:p>
            <a:r>
              <a:rPr lang="ru-RU" sz="2400" dirty="0"/>
              <a:t>Вторая Конституция СССР была принята </a:t>
            </a:r>
            <a:r>
              <a:rPr lang="en-US" sz="2400" dirty="0"/>
              <a:t>VIII </a:t>
            </a:r>
            <a:r>
              <a:rPr lang="ru-RU" sz="2400" dirty="0"/>
              <a:t>всесоюзным чрезвычайным съездом Советов СССР</a:t>
            </a:r>
          </a:p>
          <a:p>
            <a:r>
              <a:rPr lang="ru-RU" sz="2400" dirty="0"/>
              <a:t>Вторая Конституция излагала решение построить социализм в отдельно взятой стране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8526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259BB-1AE0-1DE5-2E60-E75A8873B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2101"/>
            <a:ext cx="3854528" cy="81279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7 октября 1977 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726478E-CF00-C32F-7A02-1C521A34DB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0" y="0"/>
            <a:ext cx="4673600" cy="6858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8895089-D21E-09E7-B48E-1D2A832321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104900"/>
            <a:ext cx="3854528" cy="546099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Получила название «БРЕЖНЕВСКАЯ КОНСТИТУЦИЯ»</a:t>
            </a:r>
          </a:p>
          <a:p>
            <a:r>
              <a:rPr lang="ru-RU" sz="2800" dirty="0"/>
              <a:t>Третья Конституция СССР была принята Верховным Советом СССР</a:t>
            </a:r>
          </a:p>
          <a:p>
            <a:r>
              <a:rPr lang="ru-RU" sz="2800" dirty="0"/>
              <a:t>Третья Конституция провозглашала строительство однопартийной политической системы, основанной на идеологии коммунизма (ст. 6 Конституции СССР)</a:t>
            </a:r>
          </a:p>
        </p:txBody>
      </p:sp>
    </p:spTree>
    <p:extLst>
      <p:ext uri="{BB962C8B-B14F-4D97-AF65-F5344CB8AC3E}">
        <p14:creationId xmlns:p14="http://schemas.microsoft.com/office/powerpoint/2010/main" val="2619947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F85A03-7D77-AFC9-88D9-FD7537E23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01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Поправки к Конституции 1977 г.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3FB58D-FCC0-F630-5B83-B47B88E4C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9701"/>
            <a:ext cx="8596668" cy="4631662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1 декабря 1988 г. – учреждён новый высший орган государственной власти СССР – Съезд народных депутатов</a:t>
            </a:r>
          </a:p>
          <a:p>
            <a:r>
              <a:rPr lang="ru-RU" sz="2800" dirty="0"/>
              <a:t>14 марта 1990 г. – отмена руководящей роли КПСС и однопартийной политической системы (Ст. 6 Конституция СССР)</a:t>
            </a:r>
          </a:p>
          <a:p>
            <a:r>
              <a:rPr lang="ru-RU" sz="2800" dirty="0"/>
              <a:t>14 марта 1990 г. – учреждён пост Президента СССР</a:t>
            </a:r>
          </a:p>
          <a:p>
            <a:r>
              <a:rPr lang="ru-RU" sz="2800" dirty="0"/>
              <a:t>14 марта 1990 г. – разрешена частная индивидуальная предпринимательская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202024283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455</TotalTime>
  <Words>695</Words>
  <Application>Microsoft Office PowerPoint</Application>
  <PresentationFormat>Широкоэкранный</PresentationFormat>
  <Paragraphs>71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 3</vt:lpstr>
      <vt:lpstr>Аспект</vt:lpstr>
      <vt:lpstr>30 лет КОНСТИТУЦИИ  РОССИЙСКОЙ ФЕДЕРАЦИИ</vt:lpstr>
      <vt:lpstr>КОНСТИТУЦИЯ  РОССИЙСКОЙ ФЕДЕРАЦИИ</vt:lpstr>
      <vt:lpstr>Император Российской Империи Николай II (1894-1917 гг.)</vt:lpstr>
      <vt:lpstr>17 октября 1917 г. – Высочайший Манифест об усовершенствовании государственного порядка</vt:lpstr>
      <vt:lpstr>10 июля 1918 г.</vt:lpstr>
      <vt:lpstr>31 января 1924 г.</vt:lpstr>
      <vt:lpstr>5 декабря 1936 г.</vt:lpstr>
      <vt:lpstr>7 октября 1977 г.</vt:lpstr>
      <vt:lpstr>Поправки к Конституции 1977 г.</vt:lpstr>
      <vt:lpstr>Конституционный кризис 1992-1993 гг.</vt:lpstr>
      <vt:lpstr>Стороны Конституционного кризиса 1992-1993 гг.</vt:lpstr>
      <vt:lpstr>Стороны Конституционного кризиса 1992-1993 гг.</vt:lpstr>
      <vt:lpstr>Вооружённые столкновения между сторонниками Б.Н. Ельцина и Верховного Совета 3-4 октября 1993 г.</vt:lpstr>
      <vt:lpstr>12 декабря 1993 г.</vt:lpstr>
      <vt:lpstr>Бюллетень голосования по принятию Конституции Российской Федерации</vt:lpstr>
      <vt:lpstr>Результаты референдума 12 декабря 1993 г.</vt:lpstr>
      <vt:lpstr>Основные положения Конституции Российской Федерации</vt:lpstr>
      <vt:lpstr>1 июля 2020 г. – референдум о поправках в Конституцию Российской Федерации</vt:lpstr>
      <vt:lpstr>Структура Конституции Российской Федерации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лет КОНСТИТУЦИИ  РОССИЙСКОЙ ФЕДЕРАЦИИ</dc:title>
  <dc:creator>Пользователь</dc:creator>
  <cp:lastModifiedBy>Пользователь</cp:lastModifiedBy>
  <cp:revision>6</cp:revision>
  <dcterms:created xsi:type="dcterms:W3CDTF">2023-12-09T12:11:18Z</dcterms:created>
  <dcterms:modified xsi:type="dcterms:W3CDTF">2023-12-11T16:55:16Z</dcterms:modified>
</cp:coreProperties>
</file>