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1" r:id="rId1"/>
    <p:sldMasterId id="2147483674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7" r:id="rId11"/>
    <p:sldId id="290" r:id="rId12"/>
    <p:sldId id="288" r:id="rId13"/>
    <p:sldId id="289" r:id="rId14"/>
    <p:sldId id="268" r:id="rId15"/>
    <p:sldId id="269" r:id="rId16"/>
    <p:sldId id="270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10058400" cy="7772400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582" y="-84"/>
      </p:cViewPr>
      <p:guideLst>
        <p:guide orient="horz" pos="2448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02920" y="309960"/>
            <a:ext cx="9052200" cy="1297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02920" y="1818720"/>
            <a:ext cx="9052200" cy="2149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02920" y="4173120"/>
            <a:ext cx="9052200" cy="2149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02920" y="309960"/>
            <a:ext cx="9052200" cy="1297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02920" y="1818720"/>
            <a:ext cx="4417200" cy="2149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141520" y="1818720"/>
            <a:ext cx="4417200" cy="2149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02920" y="4173120"/>
            <a:ext cx="4417200" cy="2149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141520" y="4173120"/>
            <a:ext cx="4417200" cy="2149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02920" y="309960"/>
            <a:ext cx="9052200" cy="1297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02920" y="1818720"/>
            <a:ext cx="2914560" cy="2149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563640" y="1818720"/>
            <a:ext cx="2914560" cy="2149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624360" y="1818720"/>
            <a:ext cx="2914560" cy="2149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02920" y="4173120"/>
            <a:ext cx="2914560" cy="2149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563640" y="4173120"/>
            <a:ext cx="2914560" cy="2149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6624360" y="4173120"/>
            <a:ext cx="2914560" cy="2149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502920" y="309960"/>
            <a:ext cx="9052200" cy="1297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 type="subTitle"/>
          </p:nvPr>
        </p:nvSpPr>
        <p:spPr>
          <a:xfrm>
            <a:off x="502920" y="1818720"/>
            <a:ext cx="9052200" cy="45075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502920" y="309960"/>
            <a:ext cx="9052200" cy="1297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502920" y="1818720"/>
            <a:ext cx="9052200" cy="4507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502920" y="309960"/>
            <a:ext cx="9052200" cy="1297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502920" y="1818720"/>
            <a:ext cx="4417200" cy="4507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5141520" y="1818720"/>
            <a:ext cx="4417200" cy="4507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502920" y="309960"/>
            <a:ext cx="9052200" cy="1297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subTitle"/>
          </p:nvPr>
        </p:nvSpPr>
        <p:spPr>
          <a:xfrm>
            <a:off x="502920" y="309960"/>
            <a:ext cx="9052200" cy="6015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502920" y="309960"/>
            <a:ext cx="9052200" cy="1297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502920" y="1818720"/>
            <a:ext cx="4417200" cy="2149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PlaceHolder 3"/>
          <p:cNvSpPr>
            <a:spLocks noGrp="1"/>
          </p:cNvSpPr>
          <p:nvPr>
            <p:ph type="body"/>
          </p:nvPr>
        </p:nvSpPr>
        <p:spPr>
          <a:xfrm>
            <a:off x="5141520" y="1818720"/>
            <a:ext cx="4417200" cy="4507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1" name="PlaceHolder 4"/>
          <p:cNvSpPr>
            <a:spLocks noGrp="1"/>
          </p:cNvSpPr>
          <p:nvPr>
            <p:ph type="body"/>
          </p:nvPr>
        </p:nvSpPr>
        <p:spPr>
          <a:xfrm>
            <a:off x="502920" y="4173120"/>
            <a:ext cx="4417200" cy="2149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02920" y="309960"/>
            <a:ext cx="9052200" cy="1297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02920" y="1818720"/>
            <a:ext cx="9052200" cy="45075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502920" y="309960"/>
            <a:ext cx="9052200" cy="1297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502920" y="1818720"/>
            <a:ext cx="4417200" cy="4507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5141520" y="1818720"/>
            <a:ext cx="4417200" cy="2149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PlaceHolder 4"/>
          <p:cNvSpPr>
            <a:spLocks noGrp="1"/>
          </p:cNvSpPr>
          <p:nvPr>
            <p:ph type="body"/>
          </p:nvPr>
        </p:nvSpPr>
        <p:spPr>
          <a:xfrm>
            <a:off x="5141520" y="4173120"/>
            <a:ext cx="4417200" cy="2149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502920" y="309960"/>
            <a:ext cx="9052200" cy="1297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502920" y="1818720"/>
            <a:ext cx="4417200" cy="2149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5141520" y="1818720"/>
            <a:ext cx="4417200" cy="2149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502920" y="4173120"/>
            <a:ext cx="9052200" cy="2149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502920" y="309960"/>
            <a:ext cx="9052200" cy="1297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502920" y="1818720"/>
            <a:ext cx="9052200" cy="2149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502920" y="4173120"/>
            <a:ext cx="9052200" cy="2149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502920" y="309960"/>
            <a:ext cx="9052200" cy="1297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502920" y="1818720"/>
            <a:ext cx="4417200" cy="2149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5141520" y="1818720"/>
            <a:ext cx="4417200" cy="2149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4"/>
          <p:cNvSpPr>
            <a:spLocks noGrp="1"/>
          </p:cNvSpPr>
          <p:nvPr>
            <p:ph type="body"/>
          </p:nvPr>
        </p:nvSpPr>
        <p:spPr>
          <a:xfrm>
            <a:off x="502920" y="4173120"/>
            <a:ext cx="4417200" cy="2149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5"/>
          <p:cNvSpPr>
            <a:spLocks noGrp="1"/>
          </p:cNvSpPr>
          <p:nvPr>
            <p:ph type="body"/>
          </p:nvPr>
        </p:nvSpPr>
        <p:spPr>
          <a:xfrm>
            <a:off x="5141520" y="4173120"/>
            <a:ext cx="4417200" cy="2149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502920" y="309960"/>
            <a:ext cx="9052200" cy="1297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502920" y="1818720"/>
            <a:ext cx="2914560" cy="2149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3563640" y="1818720"/>
            <a:ext cx="2914560" cy="2149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4"/>
          <p:cNvSpPr>
            <a:spLocks noGrp="1"/>
          </p:cNvSpPr>
          <p:nvPr>
            <p:ph type="body"/>
          </p:nvPr>
        </p:nvSpPr>
        <p:spPr>
          <a:xfrm>
            <a:off x="6624360" y="1818720"/>
            <a:ext cx="2914560" cy="2149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5"/>
          <p:cNvSpPr>
            <a:spLocks noGrp="1"/>
          </p:cNvSpPr>
          <p:nvPr>
            <p:ph type="body"/>
          </p:nvPr>
        </p:nvSpPr>
        <p:spPr>
          <a:xfrm>
            <a:off x="502920" y="4173120"/>
            <a:ext cx="2914560" cy="2149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6"/>
          <p:cNvSpPr>
            <a:spLocks noGrp="1"/>
          </p:cNvSpPr>
          <p:nvPr>
            <p:ph type="body"/>
          </p:nvPr>
        </p:nvSpPr>
        <p:spPr>
          <a:xfrm>
            <a:off x="3563640" y="4173120"/>
            <a:ext cx="2914560" cy="2149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7"/>
          <p:cNvSpPr>
            <a:spLocks noGrp="1"/>
          </p:cNvSpPr>
          <p:nvPr>
            <p:ph type="body"/>
          </p:nvPr>
        </p:nvSpPr>
        <p:spPr>
          <a:xfrm>
            <a:off x="6624360" y="4173120"/>
            <a:ext cx="2914560" cy="2149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02920" y="309960"/>
            <a:ext cx="9052200" cy="1297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02920" y="1818720"/>
            <a:ext cx="9052200" cy="4507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02920" y="309960"/>
            <a:ext cx="9052200" cy="1297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02920" y="1818720"/>
            <a:ext cx="4417200" cy="4507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141520" y="1818720"/>
            <a:ext cx="4417200" cy="4507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2920" y="309960"/>
            <a:ext cx="9052200" cy="1297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02920" y="309960"/>
            <a:ext cx="9052200" cy="60156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02920" y="309960"/>
            <a:ext cx="9052200" cy="1297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02920" y="1818720"/>
            <a:ext cx="4417200" cy="2149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141520" y="1818720"/>
            <a:ext cx="4417200" cy="4507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02920" y="4173120"/>
            <a:ext cx="4417200" cy="2149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02920" y="309960"/>
            <a:ext cx="9052200" cy="1297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02920" y="1818720"/>
            <a:ext cx="4417200" cy="4507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141520" y="1818720"/>
            <a:ext cx="4417200" cy="2149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141520" y="4173120"/>
            <a:ext cx="4417200" cy="2149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02920" y="309960"/>
            <a:ext cx="9052200" cy="1297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02920" y="1818720"/>
            <a:ext cx="4417200" cy="2149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141520" y="1818720"/>
            <a:ext cx="4417200" cy="2149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02920" y="4173120"/>
            <a:ext cx="9052200" cy="2149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AB4E4"/>
            </a:gs>
            <a:gs pos="100000">
              <a:srgbClr val="C1D1E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2920" y="309960"/>
            <a:ext cx="9052200" cy="1297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2920" y="1818720"/>
            <a:ext cx="9052200" cy="4507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AB4E4"/>
            </a:gs>
            <a:gs pos="100000">
              <a:srgbClr val="C1D1E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502920" y="311400"/>
            <a:ext cx="9051840" cy="12945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502920" y="1813680"/>
            <a:ext cx="4416840" cy="512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 algn="ctr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</a:p>
          <a:p>
            <a:pPr marL="864000" lvl="1" indent="-324000" algn="ctr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Второй уровень структуры</a:t>
            </a:r>
          </a:p>
          <a:p>
            <a:pPr marL="1296000" lvl="2" indent="-288000" algn="ctr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Третий уровень структуры</a:t>
            </a:r>
          </a:p>
          <a:p>
            <a:pPr marL="1728000" lvl="3" indent="-216000" algn="ctr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</a:p>
          <a:p>
            <a:pPr marL="2160000" lvl="4" indent="-216000" algn="ctr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Пятый уровень структуры</a:t>
            </a:r>
          </a:p>
          <a:p>
            <a:pPr marL="2592000" lvl="5" indent="-216000" algn="ctr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Шестой уровень структуры</a:t>
            </a:r>
          </a:p>
          <a:p>
            <a:pPr marL="3024000" lvl="6" indent="-216000" algn="ctr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Седьмой уровень структуры</a:t>
            </a:r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5141520" y="1813680"/>
            <a:ext cx="4416840" cy="512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 algn="ctr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</a:p>
          <a:p>
            <a:pPr marL="864000" lvl="1" indent="-324000" algn="ctr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Второй уровень структуры</a:t>
            </a:r>
          </a:p>
          <a:p>
            <a:pPr marL="1296000" lvl="2" indent="-288000" algn="ctr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Третий уровень структуры</a:t>
            </a:r>
          </a:p>
          <a:p>
            <a:pPr marL="1728000" lvl="3" indent="-216000" algn="ctr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</a:p>
          <a:p>
            <a:pPr marL="2160000" lvl="4" indent="-216000" algn="ctr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Пятый уровень структуры</a:t>
            </a:r>
          </a:p>
          <a:p>
            <a:pPr marL="2592000" lvl="5" indent="-216000" algn="ctr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Шестой уровень структуры</a:t>
            </a:r>
          </a:p>
          <a:p>
            <a:pPr marL="3024000" lvl="6" indent="-216000" algn="ctr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9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rusnardom.ru/russkiy-kostyum-xviii-veka-petrovskie-%20reformyi/" TargetMode="External"/><Relationship Id="rId7" Type="http://schemas.openxmlformats.org/officeDocument/2006/relationships/hyperlink" Target="https://www.ridus.ru/modnaya-revolyuciya--zachem-petru-i-ponadobilos-pereodevat-russkih-176093.html" TargetMode="External"/><Relationship Id="rId2" Type="http://schemas.openxmlformats.org/officeDocument/2006/relationships/hyperlink" Target="https://ria.ru/Tsarist_Russia/20130411/929112694.html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s-t-o-l.com/material/39634-izmenchivaya-moda-v-rossii-kokoshnik-kyuloty-kamzol/" TargetMode="External"/><Relationship Id="rId5" Type="http://schemas.openxmlformats.org/officeDocument/2006/relationships/hyperlink" Target="https://www.ufa.kp.ru/daily/26180/3069850" TargetMode="External"/><Relationship Id="rId4" Type="http://schemas.openxmlformats.org/officeDocument/2006/relationships/hyperlink" Target="https://kudago.com/spb/event/garderob-petra-ermitazh-spb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CustomShape 1"/>
          <p:cNvSpPr/>
          <p:nvPr/>
        </p:nvSpPr>
        <p:spPr>
          <a:xfrm>
            <a:off x="1759320" y="432000"/>
            <a:ext cx="6620760" cy="79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800" b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Муниципальное бюджетное общеобразовательное учреждение</a:t>
            </a:r>
            <a:r>
              <a:t/>
            </a:r>
            <a:br/>
            <a:r>
              <a:rPr lang="ru-RU" sz="1800" b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«Средняя общеобразовательная школа № 41»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116" name="CustomShape 2"/>
          <p:cNvSpPr/>
          <p:nvPr/>
        </p:nvSpPr>
        <p:spPr>
          <a:xfrm>
            <a:off x="1771560" y="1800000"/>
            <a:ext cx="7012080" cy="1295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3600" b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Женская мода высшего сословия при Петре </a:t>
            </a:r>
            <a:r>
              <a:rPr lang="en-US" sz="3600" b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I</a:t>
            </a:r>
            <a:endParaRPr lang="ru-RU" sz="3600" b="0" strike="noStrike" spc="-1" dirty="0">
              <a:latin typeface="Arial"/>
            </a:endParaRPr>
          </a:p>
        </p:txBody>
      </p:sp>
      <p:sp>
        <p:nvSpPr>
          <p:cNvPr id="117" name="CustomShape 3"/>
          <p:cNvSpPr/>
          <p:nvPr/>
        </p:nvSpPr>
        <p:spPr>
          <a:xfrm>
            <a:off x="4608000" y="4606560"/>
            <a:ext cx="5111640" cy="793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1880" tIns="50760" rIns="101880" bIns="50760">
            <a:noAutofit/>
          </a:bodyPr>
          <a:lstStyle/>
          <a:p>
            <a:pPr>
              <a:lnSpc>
                <a:spcPct val="100000"/>
              </a:lnSpc>
              <a:spcBef>
                <a:spcPts val="360"/>
              </a:spcBef>
              <a:tabLst>
                <a:tab pos="0" algn="l"/>
              </a:tabLst>
            </a:pPr>
            <a:r>
              <a:rPr lang="ru-RU" sz="1600" b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Руководитель проекта: учитель, </a:t>
            </a:r>
            <a:r>
              <a:rPr lang="ru-RU" sz="1600" b="1" strike="noStrike" spc="-1" dirty="0" err="1">
                <a:solidFill>
                  <a:srgbClr val="000000"/>
                </a:solidFill>
                <a:latin typeface="Times New Roman"/>
                <a:ea typeface="DejaVu Sans"/>
              </a:rPr>
              <a:t>Самкова</a:t>
            </a:r>
            <a:r>
              <a:rPr lang="ru-RU" sz="1600" b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 Светлана Васильевна</a:t>
            </a:r>
            <a:endParaRPr lang="ru-RU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pos="0" algn="l"/>
              </a:tabLst>
            </a:pPr>
            <a:r>
              <a:rPr lang="ru-RU" sz="1600" b="1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Авторы</a:t>
            </a:r>
            <a:r>
              <a:rPr lang="ru-RU" sz="1600" b="1" strike="noStrike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r>
              <a:rPr lang="ru-RU" sz="1600" b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проекта:</a:t>
            </a:r>
            <a:r>
              <a:rPr lang="ru-RU" sz="16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ru-RU" sz="1600" b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Бабушкина Мария, </a:t>
            </a:r>
            <a:r>
              <a:rPr lang="ru-RU" sz="1600" b="1" strike="noStrike" spc="-1" dirty="0" err="1" smtClean="0">
                <a:solidFill>
                  <a:srgbClr val="000000"/>
                </a:solidFill>
                <a:latin typeface="Times New Roman"/>
                <a:ea typeface="DejaVu Sans"/>
              </a:rPr>
              <a:t>Демидюк</a:t>
            </a:r>
            <a:r>
              <a:rPr lang="ru-RU" sz="1600" b="1" strike="noStrike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 Кира,   </a:t>
            </a:r>
            <a:r>
              <a:rPr lang="ru-RU" sz="1600" b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Осипова Юлия </a:t>
            </a:r>
            <a:r>
              <a:rPr lang="ru-RU" sz="1600" b="1" strike="noStrike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, 9 А класс</a:t>
            </a:r>
            <a:endParaRPr lang="ru-RU" sz="16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360"/>
              </a:spcBef>
              <a:tabLst>
                <a:tab pos="0" algn="l"/>
              </a:tabLst>
            </a:pPr>
            <a:endParaRPr lang="ru-RU" sz="1600" b="0" strike="noStrike" spc="-1" dirty="0">
              <a:latin typeface="Arial"/>
            </a:endParaRPr>
          </a:p>
        </p:txBody>
      </p:sp>
      <p:sp>
        <p:nvSpPr>
          <p:cNvPr id="118" name="CustomShape 4"/>
          <p:cNvSpPr/>
          <p:nvPr/>
        </p:nvSpPr>
        <p:spPr>
          <a:xfrm>
            <a:off x="4318200" y="6912000"/>
            <a:ext cx="1503360" cy="43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ru-RU" sz="1400" b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Курган, 2023</a:t>
            </a:r>
            <a:endParaRPr lang="ru-RU" sz="1400" b="0" strike="noStrike" spc="-1">
              <a:latin typeface="Arial"/>
            </a:endParaRPr>
          </a:p>
        </p:txBody>
      </p:sp>
      <p:sp>
        <p:nvSpPr>
          <p:cNvPr id="6" name="CustomShape 3"/>
          <p:cNvSpPr/>
          <p:nvPr/>
        </p:nvSpPr>
        <p:spPr>
          <a:xfrm>
            <a:off x="4597152" y="4606280"/>
            <a:ext cx="5111640" cy="793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1880" tIns="50760" rIns="101880" bIns="50760">
            <a:noAutofit/>
          </a:bodyPr>
          <a:lstStyle/>
          <a:p>
            <a:pPr>
              <a:lnSpc>
                <a:spcPct val="100000"/>
              </a:lnSpc>
              <a:spcBef>
                <a:spcPts val="360"/>
              </a:spcBef>
              <a:tabLst>
                <a:tab pos="0" algn="l"/>
              </a:tabLst>
            </a:pPr>
            <a:r>
              <a:rPr lang="ru-RU" sz="1600" b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Руководитель проекта: учитель, </a:t>
            </a:r>
            <a:r>
              <a:rPr lang="ru-RU" sz="1600" b="1" strike="noStrike" spc="-1" dirty="0" err="1">
                <a:solidFill>
                  <a:srgbClr val="000000"/>
                </a:solidFill>
                <a:latin typeface="Times New Roman"/>
                <a:ea typeface="DejaVu Sans"/>
              </a:rPr>
              <a:t>Самкова</a:t>
            </a:r>
            <a:r>
              <a:rPr lang="ru-RU" sz="1600" b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 Светлана Васильевна</a:t>
            </a:r>
            <a:endParaRPr lang="ru-RU" sz="16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360"/>
              </a:spcBef>
              <a:tabLst>
                <a:tab pos="0" algn="l"/>
              </a:tabLst>
            </a:pPr>
            <a:r>
              <a:rPr lang="ru-RU" sz="1600" b="1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Авторы</a:t>
            </a:r>
            <a:r>
              <a:rPr lang="ru-RU" sz="1600" b="1" strike="noStrike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r>
              <a:rPr lang="ru-RU" sz="1600" b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проекта:</a:t>
            </a:r>
            <a:r>
              <a:rPr lang="ru-RU" sz="16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ru-RU" sz="1600" b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Бабушкина Мария, </a:t>
            </a:r>
            <a:r>
              <a:rPr lang="ru-RU" sz="1600" b="1" strike="noStrike" spc="-1" dirty="0" err="1" smtClean="0">
                <a:solidFill>
                  <a:srgbClr val="000000"/>
                </a:solidFill>
                <a:latin typeface="Times New Roman"/>
                <a:ea typeface="DejaVu Sans"/>
              </a:rPr>
              <a:t>Демидюк</a:t>
            </a:r>
            <a:r>
              <a:rPr lang="ru-RU" sz="1600" b="1" strike="noStrike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 Кира,   </a:t>
            </a:r>
            <a:r>
              <a:rPr lang="ru-RU" sz="1600" b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Осипова Юлия </a:t>
            </a:r>
            <a:r>
              <a:rPr lang="ru-RU" sz="1600" b="1" strike="noStrike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, 9 А класс</a:t>
            </a:r>
            <a:endParaRPr lang="ru-RU" sz="16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360"/>
              </a:spcBef>
              <a:tabLst>
                <a:tab pos="0" algn="l"/>
              </a:tabLst>
            </a:pPr>
            <a:endParaRPr lang="ru-RU" sz="16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5.jpeg" descr="https://avatars.mds.yandex.net/get-zen_doc/114944/pub_5ca453c615bac500b33f8617_5ca45b968f7b6100b3fd1047/scale_1200"/>
          <p:cNvPicPr/>
          <p:nvPr/>
        </p:nvPicPr>
        <p:blipFill>
          <a:blip r:embed="rId2" cstate="print"/>
          <a:stretch/>
        </p:blipFill>
        <p:spPr>
          <a:xfrm>
            <a:off x="636712" y="611280"/>
            <a:ext cx="4283048" cy="6371264"/>
          </a:xfrm>
          <a:prstGeom prst="rect">
            <a:avLst/>
          </a:prstGeom>
          <a:ln>
            <a:noFill/>
          </a:ln>
        </p:spPr>
      </p:pic>
      <p:pic>
        <p:nvPicPr>
          <p:cNvPr id="5" name="image9.jpeg"/>
          <p:cNvPicPr/>
          <p:nvPr/>
        </p:nvPicPr>
        <p:blipFill>
          <a:blip r:embed="rId3" cstate="print"/>
          <a:stretch/>
        </p:blipFill>
        <p:spPr>
          <a:xfrm>
            <a:off x="5533256" y="645840"/>
            <a:ext cx="4057224" cy="6408712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204664" y="1293912"/>
            <a:ext cx="9505056" cy="6192688"/>
          </a:xfrm>
        </p:spPr>
        <p:txBody>
          <a:bodyPr/>
          <a:lstStyle/>
          <a:p>
            <a:pPr marL="381960" indent="-381240" algn="just">
              <a:lnSpc>
                <a:spcPct val="100000"/>
              </a:lnSpc>
              <a:spcBef>
                <a:spcPts val="1440"/>
              </a:spcBef>
              <a:tabLst>
                <a:tab pos="0" algn="l"/>
              </a:tabLst>
            </a:pPr>
            <a:r>
              <a:rPr lang="ru-RU" sz="2000" b="0" strike="noStrike" spc="-1" dirty="0" smtClean="0">
                <a:solidFill>
                  <a:srgbClr val="000000"/>
                </a:solidFill>
                <a:latin typeface="Calibri"/>
                <a:ea typeface="DejaVu Sans"/>
              </a:rPr>
              <a:t>           </a:t>
            </a:r>
            <a:r>
              <a:rPr lang="ru-RU" sz="2000" b="0" strike="noStrike" spc="-1" dirty="0" smtClean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Ткань той эпохи сильно отличается от современных фабричных сукон, шелков и льна. Видов тканей было множество- домотканая шерсть, домотканый или фабричный лен, натуральный шелк и так называемый «дикий» шелк. Функцию легкой летней ткани в петровский период, выполняли хлопчатобумажные и шелковые сорта ткани. В Прибалтике было религиозное влияние протестантизма. Отсюда черные или темные, приглушенные, цвета тканей (сукон, плотного льна). Яркие ткани в женской одежде встречались реже. </a:t>
            </a:r>
            <a:r>
              <a:rPr lang="ru-RU" sz="2000" spc="-1" dirty="0" smtClean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В Россию привозили</a:t>
            </a:r>
            <a:r>
              <a:rPr lang="ru-RU" sz="2000" b="0" strike="noStrike" spc="-1" dirty="0" smtClean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 хлопчатобумажные ткани в узорчатую полоску и с растительным тканым или набивным орнаментом шли на туалеты представителей дворянского сословия, и подражавших им представительниц средних слоев населения.</a:t>
            </a:r>
            <a:endParaRPr lang="ru-RU" sz="2000" b="0" strike="noStrike" spc="-1" dirty="0" smtClean="0">
              <a:latin typeface="Times New Roman" pitchFamily="18" charset="0"/>
              <a:cs typeface="Times New Roman" pitchFamily="18" charset="0"/>
            </a:endParaRPr>
          </a:p>
          <a:p>
            <a:pPr marL="381960" indent="-381240" algn="just">
              <a:lnSpc>
                <a:spcPct val="100000"/>
              </a:lnSpc>
              <a:spcBef>
                <a:spcPts val="1440"/>
              </a:spcBef>
              <a:tabLst>
                <a:tab pos="0" algn="l"/>
              </a:tabLst>
            </a:pPr>
            <a:r>
              <a:rPr lang="ru-RU" sz="2000" b="0" strike="noStrike" spc="-1" dirty="0" smtClean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       Дорогие ткани, используемые знатью, зафиксированы в перечнях имущества, например:</a:t>
            </a:r>
            <a:endParaRPr lang="ru-RU" sz="2000" b="0" strike="noStrike" spc="-1" dirty="0" smtClean="0">
              <a:latin typeface="Times New Roman" pitchFamily="18" charset="0"/>
              <a:cs typeface="Times New Roman" pitchFamily="18" charset="0"/>
            </a:endParaRPr>
          </a:p>
          <a:p>
            <a:pPr marL="381960" indent="-381240" algn="just">
              <a:lnSpc>
                <a:spcPct val="100000"/>
              </a:lnSpc>
              <a:spcBef>
                <a:spcPts val="1440"/>
              </a:spcBef>
              <a:tabLst>
                <a:tab pos="0" algn="l"/>
              </a:tabLst>
            </a:pPr>
            <a:r>
              <a:rPr lang="ru-RU" sz="2000" b="0" i="1" strike="noStrike" spc="-1" dirty="0" smtClean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        «штука парчи </a:t>
            </a:r>
            <a:r>
              <a:rPr lang="ru-RU" sz="2000" b="0" i="1" strike="noStrike" spc="-1" dirty="0" err="1" smtClean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золотной</a:t>
            </a:r>
            <a:r>
              <a:rPr lang="ru-RU" sz="2000" b="0" i="1" strike="noStrike" spc="-1" dirty="0" smtClean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, с серебряными травами по синей земле, парча </a:t>
            </a:r>
            <a:r>
              <a:rPr lang="ru-RU" sz="2000" b="0" i="1" strike="noStrike" spc="-1" dirty="0" err="1" smtClean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золотная</a:t>
            </a:r>
            <a:r>
              <a:rPr lang="ru-RU" sz="2000" b="0" i="1" strike="noStrike" spc="-1" dirty="0" smtClean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 по малиновой земле, штоф шелковый цветной по коричневой земле, штоф шелковый полосатый, штоф цветной шелковый по красной земле, штоф шелковый цветной по малиновой земле»</a:t>
            </a: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0"/>
            <a:ext cx="9052200" cy="1607400"/>
          </a:xfrm>
        </p:spPr>
        <p:txBody>
          <a:bodyPr/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Ткани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6.jpeg"/>
          <p:cNvPicPr/>
          <p:nvPr/>
        </p:nvPicPr>
        <p:blipFill>
          <a:blip r:embed="rId2" cstate="print"/>
          <a:stretch/>
        </p:blipFill>
        <p:spPr>
          <a:xfrm>
            <a:off x="211320" y="357120"/>
            <a:ext cx="2550240" cy="2295360"/>
          </a:xfrm>
          <a:prstGeom prst="rect">
            <a:avLst/>
          </a:prstGeom>
          <a:ln>
            <a:noFill/>
          </a:ln>
        </p:spPr>
      </p:pic>
      <p:pic>
        <p:nvPicPr>
          <p:cNvPr id="5" name="image14.jpeg"/>
          <p:cNvPicPr/>
          <p:nvPr/>
        </p:nvPicPr>
        <p:blipFill>
          <a:blip r:embed="rId3" cstate="print"/>
          <a:stretch/>
        </p:blipFill>
        <p:spPr>
          <a:xfrm>
            <a:off x="286560" y="3043080"/>
            <a:ext cx="2475000" cy="2517120"/>
          </a:xfrm>
          <a:prstGeom prst="rect">
            <a:avLst/>
          </a:prstGeom>
          <a:ln>
            <a:noFill/>
          </a:ln>
        </p:spPr>
      </p:pic>
      <p:grpSp>
        <p:nvGrpSpPr>
          <p:cNvPr id="6" name="Group 1"/>
          <p:cNvGrpSpPr/>
          <p:nvPr/>
        </p:nvGrpSpPr>
        <p:grpSpPr>
          <a:xfrm>
            <a:off x="264960" y="5660640"/>
            <a:ext cx="3684120" cy="1825960"/>
            <a:chOff x="264960" y="5660640"/>
            <a:chExt cx="3479040" cy="1553040"/>
          </a:xfrm>
        </p:grpSpPr>
        <p:pic>
          <p:nvPicPr>
            <p:cNvPr id="7" name="Picture 3"/>
            <p:cNvPicPr/>
            <p:nvPr/>
          </p:nvPicPr>
          <p:blipFill>
            <a:blip r:embed="rId4" cstate="print"/>
            <a:stretch/>
          </p:blipFill>
          <p:spPr>
            <a:xfrm>
              <a:off x="264960" y="5660640"/>
              <a:ext cx="3479040" cy="937800"/>
            </a:xfrm>
            <a:prstGeom prst="rect">
              <a:avLst/>
            </a:prstGeom>
            <a:ln w="9360">
              <a:noFill/>
            </a:ln>
          </p:spPr>
        </p:pic>
        <p:pic>
          <p:nvPicPr>
            <p:cNvPr id="8" name="Picture 4"/>
            <p:cNvPicPr/>
            <p:nvPr/>
          </p:nvPicPr>
          <p:blipFill>
            <a:blip r:embed="rId5" cstate="print"/>
            <a:stretch/>
          </p:blipFill>
          <p:spPr>
            <a:xfrm>
              <a:off x="273600" y="6599160"/>
              <a:ext cx="3461400" cy="614520"/>
            </a:xfrm>
            <a:prstGeom prst="rect">
              <a:avLst/>
            </a:prstGeom>
            <a:ln w="9360">
              <a:noFill/>
            </a:ln>
          </p:spPr>
        </p:pic>
      </p:grpSp>
      <p:pic>
        <p:nvPicPr>
          <p:cNvPr id="9" name="image8.jpeg"/>
          <p:cNvPicPr/>
          <p:nvPr/>
        </p:nvPicPr>
        <p:blipFill>
          <a:blip r:embed="rId6" cstate="print"/>
          <a:stretch/>
        </p:blipFill>
        <p:spPr>
          <a:xfrm>
            <a:off x="2940968" y="357808"/>
            <a:ext cx="3168352" cy="3600400"/>
          </a:xfrm>
          <a:prstGeom prst="rect">
            <a:avLst/>
          </a:prstGeom>
          <a:ln>
            <a:noFill/>
          </a:ln>
        </p:spPr>
      </p:pic>
      <p:pic>
        <p:nvPicPr>
          <p:cNvPr id="10" name="image7.jpeg"/>
          <p:cNvPicPr/>
          <p:nvPr/>
        </p:nvPicPr>
        <p:blipFill>
          <a:blip r:embed="rId7" cstate="print"/>
          <a:stretch/>
        </p:blipFill>
        <p:spPr>
          <a:xfrm>
            <a:off x="6397352" y="357120"/>
            <a:ext cx="2664296" cy="5041248"/>
          </a:xfrm>
          <a:prstGeom prst="rect">
            <a:avLst/>
          </a:prstGeom>
          <a:ln>
            <a:noFill/>
          </a:ln>
        </p:spPr>
      </p:pic>
      <p:pic>
        <p:nvPicPr>
          <p:cNvPr id="11" name="image13.jpeg"/>
          <p:cNvPicPr/>
          <p:nvPr/>
        </p:nvPicPr>
        <p:blipFill>
          <a:blip r:embed="rId8" cstate="print"/>
          <a:stretch/>
        </p:blipFill>
        <p:spPr>
          <a:xfrm>
            <a:off x="4406040" y="5560920"/>
            <a:ext cx="4882320" cy="20757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CustomShape 1"/>
          <p:cNvSpPr/>
          <p:nvPr/>
        </p:nvSpPr>
        <p:spPr>
          <a:xfrm>
            <a:off x="502920" y="311400"/>
            <a:ext cx="9051840" cy="155857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1880" tIns="50760" rIns="101880" bIns="5076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400" b="1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Комплект с юбкой, корсетом и </a:t>
            </a:r>
            <a:r>
              <a:rPr lang="ru-RU" sz="4400" b="1" strike="noStrike" spc="-1" dirty="0" err="1" smtClean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бастрогом</a:t>
            </a:r>
            <a:r>
              <a:rPr sz="4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sz="4400" dirty="0">
                <a:latin typeface="Times New Roman" pitchFamily="18" charset="0"/>
                <a:cs typeface="Times New Roman" pitchFamily="18" charset="0"/>
              </a:rPr>
            </a:br>
            <a:endParaRPr lang="ru-RU" sz="4400" b="0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9" name="CustomShape 2"/>
          <p:cNvSpPr/>
          <p:nvPr/>
        </p:nvSpPr>
        <p:spPr>
          <a:xfrm>
            <a:off x="0" y="1653952"/>
            <a:ext cx="4919760" cy="547188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1880" tIns="50760" rIns="101880" bIns="50760">
            <a:normAutofit fontScale="62500" lnSpcReduction="20000"/>
          </a:bodyPr>
          <a:lstStyle/>
          <a:p>
            <a:pPr marL="381960" indent="-381240" algn="just">
              <a:lnSpc>
                <a:spcPct val="100000"/>
              </a:lnSpc>
              <a:spcBef>
                <a:spcPts val="720"/>
              </a:spcBef>
              <a:tabLst>
                <a:tab pos="0" algn="l"/>
              </a:tabLst>
            </a:pPr>
            <a:r>
              <a:rPr lang="ru-RU" sz="36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     </a:t>
            </a:r>
            <a:r>
              <a:rPr lang="ru-RU" sz="3600" b="0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Представления Петра о моде и одежде во многом сформировались под впечатлением от любимой </a:t>
            </a:r>
            <a:r>
              <a:rPr lang="ru-RU" sz="3600" b="0" strike="noStrike" spc="-1" dirty="0" smtClean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 </a:t>
            </a:r>
            <a:r>
              <a:rPr lang="ru-RU" sz="3600" b="0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Голландии, русским северным аналогом которой и должен был стать Санкт-Петербург. Соответственно и женский костюм вероятно должен был напоминать Царю европейских барышень. Немецкий и голландский костюм горожанок, как и в других странах Северной Европы, был достаточно простым, он состоял из: а) рубашки, б) корсета, в) нижней юбки, г) верхней юбки, </a:t>
            </a:r>
            <a:r>
              <a:rPr lang="ru-RU" sz="3600" b="0" strike="noStrike" spc="-1" dirty="0" err="1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д</a:t>
            </a:r>
            <a:r>
              <a:rPr lang="ru-RU" sz="3600" b="0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)«</a:t>
            </a:r>
            <a:r>
              <a:rPr lang="ru-RU" sz="3600" b="0" strike="noStrike" spc="-1" dirty="0" err="1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бострога</a:t>
            </a:r>
            <a:r>
              <a:rPr lang="ru-RU" sz="3600" b="0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» (жакета), е) чулок, ж) передника, </a:t>
            </a:r>
            <a:r>
              <a:rPr lang="ru-RU" sz="3600" b="0" strike="noStrike" spc="-1" dirty="0" err="1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з</a:t>
            </a:r>
            <a:r>
              <a:rPr lang="ru-RU" sz="3600" b="0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) карманов, и) чепца.</a:t>
            </a:r>
            <a:endParaRPr lang="ru-RU" sz="3600" b="0" strike="noStrike" spc="-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00000"/>
              </a:lnSpc>
              <a:spcBef>
                <a:spcPts val="720"/>
              </a:spcBef>
              <a:tabLst>
                <a:tab pos="0" algn="l"/>
              </a:tabLst>
            </a:pPr>
            <a:endParaRPr lang="ru-RU" sz="3600" b="0" strike="noStrike" spc="-1" dirty="0">
              <a:latin typeface="Arial"/>
            </a:endParaRPr>
          </a:p>
        </p:txBody>
      </p:sp>
      <p:pic>
        <p:nvPicPr>
          <p:cNvPr id="150" name="image10.jpeg" descr="C:\Users\Pb\Pictures\img6 (1).jpg"/>
          <p:cNvPicPr/>
          <p:nvPr/>
        </p:nvPicPr>
        <p:blipFill>
          <a:blip r:embed="rId2" cstate="print"/>
          <a:stretch/>
        </p:blipFill>
        <p:spPr>
          <a:xfrm>
            <a:off x="5101208" y="1941984"/>
            <a:ext cx="4712040" cy="49464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CustomShape 1"/>
          <p:cNvSpPr/>
          <p:nvPr/>
        </p:nvSpPr>
        <p:spPr>
          <a:xfrm>
            <a:off x="502920" y="311400"/>
            <a:ext cx="9051840" cy="129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1880" tIns="50760" rIns="101880" bIns="5076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400" b="1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Рубаха</a:t>
            </a:r>
            <a:r>
              <a:rPr sz="4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sz="4400" b="1" dirty="0">
                <a:latin typeface="Times New Roman" pitchFamily="18" charset="0"/>
                <a:cs typeface="Times New Roman" pitchFamily="18" charset="0"/>
              </a:rPr>
            </a:br>
            <a:endParaRPr lang="ru-RU" sz="4400" b="1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2" name="image27.jpeg"/>
          <p:cNvPicPr/>
          <p:nvPr/>
        </p:nvPicPr>
        <p:blipFill>
          <a:blip r:embed="rId2" cstate="print"/>
          <a:stretch/>
        </p:blipFill>
        <p:spPr>
          <a:xfrm>
            <a:off x="502920" y="1606680"/>
            <a:ext cx="3749040" cy="4386960"/>
          </a:xfrm>
          <a:prstGeom prst="rect">
            <a:avLst/>
          </a:prstGeom>
          <a:ln>
            <a:noFill/>
          </a:ln>
        </p:spPr>
      </p:pic>
      <p:sp>
        <p:nvSpPr>
          <p:cNvPr id="153" name="CustomShape 2"/>
          <p:cNvSpPr/>
          <p:nvPr/>
        </p:nvSpPr>
        <p:spPr>
          <a:xfrm>
            <a:off x="4252680" y="1407960"/>
            <a:ext cx="4817880" cy="5384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1880" tIns="50760" rIns="101880" bIns="50760">
            <a:normAutofit fontScale="92500" lnSpcReduction="10000"/>
          </a:bodyPr>
          <a:lstStyle/>
          <a:p>
            <a:pPr marL="381960" indent="-381240">
              <a:lnSpc>
                <a:spcPct val="100000"/>
              </a:lnSpc>
              <a:spcBef>
                <a:spcPts val="621"/>
              </a:spcBef>
              <a:tabLst>
                <a:tab pos="0" algn="l"/>
              </a:tabLst>
            </a:pPr>
            <a:r>
              <a:rPr lang="ru-RU" sz="3100" b="0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      Рубашка шилась из льняного полотна или тонкой </a:t>
            </a:r>
            <a:r>
              <a:rPr lang="ru-RU" sz="3100" b="0" strike="noStrike" spc="-1" dirty="0" smtClean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хлопчатобумажной </a:t>
            </a:r>
            <a:r>
              <a:rPr lang="ru-RU" sz="3100" b="0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ткани. Ворот мог иметь форму овала или каре. Рукава могли быть короткими или длинными, подмышками имели ластовицу; на манжете и плече - сборки. Рубашка с клиньями по бокам доходила до щиколотки.</a:t>
            </a:r>
            <a:endParaRPr lang="ru-RU" sz="3100" b="0" strike="noStrike" spc="-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spcBef>
                <a:spcPts val="621"/>
              </a:spcBef>
              <a:tabLst>
                <a:tab pos="0" algn="l"/>
              </a:tabLst>
            </a:pPr>
            <a:endParaRPr lang="ru-RU" sz="31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CustomShape 1"/>
          <p:cNvSpPr/>
          <p:nvPr/>
        </p:nvSpPr>
        <p:spPr>
          <a:xfrm>
            <a:off x="502920" y="0"/>
            <a:ext cx="9051840" cy="194198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1880" tIns="50760" rIns="101880" bIns="50760" anchor="ctr">
            <a:normAutofit fontScale="32500" lnSpcReduction="20000"/>
          </a:bodyPr>
          <a:lstStyle/>
          <a:p>
            <a:pPr algn="ctr">
              <a:lnSpc>
                <a:spcPct val="100000"/>
              </a:lnSpc>
            </a:pPr>
            <a:r>
              <a:rPr dirty="0"/>
              <a:t/>
            </a:r>
            <a:br>
              <a:rPr dirty="0"/>
            </a:br>
            <a:r>
              <a:rPr dirty="0"/>
              <a:t/>
            </a:r>
            <a:br>
              <a:rPr dirty="0"/>
            </a:br>
            <a:r>
              <a:rPr lang="ru-RU" sz="13500" b="1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Юбки</a:t>
            </a:r>
            <a:r>
              <a:rPr sz="121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sz="12100" dirty="0">
                <a:latin typeface="Times New Roman" pitchFamily="18" charset="0"/>
                <a:cs typeface="Times New Roman" pitchFamily="18" charset="0"/>
              </a:rPr>
            </a:br>
            <a:r>
              <a:rPr sz="121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sz="12100" dirty="0">
                <a:latin typeface="Times New Roman" pitchFamily="18" charset="0"/>
                <a:cs typeface="Times New Roman" pitchFamily="18" charset="0"/>
              </a:rPr>
            </a:br>
            <a:endParaRPr lang="ru-RU" sz="12100" b="0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5" name="CustomShape 2"/>
          <p:cNvSpPr/>
          <p:nvPr/>
        </p:nvSpPr>
        <p:spPr>
          <a:xfrm>
            <a:off x="204664" y="1221904"/>
            <a:ext cx="7560840" cy="622325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1880" tIns="50760" rIns="101880" bIns="50760">
            <a:normAutofit fontScale="55000" lnSpcReduction="20000"/>
          </a:bodyPr>
          <a:lstStyle/>
          <a:p>
            <a:pPr marL="381960" indent="-381240" algn="just">
              <a:lnSpc>
                <a:spcPct val="100000"/>
              </a:lnSpc>
              <a:spcBef>
                <a:spcPts val="879"/>
              </a:spcBef>
              <a:buClr>
                <a:srgbClr val="000000"/>
              </a:buClr>
            </a:pPr>
            <a:r>
              <a:rPr lang="ru-RU" sz="4400" b="0" strike="noStrike" spc="-1" dirty="0" smtClean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         Поверх </a:t>
            </a:r>
            <a:r>
              <a:rPr lang="ru-RU" sz="4400" b="0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рубахи надевалась нижняя, полотняная, юбка длиной до щиколотки.</a:t>
            </a:r>
            <a:endParaRPr lang="ru-RU" sz="4400" b="0" strike="noStrike" spc="-1" dirty="0">
              <a:latin typeface="Times New Roman" pitchFamily="18" charset="0"/>
              <a:cs typeface="Times New Roman" pitchFamily="18" charset="0"/>
            </a:endParaRPr>
          </a:p>
          <a:p>
            <a:pPr marL="381960" indent="-381240" algn="just">
              <a:lnSpc>
                <a:spcPct val="100000"/>
              </a:lnSpc>
              <a:spcBef>
                <a:spcPts val="879"/>
              </a:spcBef>
              <a:buClr>
                <a:srgbClr val="000000"/>
              </a:buClr>
            </a:pPr>
            <a:r>
              <a:rPr lang="ru-RU" sz="4400" b="0" strike="noStrike" spc="-1" dirty="0" smtClean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         Вторая</a:t>
            </a:r>
            <a:r>
              <a:rPr lang="ru-RU" sz="4400" b="0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, верхняя юбка, шилась из </a:t>
            </a:r>
            <a:r>
              <a:rPr lang="ru-RU" sz="4400" b="0" strike="noStrike" spc="-1" dirty="0" smtClean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полотняной, хлопчатобумажной</a:t>
            </a:r>
            <a:r>
              <a:rPr lang="ru-RU" sz="4400" b="0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, шелковой или шерстяной ткани . По </a:t>
            </a:r>
            <a:r>
              <a:rPr lang="ru-RU" sz="4400" b="0" strike="noStrike" spc="-1" dirty="0" smtClean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цвету ткань была </a:t>
            </a:r>
            <a:r>
              <a:rPr lang="ru-RU" sz="4400" b="0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однотонной. </a:t>
            </a:r>
            <a:r>
              <a:rPr lang="ru-RU" sz="4400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Ю</a:t>
            </a:r>
            <a:r>
              <a:rPr lang="ru-RU" sz="4400" b="0" strike="noStrike" spc="-1" dirty="0" smtClean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бки </a:t>
            </a:r>
            <a:r>
              <a:rPr lang="ru-RU" sz="4400" b="0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могли украшаться вышивкой или выстеганными геометрическими либо растительными узорами.</a:t>
            </a:r>
            <a:endParaRPr lang="ru-RU" sz="4400" b="0" strike="noStrike" spc="-1" dirty="0">
              <a:latin typeface="Times New Roman" pitchFamily="18" charset="0"/>
              <a:cs typeface="Times New Roman" pitchFamily="18" charset="0"/>
            </a:endParaRPr>
          </a:p>
          <a:p>
            <a:pPr marL="381960" indent="-381240" algn="just">
              <a:lnSpc>
                <a:spcPct val="100000"/>
              </a:lnSpc>
              <a:spcBef>
                <a:spcPts val="879"/>
              </a:spcBef>
              <a:buClr>
                <a:srgbClr val="000000"/>
              </a:buClr>
            </a:pPr>
            <a:r>
              <a:rPr lang="ru-RU" sz="4400" b="0" strike="noStrike" spc="-1" dirty="0" smtClean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         Шилась </a:t>
            </a:r>
            <a:r>
              <a:rPr lang="ru-RU" sz="4400" b="0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юбка из нескольких прямоугольных полотнищ. Сзади и по бокам на стыке полотнищ верхней юбки оставлялись небольшие разрезы для доступа к карманам. На концах пояса выметываются отверстия для продевания завязки</a:t>
            </a:r>
            <a:r>
              <a:rPr lang="ru-RU" sz="4400" b="0" strike="noStrike" spc="-1" dirty="0" smtClean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.</a:t>
            </a:r>
            <a:endParaRPr lang="ru-RU" sz="4400" spc="-1" dirty="0">
              <a:latin typeface="Times New Roman" pitchFamily="18" charset="0"/>
              <a:cs typeface="Times New Roman" pitchFamily="18" charset="0"/>
            </a:endParaRPr>
          </a:p>
          <a:p>
            <a:pPr marL="381960" indent="-381240" algn="just">
              <a:lnSpc>
                <a:spcPct val="100000"/>
              </a:lnSpc>
              <a:spcBef>
                <a:spcPts val="879"/>
              </a:spcBef>
              <a:buClr>
                <a:srgbClr val="000000"/>
              </a:buClr>
            </a:pPr>
            <a:r>
              <a:rPr lang="ru-RU" sz="4400" b="0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 </a:t>
            </a:r>
            <a:r>
              <a:rPr lang="ru-RU" sz="4400" b="0" strike="noStrike" spc="-1" dirty="0" smtClean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       </a:t>
            </a:r>
            <a:r>
              <a:rPr lang="ru-RU" sz="4400" b="0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Чтобы юбки держали форму, под них надевались каркасы – фижмы. Такие юбки, пришедшие из Европы, подходили для теплого французского климата, но русская зима требовала более теплой одежды, поэтому в холодное время года юбки простегивались ватином.</a:t>
            </a:r>
            <a:endParaRPr lang="ru-RU" sz="4400" b="0" strike="noStrike" spc="-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spcBef>
                <a:spcPts val="720"/>
              </a:spcBef>
            </a:pPr>
            <a:endParaRPr lang="ru-RU" sz="4400" b="0" strike="noStrike" spc="-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spcBef>
                <a:spcPts val="720"/>
              </a:spcBef>
            </a:pPr>
            <a:endParaRPr lang="ru-RU" sz="4400" b="0" strike="noStrike" spc="-1" dirty="0">
              <a:latin typeface="Arial"/>
            </a:endParaRPr>
          </a:p>
        </p:txBody>
      </p:sp>
      <p:pic>
        <p:nvPicPr>
          <p:cNvPr id="4" name="image29.jpeg"/>
          <p:cNvPicPr/>
          <p:nvPr/>
        </p:nvPicPr>
        <p:blipFill>
          <a:blip r:embed="rId2" cstate="print"/>
          <a:stretch/>
        </p:blipFill>
        <p:spPr>
          <a:xfrm>
            <a:off x="8341568" y="1581944"/>
            <a:ext cx="1413032" cy="1799808"/>
          </a:xfrm>
          <a:prstGeom prst="rect">
            <a:avLst/>
          </a:prstGeom>
          <a:ln>
            <a:noFill/>
          </a:ln>
        </p:spPr>
      </p:pic>
      <p:pic>
        <p:nvPicPr>
          <p:cNvPr id="5" name="image28.jpeg"/>
          <p:cNvPicPr/>
          <p:nvPr/>
        </p:nvPicPr>
        <p:blipFill>
          <a:blip r:embed="rId3" cstate="print"/>
          <a:stretch/>
        </p:blipFill>
        <p:spPr>
          <a:xfrm>
            <a:off x="8197552" y="3670176"/>
            <a:ext cx="1617200" cy="1512168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CustomShape 1"/>
          <p:cNvSpPr/>
          <p:nvPr/>
        </p:nvSpPr>
        <p:spPr>
          <a:xfrm>
            <a:off x="502920" y="311400"/>
            <a:ext cx="9051840" cy="129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1880" tIns="50760" rIns="101880" bIns="5076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400" b="1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Карманы</a:t>
            </a:r>
            <a:r>
              <a:rPr sz="4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sz="4400" dirty="0">
                <a:latin typeface="Times New Roman" pitchFamily="18" charset="0"/>
                <a:cs typeface="Times New Roman" pitchFamily="18" charset="0"/>
              </a:rPr>
            </a:br>
            <a:endParaRPr lang="ru-RU" sz="4400" b="0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1" name="CustomShape 2"/>
          <p:cNvSpPr/>
          <p:nvPr/>
        </p:nvSpPr>
        <p:spPr>
          <a:xfrm>
            <a:off x="502920" y="1252800"/>
            <a:ext cx="4329720" cy="3175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1880" tIns="50760" rIns="101880" bIns="50760">
            <a:normAutofit fontScale="70000" lnSpcReduction="20000"/>
          </a:bodyPr>
          <a:lstStyle/>
          <a:p>
            <a:pPr marL="381960" indent="-381240" algn="just">
              <a:lnSpc>
                <a:spcPct val="100000"/>
              </a:lnSpc>
              <a:spcBef>
                <a:spcPts val="720"/>
              </a:spcBef>
              <a:tabLst>
                <a:tab pos="0" algn="l"/>
              </a:tabLst>
            </a:pPr>
            <a:r>
              <a:rPr lang="ru-RU" sz="36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     </a:t>
            </a:r>
            <a:r>
              <a:rPr lang="ru-RU" sz="3600" b="0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При Петре </a:t>
            </a:r>
            <a:r>
              <a:rPr lang="en-US" sz="3600" b="0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I</a:t>
            </a:r>
            <a:r>
              <a:rPr lang="ru-RU" sz="3600" b="0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 появились карманы. На тесемках на поясе поверх нижней юбки носился один, а иногда два навесных кармана из полотна или хлопковой ткани. Карман мог украшаться вышивкой растительными узорами или жанровыми сценками .</a:t>
            </a:r>
            <a:endParaRPr lang="ru-RU" sz="3600" b="0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2" name="image30.jpeg"/>
          <p:cNvPicPr/>
          <p:nvPr/>
        </p:nvPicPr>
        <p:blipFill>
          <a:blip r:embed="rId2" cstate="print"/>
          <a:stretch/>
        </p:blipFill>
        <p:spPr>
          <a:xfrm>
            <a:off x="5566320" y="1252800"/>
            <a:ext cx="3714840" cy="2856960"/>
          </a:xfrm>
          <a:prstGeom prst="rect">
            <a:avLst/>
          </a:prstGeom>
          <a:ln>
            <a:noFill/>
          </a:ln>
        </p:spPr>
      </p:pic>
      <p:pic>
        <p:nvPicPr>
          <p:cNvPr id="163" name="image34.jpeg"/>
          <p:cNvPicPr/>
          <p:nvPr/>
        </p:nvPicPr>
        <p:blipFill>
          <a:blip r:embed="rId3" cstate="print"/>
          <a:stretch/>
        </p:blipFill>
        <p:spPr>
          <a:xfrm>
            <a:off x="5566320" y="4428720"/>
            <a:ext cx="3809160" cy="2856960"/>
          </a:xfrm>
          <a:prstGeom prst="rect">
            <a:avLst/>
          </a:prstGeom>
          <a:ln>
            <a:noFill/>
          </a:ln>
        </p:spPr>
      </p:pic>
      <p:pic>
        <p:nvPicPr>
          <p:cNvPr id="164" name="image35.jpeg"/>
          <p:cNvPicPr/>
          <p:nvPr/>
        </p:nvPicPr>
        <p:blipFill>
          <a:blip r:embed="rId4" cstate="print"/>
          <a:stretch/>
        </p:blipFill>
        <p:spPr>
          <a:xfrm>
            <a:off x="1968840" y="4767840"/>
            <a:ext cx="1842480" cy="27496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CustomShape 1"/>
          <p:cNvSpPr/>
          <p:nvPr/>
        </p:nvSpPr>
        <p:spPr>
          <a:xfrm>
            <a:off x="502920" y="311400"/>
            <a:ext cx="9051840" cy="129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1880" tIns="50760" rIns="101880" bIns="5076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400" b="1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Фартук</a:t>
            </a:r>
            <a:r>
              <a:rPr sz="4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sz="4400" b="1" dirty="0">
                <a:latin typeface="Times New Roman" pitchFamily="18" charset="0"/>
                <a:cs typeface="Times New Roman" pitchFamily="18" charset="0"/>
              </a:rPr>
            </a:br>
            <a:endParaRPr lang="ru-RU" sz="4400" b="1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6" name="CustomShape 2"/>
          <p:cNvSpPr/>
          <p:nvPr/>
        </p:nvSpPr>
        <p:spPr>
          <a:xfrm>
            <a:off x="348680" y="1813680"/>
            <a:ext cx="4672600" cy="5128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1880" tIns="50760" rIns="101880" bIns="50760">
            <a:normAutofit fontScale="97000"/>
          </a:bodyPr>
          <a:lstStyle/>
          <a:p>
            <a:pPr marL="381960" indent="-381240" algn="just">
              <a:lnSpc>
                <a:spcPct val="100000"/>
              </a:lnSpc>
              <a:spcBef>
                <a:spcPts val="720"/>
              </a:spcBef>
              <a:tabLst>
                <a:tab pos="0" algn="l"/>
              </a:tabLst>
            </a:pPr>
            <a:r>
              <a:rPr lang="ru-RU" sz="36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   </a:t>
            </a:r>
            <a:r>
              <a:rPr lang="ru-RU" sz="3600" b="0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Поверх юбки мещанками носился прямоугольный фартук, который в меру материальных возможностей хозяек мог украшаться полосками ткани или кружевом. </a:t>
            </a:r>
            <a:endParaRPr lang="ru-RU" sz="3600" b="0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7" name="image36.jpeg"/>
          <p:cNvPicPr/>
          <p:nvPr/>
        </p:nvPicPr>
        <p:blipFill>
          <a:blip r:embed="rId2" cstate="print"/>
          <a:stretch/>
        </p:blipFill>
        <p:spPr>
          <a:xfrm>
            <a:off x="5645880" y="1813680"/>
            <a:ext cx="3908880" cy="47026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CustomShape 1"/>
          <p:cNvSpPr/>
          <p:nvPr/>
        </p:nvSpPr>
        <p:spPr>
          <a:xfrm>
            <a:off x="502920" y="311400"/>
            <a:ext cx="9051840" cy="129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1880" tIns="50760" rIns="101880" bIns="5076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400" b="1" strike="noStrike" spc="-1" dirty="0" smtClean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Женское платье</a:t>
            </a:r>
            <a:endParaRPr lang="ru-RU" sz="4400" b="1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9" name="CustomShape 2"/>
          <p:cNvSpPr/>
          <p:nvPr/>
        </p:nvSpPr>
        <p:spPr>
          <a:xfrm>
            <a:off x="502920" y="1581944"/>
            <a:ext cx="9051840" cy="536029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1880" tIns="50760" rIns="101880" bIns="50760">
            <a:normAutofit fontScale="63500" lnSpcReduction="20000"/>
          </a:bodyPr>
          <a:lstStyle/>
          <a:p>
            <a:pPr marL="381960" indent="-381240">
              <a:lnSpc>
                <a:spcPct val="100000"/>
              </a:lnSpc>
              <a:spcBef>
                <a:spcPts val="720"/>
              </a:spcBef>
              <a:tabLst>
                <a:tab pos="0" algn="l"/>
              </a:tabLst>
            </a:pPr>
            <a:r>
              <a:rPr lang="ru-RU" sz="36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    </a:t>
            </a:r>
            <a:r>
              <a:rPr lang="ru-RU" sz="3600" b="0" strike="noStrike" spc="-1" dirty="0" smtClean="0">
                <a:solidFill>
                  <a:srgbClr val="000000"/>
                </a:solidFill>
                <a:latin typeface="Calibri"/>
                <a:ea typeface="DejaVu Sans"/>
              </a:rPr>
              <a:t>   </a:t>
            </a:r>
            <a:r>
              <a:rPr lang="ru-RU" sz="3600" b="0" strike="noStrike" spc="-1" dirty="0" smtClean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Женский </a:t>
            </a:r>
            <a:r>
              <a:rPr lang="ru-RU" sz="3600" b="0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костюм — приталенный силуэт и широкие юбки</a:t>
            </a:r>
            <a:endParaRPr lang="ru-RU" sz="3600" b="0" strike="noStrike" spc="-1" dirty="0">
              <a:latin typeface="Times New Roman" pitchFamily="18" charset="0"/>
              <a:cs typeface="Times New Roman" pitchFamily="18" charset="0"/>
            </a:endParaRPr>
          </a:p>
          <a:p>
            <a:pPr marL="381960" indent="-381240">
              <a:lnSpc>
                <a:spcPct val="100000"/>
              </a:lnSpc>
              <a:spcBef>
                <a:spcPts val="720"/>
              </a:spcBef>
              <a:tabLst>
                <a:tab pos="0" algn="l"/>
              </a:tabLst>
            </a:pPr>
            <a:r>
              <a:rPr lang="ru-RU" sz="3600" b="0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     Поверх платья женщины надевали робу – название этой верхней одежды произошло от французского "</a:t>
            </a:r>
            <a:r>
              <a:rPr lang="ru-RU" sz="3600" b="0" strike="noStrike" spc="-1" dirty="0" err="1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robe</a:t>
            </a:r>
            <a:r>
              <a:rPr lang="ru-RU" sz="3600" b="0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" – "платье". После петровской реформы роба заменила традиционные русские летники и опашни. Роба представляла собой длинное распашное платье, которое в начале века было принято расшивать и украшать камнями, кружевом и цепочками сверх всякой меры. По степени богатства и роскоши робы судили о знатности ее обладательницы. В стремлении продемонстрировать социальное положение и близость ко двору женщины не боялись выглядеть вычурно: позже Екатерина II даже распорядилась соблюдать простоту кроя и декора и не использовать кружево шире девяти сантиметров. При Петре же нарядам была свойственна чрезмерная торжественность и величественность: с появлением новых платьев стало модным как можно обильнее украшать себя драгоценностями.</a:t>
            </a:r>
            <a:endParaRPr lang="ru-RU" sz="3600" b="0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14" descr="52581853_1261131346_541723_101"/>
          <p:cNvPicPr/>
          <p:nvPr/>
        </p:nvPicPr>
        <p:blipFill>
          <a:blip r:embed="rId2" cstate="print"/>
          <a:stretch/>
        </p:blipFill>
        <p:spPr>
          <a:xfrm>
            <a:off x="502920" y="311400"/>
            <a:ext cx="4154400" cy="6567840"/>
          </a:xfrm>
          <a:prstGeom prst="rect">
            <a:avLst/>
          </a:prstGeom>
          <a:ln>
            <a:noFill/>
          </a:ln>
        </p:spPr>
      </p:pic>
      <p:pic>
        <p:nvPicPr>
          <p:cNvPr id="171" name="Picture 5"/>
          <p:cNvPicPr/>
          <p:nvPr/>
        </p:nvPicPr>
        <p:blipFill>
          <a:blip r:embed="rId3" cstate="print"/>
          <a:stretch/>
        </p:blipFill>
        <p:spPr>
          <a:xfrm>
            <a:off x="4854240" y="311400"/>
            <a:ext cx="4727880" cy="6567840"/>
          </a:xfrm>
          <a:prstGeom prst="rect">
            <a:avLst/>
          </a:prstGeom>
          <a:ln w="936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502920" y="311400"/>
            <a:ext cx="9051840" cy="129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1880" tIns="50760" rIns="101880" bIns="5076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400" b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Введение </a:t>
            </a:r>
            <a:endParaRPr lang="ru-RU" sz="4400" b="0" strike="noStrike" spc="-1" dirty="0">
              <a:latin typeface="Arial"/>
            </a:endParaRPr>
          </a:p>
        </p:txBody>
      </p:sp>
      <p:sp>
        <p:nvSpPr>
          <p:cNvPr id="120" name="CustomShape 2"/>
          <p:cNvSpPr/>
          <p:nvPr/>
        </p:nvSpPr>
        <p:spPr>
          <a:xfrm>
            <a:off x="502920" y="1581840"/>
            <a:ext cx="9051840" cy="5112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1880" tIns="50760" rIns="101880" bIns="50760">
            <a:normAutofit fontScale="62500" lnSpcReduction="20000"/>
          </a:bodyPr>
          <a:lstStyle/>
          <a:p>
            <a:pPr marL="381960" indent="-381240">
              <a:lnSpc>
                <a:spcPct val="100000"/>
              </a:lnSpc>
              <a:spcBef>
                <a:spcPts val="720"/>
              </a:spcBef>
              <a:tabLst>
                <a:tab pos="0" algn="l"/>
              </a:tabLst>
            </a:pPr>
            <a:r>
              <a:rPr lang="ru-RU" sz="36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       </a:t>
            </a:r>
            <a:r>
              <a:rPr lang="ru-RU" sz="36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На уроках истории мы узнали о первом российском императоре Петре I. О том, как он правил нашей страной, какие реформы провел и как сделал Россию великой державой. Он провел </a:t>
            </a:r>
            <a:r>
              <a:rPr lang="ru-RU" sz="3600" b="0" strike="noStrike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 свои реформы в </a:t>
            </a:r>
            <a:r>
              <a:rPr lang="ru-RU" sz="36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быту. При Петре </a:t>
            </a:r>
            <a:r>
              <a:rPr lang="en-US" sz="36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I </a:t>
            </a:r>
            <a:r>
              <a:rPr lang="ru-RU" sz="36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изменился русский костюм.</a:t>
            </a:r>
            <a:endParaRPr lang="ru-RU" sz="3600" b="0" strike="noStrike" spc="-1" dirty="0">
              <a:latin typeface="Arial"/>
            </a:endParaRPr>
          </a:p>
          <a:p>
            <a:pPr marL="381960" indent="-381240">
              <a:lnSpc>
                <a:spcPct val="100000"/>
              </a:lnSpc>
              <a:spcBef>
                <a:spcPts val="720"/>
              </a:spcBef>
              <a:tabLst>
                <a:tab pos="0" algn="l"/>
              </a:tabLst>
            </a:pPr>
            <a:r>
              <a:rPr lang="ru-RU" sz="3600" b="0" strike="noStrike" spc="-1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DejaVu Sans"/>
              </a:rPr>
              <a:t>       Костюм–богатое историко-культурное наследие, несущее в себе обширную информацию об эпохе, обычаях и нравах, моде и традициях, тесно связан с экономическими и социальными явлениями жизни. </a:t>
            </a:r>
            <a:r>
              <a:rPr lang="ru-RU" sz="36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В костюме сфокусирован эстетический идеал определенного времени и вместе с тем, он ярко характеризует личность владельца. Мы решили узнать,  какие как изменились  костюмы эпохи Петра I .</a:t>
            </a:r>
            <a:endParaRPr lang="ru-RU" sz="3600" b="0" strike="noStrike" spc="-1" dirty="0">
              <a:latin typeface="Arial"/>
            </a:endParaRPr>
          </a:p>
          <a:p>
            <a:pPr marL="381960" indent="-381240">
              <a:lnSpc>
                <a:spcPct val="100000"/>
              </a:lnSpc>
              <a:spcBef>
                <a:spcPts val="720"/>
              </a:spcBef>
              <a:tabLst>
                <a:tab pos="0" algn="l"/>
              </a:tabLst>
            </a:pPr>
            <a:r>
              <a:rPr lang="ru-RU" sz="36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      </a:t>
            </a:r>
            <a:r>
              <a:rPr lang="ru-RU" sz="3600" b="0" strike="noStrike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 Многие историки понятие </a:t>
            </a:r>
            <a:r>
              <a:rPr lang="ru-RU" sz="36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моды в России связывают именно с именем Петра. За три десятилетия ему удалось не только переодеть консервативное русское дворянство на европейский лад, но и изменить стиль поведения и мышление столичных и московских жителей.</a:t>
            </a:r>
            <a:endParaRPr lang="ru-RU" sz="3600" b="0" strike="noStrike" spc="-1" dirty="0">
              <a:latin typeface="Arial"/>
            </a:endParaRPr>
          </a:p>
          <a:p>
            <a:pPr marL="381960" indent="-381240">
              <a:lnSpc>
                <a:spcPct val="100000"/>
              </a:lnSpc>
              <a:spcBef>
                <a:spcPts val="720"/>
              </a:spcBef>
              <a:tabLst>
                <a:tab pos="0" algn="l"/>
              </a:tabLst>
            </a:pPr>
            <a:endParaRPr lang="ru-RU" sz="36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image37.jpeg"/>
          <p:cNvPicPr/>
          <p:nvPr/>
        </p:nvPicPr>
        <p:blipFill>
          <a:blip r:embed="rId2" cstate="print"/>
          <a:stretch/>
        </p:blipFill>
        <p:spPr>
          <a:xfrm>
            <a:off x="1925640" y="631440"/>
            <a:ext cx="5277240" cy="3809160"/>
          </a:xfrm>
          <a:prstGeom prst="rect">
            <a:avLst/>
          </a:prstGeom>
          <a:ln>
            <a:noFill/>
          </a:ln>
        </p:spPr>
      </p:pic>
      <p:sp>
        <p:nvSpPr>
          <p:cNvPr id="173" name="CustomShape 1"/>
          <p:cNvSpPr/>
          <p:nvPr/>
        </p:nvSpPr>
        <p:spPr>
          <a:xfrm>
            <a:off x="636712" y="5271120"/>
            <a:ext cx="8712968" cy="156820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ru-RU" sz="3200" b="1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Последовательность одевания костюма а) чулки и рубаха; б) корсаж и нижняя юбка; в) корсаж с платком и карман. </a:t>
            </a:r>
            <a:endParaRPr lang="ru-RU" sz="3200" b="0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CustomShape 1"/>
          <p:cNvSpPr/>
          <p:nvPr/>
        </p:nvSpPr>
        <p:spPr>
          <a:xfrm>
            <a:off x="502920" y="311400"/>
            <a:ext cx="9051840" cy="129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1880" tIns="50760" rIns="101880" bIns="5076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400" b="1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Корсет</a:t>
            </a:r>
            <a:r>
              <a:rPr sz="4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sz="4400" dirty="0">
                <a:latin typeface="Times New Roman" pitchFamily="18" charset="0"/>
                <a:cs typeface="Times New Roman" pitchFamily="18" charset="0"/>
              </a:rPr>
            </a:br>
            <a:endParaRPr lang="ru-RU" sz="4400" b="0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5" name="CustomShape 2"/>
          <p:cNvSpPr/>
          <p:nvPr/>
        </p:nvSpPr>
        <p:spPr>
          <a:xfrm>
            <a:off x="502920" y="1117440"/>
            <a:ext cx="9051840" cy="3700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1880" tIns="50760" rIns="101880" bIns="50760">
            <a:normAutofit fontScale="62500" lnSpcReduction="20000"/>
          </a:bodyPr>
          <a:lstStyle/>
          <a:p>
            <a:pPr marL="381960" indent="-381240" algn="just">
              <a:lnSpc>
                <a:spcPct val="100000"/>
              </a:lnSpc>
              <a:spcBef>
                <a:spcPts val="720"/>
              </a:spcBef>
              <a:tabLst>
                <a:tab pos="0" algn="l"/>
              </a:tabLst>
            </a:pPr>
            <a:r>
              <a:rPr lang="ru-RU" sz="3600" b="0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       Для женского силуэта того времени характерна изящная форма торса, которую придавали корсеты, усиленные «костями» из различных материалов: китовый ус, ивовые или металлические </a:t>
            </a:r>
            <a:r>
              <a:rPr lang="ru-RU" sz="3600" b="0" strike="noStrike" spc="-1" dirty="0" smtClean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прутья. Довольно </a:t>
            </a:r>
            <a:r>
              <a:rPr lang="ru-RU" sz="3600" b="0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открытую грудь прикрывали драпированным платком из белой ткани. Имущественное и сословное различие, естественно, сказывалось и на качестве тканей и на фасонах. Лиф, жакет и верхняя юбка, шились из шерсти темных, коричневых оттенков или плотного толстого полотна. Так же следует помнить о контрастности цветов ткани в одежде жительниц Голландии и Прибалтийских провинций. Жакет (</a:t>
            </a:r>
            <a:r>
              <a:rPr lang="ru-RU" sz="3600" b="0" strike="noStrike" spc="-1" dirty="0" err="1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бострог</a:t>
            </a:r>
            <a:r>
              <a:rPr lang="ru-RU" sz="3600" b="0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) и юбку иногда шили из разных контрастных по цвету тканей, нижняя юбка была иного цвета чем верхняя.</a:t>
            </a:r>
            <a:endParaRPr lang="ru-RU" sz="3600" b="0" strike="noStrike" spc="-1" dirty="0">
              <a:latin typeface="Times New Roman" pitchFamily="18" charset="0"/>
              <a:cs typeface="Times New Roman" pitchFamily="18" charset="0"/>
            </a:endParaRPr>
          </a:p>
          <a:p>
            <a:pPr marL="381960" indent="-381240">
              <a:lnSpc>
                <a:spcPct val="100000"/>
              </a:lnSpc>
              <a:spcBef>
                <a:spcPts val="720"/>
              </a:spcBef>
              <a:tabLst>
                <a:tab pos="0" algn="l"/>
              </a:tabLst>
            </a:pPr>
            <a:endParaRPr lang="ru-RU" sz="3600" b="0" strike="noStrike" spc="-1" dirty="0">
              <a:latin typeface="Arial"/>
            </a:endParaRPr>
          </a:p>
        </p:txBody>
      </p:sp>
      <p:grpSp>
        <p:nvGrpSpPr>
          <p:cNvPr id="176" name="Group 3"/>
          <p:cNvGrpSpPr/>
          <p:nvPr/>
        </p:nvGrpSpPr>
        <p:grpSpPr>
          <a:xfrm>
            <a:off x="690120" y="4894200"/>
            <a:ext cx="4581000" cy="2433240"/>
            <a:chOff x="690120" y="4894200"/>
            <a:chExt cx="4581000" cy="2433240"/>
          </a:xfrm>
        </p:grpSpPr>
        <p:pic>
          <p:nvPicPr>
            <p:cNvPr id="177" name="Picture 3"/>
            <p:cNvPicPr/>
            <p:nvPr/>
          </p:nvPicPr>
          <p:blipFill>
            <a:blip r:embed="rId2" cstate="print"/>
            <a:stretch/>
          </p:blipFill>
          <p:spPr>
            <a:xfrm>
              <a:off x="690120" y="4894200"/>
              <a:ext cx="2270160" cy="2433240"/>
            </a:xfrm>
            <a:prstGeom prst="rect">
              <a:avLst/>
            </a:prstGeom>
            <a:ln w="9360">
              <a:noFill/>
            </a:ln>
          </p:spPr>
        </p:pic>
        <p:pic>
          <p:nvPicPr>
            <p:cNvPr id="178" name="Picture 4"/>
            <p:cNvPicPr/>
            <p:nvPr/>
          </p:nvPicPr>
          <p:blipFill>
            <a:blip r:embed="rId3" cstate="print"/>
            <a:stretch/>
          </p:blipFill>
          <p:spPr>
            <a:xfrm>
              <a:off x="2993400" y="4894200"/>
              <a:ext cx="2277720" cy="2433240"/>
            </a:xfrm>
            <a:prstGeom prst="rect">
              <a:avLst/>
            </a:prstGeom>
            <a:ln w="9360">
              <a:noFill/>
            </a:ln>
          </p:spPr>
        </p:pic>
      </p:grpSp>
      <p:pic>
        <p:nvPicPr>
          <p:cNvPr id="179" name="image46.jpeg"/>
          <p:cNvPicPr/>
          <p:nvPr/>
        </p:nvPicPr>
        <p:blipFill>
          <a:blip r:embed="rId4" cstate="print"/>
          <a:stretch/>
        </p:blipFill>
        <p:spPr>
          <a:xfrm>
            <a:off x="5698080" y="4857840"/>
            <a:ext cx="1822680" cy="2469600"/>
          </a:xfrm>
          <a:prstGeom prst="rect">
            <a:avLst/>
          </a:prstGeom>
          <a:ln>
            <a:noFill/>
          </a:ln>
        </p:spPr>
      </p:pic>
      <p:pic>
        <p:nvPicPr>
          <p:cNvPr id="180" name="image51.jpeg"/>
          <p:cNvPicPr/>
          <p:nvPr/>
        </p:nvPicPr>
        <p:blipFill>
          <a:blip r:embed="rId5" cstate="print"/>
          <a:stretch/>
        </p:blipFill>
        <p:spPr>
          <a:xfrm>
            <a:off x="7753320" y="4857840"/>
            <a:ext cx="2043000" cy="25084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CustomShape 1"/>
          <p:cNvSpPr/>
          <p:nvPr/>
        </p:nvSpPr>
        <p:spPr>
          <a:xfrm>
            <a:off x="502920" y="311400"/>
            <a:ext cx="9051840" cy="129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1880" tIns="50760" rIns="101880" bIns="5076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400" b="1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Украшения</a:t>
            </a:r>
            <a:endParaRPr lang="ru-RU" sz="4400" b="1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2" name="CustomShape 2"/>
          <p:cNvSpPr/>
          <p:nvPr/>
        </p:nvSpPr>
        <p:spPr>
          <a:xfrm>
            <a:off x="502920" y="1813680"/>
            <a:ext cx="9051840" cy="2757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1880" tIns="50760" rIns="101880" bIns="50760">
            <a:normAutofit fontScale="89000" lnSpcReduction="10000"/>
          </a:bodyPr>
          <a:lstStyle/>
          <a:p>
            <a:pPr marL="381960" indent="-381240">
              <a:lnSpc>
                <a:spcPct val="100000"/>
              </a:lnSpc>
              <a:spcBef>
                <a:spcPts val="720"/>
              </a:spcBef>
              <a:tabLst>
                <a:tab pos="0" algn="l"/>
              </a:tabLst>
            </a:pPr>
            <a:r>
              <a:rPr lang="ru-RU" sz="3600" b="0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     Наряды дополняли ожерельями, диадемами, браслетами, поясами, пряжками для платьев и обуви. Вместе с висящими жемчужными нитями теперь стали носить </a:t>
            </a:r>
            <a:r>
              <a:rPr lang="ru-RU" sz="3600" b="0" strike="noStrike" spc="-1" dirty="0" err="1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склаваж</a:t>
            </a:r>
            <a:r>
              <a:rPr lang="ru-RU" sz="3600" b="0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 – украшение на тканевой повязке, которую завязывали высоко на шее.</a:t>
            </a:r>
            <a:endParaRPr lang="ru-RU" sz="3600" b="0" strike="noStrike" spc="-1" dirty="0">
              <a:latin typeface="Times New Roman" pitchFamily="18" charset="0"/>
              <a:cs typeface="Times New Roman" pitchFamily="18" charset="0"/>
            </a:endParaRPr>
          </a:p>
          <a:p>
            <a:pPr marL="381960" indent="-381240">
              <a:lnSpc>
                <a:spcPct val="100000"/>
              </a:lnSpc>
              <a:spcBef>
                <a:spcPts val="720"/>
              </a:spcBef>
              <a:tabLst>
                <a:tab pos="0" algn="l"/>
              </a:tabLst>
            </a:pPr>
            <a:endParaRPr lang="ru-RU" sz="3600" b="0" strike="noStrike" spc="-1" dirty="0">
              <a:latin typeface="Arial"/>
            </a:endParaRPr>
          </a:p>
        </p:txBody>
      </p:sp>
      <p:pic>
        <p:nvPicPr>
          <p:cNvPr id="183" name="Рисунок 6" descr="1221.jpg"/>
          <p:cNvPicPr/>
          <p:nvPr/>
        </p:nvPicPr>
        <p:blipFill>
          <a:blip r:embed="rId2" cstate="print"/>
          <a:stretch/>
        </p:blipFill>
        <p:spPr>
          <a:xfrm>
            <a:off x="725760" y="4756680"/>
            <a:ext cx="2793960" cy="2315520"/>
          </a:xfrm>
          <a:prstGeom prst="rect">
            <a:avLst/>
          </a:prstGeom>
          <a:ln>
            <a:noFill/>
          </a:ln>
        </p:spPr>
      </p:pic>
      <p:pic>
        <p:nvPicPr>
          <p:cNvPr id="184" name="Рисунок 7" descr="b2fa87b7dca152931280270c9da8af9f.jpeg"/>
          <p:cNvPicPr/>
          <p:nvPr/>
        </p:nvPicPr>
        <p:blipFill>
          <a:blip r:embed="rId3" cstate="print"/>
          <a:stretch/>
        </p:blipFill>
        <p:spPr>
          <a:xfrm>
            <a:off x="3822120" y="4572000"/>
            <a:ext cx="2485800" cy="2566800"/>
          </a:xfrm>
          <a:prstGeom prst="rect">
            <a:avLst/>
          </a:prstGeom>
          <a:ln>
            <a:noFill/>
          </a:ln>
        </p:spPr>
      </p:pic>
      <p:pic>
        <p:nvPicPr>
          <p:cNvPr id="185" name="Рисунок 8" descr="yuvelirnoedelopripetre-5.jpg"/>
          <p:cNvPicPr/>
          <p:nvPr/>
        </p:nvPicPr>
        <p:blipFill>
          <a:blip r:embed="rId4" cstate="print"/>
          <a:stretch/>
        </p:blipFill>
        <p:spPr>
          <a:xfrm>
            <a:off x="6592320" y="4797000"/>
            <a:ext cx="3174840" cy="22752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CustomShape 1"/>
          <p:cNvSpPr/>
          <p:nvPr/>
        </p:nvSpPr>
        <p:spPr>
          <a:xfrm>
            <a:off x="502920" y="311400"/>
            <a:ext cx="9051840" cy="129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1880" tIns="50760" rIns="101880" bIns="5076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400" b="1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Головной убор</a:t>
            </a:r>
            <a:endParaRPr lang="ru-RU" sz="4400" b="1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7" name="image89.jpeg"/>
          <p:cNvPicPr/>
          <p:nvPr/>
        </p:nvPicPr>
        <p:blipFill>
          <a:blip r:embed="rId2" cstate="print"/>
          <a:stretch/>
        </p:blipFill>
        <p:spPr>
          <a:xfrm>
            <a:off x="6647400" y="1606680"/>
            <a:ext cx="2466720" cy="2906640"/>
          </a:xfrm>
          <a:prstGeom prst="rect">
            <a:avLst/>
          </a:prstGeom>
          <a:ln>
            <a:noFill/>
          </a:ln>
        </p:spPr>
      </p:pic>
      <p:sp>
        <p:nvSpPr>
          <p:cNvPr id="188" name="CustomShape 2"/>
          <p:cNvSpPr/>
          <p:nvPr/>
        </p:nvSpPr>
        <p:spPr>
          <a:xfrm>
            <a:off x="492696" y="1653952"/>
            <a:ext cx="5166360" cy="5210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ru-RU" sz="2400" b="0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Как и все заграничное, европейские наряды прижились в России с некоторыми поправками, продиктованными, в основном, суровым климатом. Кроме упомянутых простеганных ватином юбок, неотъемлемой частью гардероба в это время стали платки, косынки и накидки. Женщины, вынужденные носить платья из тонкой ткани с открытыми плечами, руками и декольте, использовали эти аксессуары скорее для тепла, чем для красоты. </a:t>
            </a:r>
            <a:endParaRPr lang="ru-RU" sz="2400" b="0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9" name="image81.jpeg"/>
          <p:cNvPicPr/>
          <p:nvPr/>
        </p:nvPicPr>
        <p:blipFill>
          <a:blip r:embed="rId3" cstate="print"/>
          <a:stretch/>
        </p:blipFill>
        <p:spPr>
          <a:xfrm>
            <a:off x="6923160" y="5036400"/>
            <a:ext cx="2190960" cy="24015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CustomShape 1"/>
          <p:cNvSpPr/>
          <p:nvPr/>
        </p:nvSpPr>
        <p:spPr>
          <a:xfrm>
            <a:off x="502920" y="311400"/>
            <a:ext cx="9051840" cy="129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1880" tIns="50760" rIns="101880" bIns="5076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900" b="1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Чулки</a:t>
            </a:r>
            <a:endParaRPr lang="ru-RU" sz="4900" b="1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1" name="CustomShape 2"/>
          <p:cNvSpPr/>
          <p:nvPr/>
        </p:nvSpPr>
        <p:spPr>
          <a:xfrm>
            <a:off x="502920" y="1813680"/>
            <a:ext cx="5795640" cy="5128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1880" tIns="50760" rIns="101880" bIns="50760">
            <a:normAutofit fontScale="76500" lnSpcReduction="20000"/>
          </a:bodyPr>
          <a:lstStyle/>
          <a:p>
            <a:pPr marL="381960" indent="-381240">
              <a:lnSpc>
                <a:spcPct val="100000"/>
              </a:lnSpc>
              <a:spcBef>
                <a:spcPts val="720"/>
              </a:spcBef>
              <a:tabLst>
                <a:tab pos="0" algn="l"/>
              </a:tabLst>
            </a:pPr>
            <a:r>
              <a:rPr lang="ru-RU" sz="3600" b="0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       При Петре </a:t>
            </a:r>
            <a:r>
              <a:rPr lang="en-US" sz="3600" b="0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I</a:t>
            </a:r>
            <a:r>
              <a:rPr lang="ru-RU" sz="3600" b="0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 в обиход вошли чулки – в повседневной жизни девушки носили хлопковые или шерстяные, во время торжественных выходов надевали шелковые.</a:t>
            </a:r>
            <a:endParaRPr lang="ru-RU" sz="3600" b="0" strike="noStrike" spc="-1" dirty="0">
              <a:latin typeface="Times New Roman" pitchFamily="18" charset="0"/>
              <a:cs typeface="Times New Roman" pitchFamily="18" charset="0"/>
            </a:endParaRPr>
          </a:p>
          <a:p>
            <a:pPr marL="381960" indent="-381240">
              <a:lnSpc>
                <a:spcPct val="100000"/>
              </a:lnSpc>
              <a:spcBef>
                <a:spcPts val="720"/>
              </a:spcBef>
              <a:tabLst>
                <a:tab pos="0" algn="l"/>
              </a:tabLst>
            </a:pPr>
            <a:r>
              <a:rPr lang="ru-RU" sz="3600" b="0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       Чулки бывали вязаные или шитые, шерстяные, полотняные или, «реже», шелковые. Будучи в длину выше колена, чулки подвязывались под коленом подвязками- кожаными или матерчатыми ремешками или лентами, которые могли быть пришиты к чулку.</a:t>
            </a:r>
            <a:endParaRPr lang="ru-RU" sz="3600" b="0" strike="noStrike" spc="-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spcBef>
                <a:spcPts val="720"/>
              </a:spcBef>
              <a:tabLst>
                <a:tab pos="0" algn="l"/>
              </a:tabLst>
            </a:pPr>
            <a:endParaRPr lang="ru-RU" sz="3600" b="0" strike="noStrike" spc="-1" dirty="0">
              <a:latin typeface="Arial"/>
            </a:endParaRPr>
          </a:p>
        </p:txBody>
      </p:sp>
      <p:pic>
        <p:nvPicPr>
          <p:cNvPr id="192" name="image95.jpeg"/>
          <p:cNvPicPr/>
          <p:nvPr/>
        </p:nvPicPr>
        <p:blipFill>
          <a:blip r:embed="rId2" cstate="print"/>
          <a:stretch/>
        </p:blipFill>
        <p:spPr>
          <a:xfrm>
            <a:off x="6487200" y="1168560"/>
            <a:ext cx="2612520" cy="2604600"/>
          </a:xfrm>
          <a:prstGeom prst="rect">
            <a:avLst/>
          </a:prstGeom>
          <a:ln>
            <a:noFill/>
          </a:ln>
        </p:spPr>
      </p:pic>
      <p:pic>
        <p:nvPicPr>
          <p:cNvPr id="193" name="image97.jpeg"/>
          <p:cNvPicPr/>
          <p:nvPr/>
        </p:nvPicPr>
        <p:blipFill>
          <a:blip r:embed="rId3" cstate="print"/>
          <a:stretch/>
        </p:blipFill>
        <p:spPr>
          <a:xfrm>
            <a:off x="6487200" y="4281840"/>
            <a:ext cx="2612520" cy="30722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CustomShape 1"/>
          <p:cNvSpPr/>
          <p:nvPr/>
        </p:nvSpPr>
        <p:spPr>
          <a:xfrm>
            <a:off x="492696" y="213792"/>
            <a:ext cx="9051840" cy="129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1880" tIns="50760" rIns="101880" bIns="5076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900" b="1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Внешность</a:t>
            </a:r>
            <a:endParaRPr lang="ru-RU" sz="4900" b="1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5" name="CustomShape 2"/>
          <p:cNvSpPr/>
          <p:nvPr/>
        </p:nvSpPr>
        <p:spPr>
          <a:xfrm>
            <a:off x="0" y="1378800"/>
            <a:ext cx="6109320" cy="4571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1880" tIns="50760" rIns="101880" bIns="50760">
            <a:normAutofit fontScale="70000" lnSpcReduction="20000"/>
          </a:bodyPr>
          <a:lstStyle/>
          <a:p>
            <a:pPr marL="381960" indent="-381240" algn="just">
              <a:lnSpc>
                <a:spcPct val="100000"/>
              </a:lnSpc>
              <a:spcBef>
                <a:spcPts val="720"/>
              </a:spcBef>
              <a:tabLst>
                <a:tab pos="0" algn="l"/>
              </a:tabLst>
            </a:pPr>
            <a:r>
              <a:rPr lang="ru-RU" sz="36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    </a:t>
            </a:r>
            <a:r>
              <a:rPr lang="ru-RU" sz="3600" b="0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Женщины старательно меняли свою внешность. На лицо наносили яркую косметику (румяна и белила), ведь при свечах лица бледнеют. Вошел в обиход язык «мушек» - искусственных родинок из тафты или бархата. Место на лице, куда наносилась мушка, было не случайным и было тайным посланием. Мушка в углу глаза означала: «Я вами интересуюсь», на верхней губе - «Я хочу вас поцеловать» и так далее. Также </a:t>
            </a:r>
            <a:r>
              <a:rPr lang="ru-RU" sz="3600" b="0" strike="noStrike" spc="-1" dirty="0" err="1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невербально</a:t>
            </a:r>
            <a:r>
              <a:rPr lang="ru-RU" sz="3600" b="0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 общались с помощью вееров — они тоже стали модны.</a:t>
            </a:r>
            <a:endParaRPr lang="ru-RU" sz="3600" b="0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6" name="Рисунок 3" descr="s-l1600.jpg"/>
          <p:cNvPicPr/>
          <p:nvPr/>
        </p:nvPicPr>
        <p:blipFill>
          <a:blip r:embed="rId2" cstate="print"/>
          <a:stretch/>
        </p:blipFill>
        <p:spPr>
          <a:xfrm>
            <a:off x="6357240" y="1378800"/>
            <a:ext cx="2913120" cy="2913120"/>
          </a:xfrm>
          <a:prstGeom prst="rect">
            <a:avLst/>
          </a:prstGeom>
          <a:ln>
            <a:noFill/>
          </a:ln>
        </p:spPr>
      </p:pic>
      <p:pic>
        <p:nvPicPr>
          <p:cNvPr id="197" name="Рисунок 4" descr="1628279007239113567.png"/>
          <p:cNvPicPr/>
          <p:nvPr/>
        </p:nvPicPr>
        <p:blipFill>
          <a:blip r:embed="rId3" cstate="print"/>
          <a:stretch/>
        </p:blipFill>
        <p:spPr>
          <a:xfrm>
            <a:off x="348680" y="5614392"/>
            <a:ext cx="2446560" cy="1834560"/>
          </a:xfrm>
          <a:prstGeom prst="rect">
            <a:avLst/>
          </a:prstGeom>
          <a:ln>
            <a:noFill/>
          </a:ln>
        </p:spPr>
      </p:pic>
      <p:pic>
        <p:nvPicPr>
          <p:cNvPr id="198" name="image6.png" descr="C:\Users\Ученик 15\Desktop\108771152.jpg"/>
          <p:cNvPicPr/>
          <p:nvPr/>
        </p:nvPicPr>
        <p:blipFill>
          <a:blip r:embed="rId4" cstate="print"/>
          <a:stretch/>
        </p:blipFill>
        <p:spPr>
          <a:xfrm>
            <a:off x="6325344" y="4750296"/>
            <a:ext cx="2913120" cy="2701440"/>
          </a:xfrm>
          <a:prstGeom prst="rect">
            <a:avLst/>
          </a:prstGeom>
          <a:ln>
            <a:noFill/>
          </a:ln>
        </p:spPr>
      </p:pic>
      <p:pic>
        <p:nvPicPr>
          <p:cNvPr id="7" name="image8.png" descr="C:\Users\Ученик 15\Desktop\fan_2.jp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012976" y="5758408"/>
            <a:ext cx="3168352" cy="160546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CustomShape 1"/>
          <p:cNvSpPr/>
          <p:nvPr/>
        </p:nvSpPr>
        <p:spPr>
          <a:xfrm>
            <a:off x="502920" y="311400"/>
            <a:ext cx="9051840" cy="849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1880" tIns="50760" rIns="101880" bIns="5076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400" b="1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Причёска</a:t>
            </a:r>
            <a:r>
              <a:rPr sz="4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sz="4400" b="1" dirty="0">
                <a:latin typeface="Times New Roman" pitchFamily="18" charset="0"/>
                <a:cs typeface="Times New Roman" pitchFamily="18" charset="0"/>
              </a:rPr>
            </a:br>
            <a:endParaRPr lang="ru-RU" sz="4400" b="1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0" name="CustomShape 2"/>
          <p:cNvSpPr/>
          <p:nvPr/>
        </p:nvSpPr>
        <p:spPr>
          <a:xfrm>
            <a:off x="276672" y="1161000"/>
            <a:ext cx="9278088" cy="5781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1880" tIns="50760" rIns="101880" bIns="50760">
            <a:normAutofit/>
          </a:bodyPr>
          <a:lstStyle/>
          <a:p>
            <a:pPr marL="381960" indent="-381240" algn="just">
              <a:lnSpc>
                <a:spcPct val="100000"/>
              </a:lnSpc>
              <a:spcBef>
                <a:spcPts val="479"/>
              </a:spcBef>
              <a:tabLst>
                <a:tab pos="0" algn="l"/>
              </a:tabLst>
            </a:pPr>
            <a:r>
              <a:rPr lang="ru-RU" sz="2400" b="0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      "Посягательство на традиции", каким считалась мода на непокрытую голову, заставило женщин задуматься о прическе – теперь нельзя было просто расчесать волосы и спрятать их под кику или косынку. Большинство дам стали завивать волосы волнами и распускать их на плечи и спину. Образцом красоты считалось открытое лицо, поэтому ни челок, ни локонов, свисавших на лоб, в то время не носили. Со временем для сооружения сложных причесок потребовались парики и шиньоны, шпильки и специальные каркасы для волос, которые везли из-за границы и приобретали за немалые деньги.</a:t>
            </a:r>
            <a:endParaRPr lang="ru-RU" sz="2400" b="0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1" name="Рисунок 3" descr="c9f6478412d749c9094ef9039fcf71cb.jpeg"/>
          <p:cNvPicPr/>
          <p:nvPr/>
        </p:nvPicPr>
        <p:blipFill>
          <a:blip r:embed="rId2" cstate="print"/>
          <a:stretch/>
        </p:blipFill>
        <p:spPr>
          <a:xfrm>
            <a:off x="2902680" y="5137920"/>
            <a:ext cx="4164840" cy="22129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CustomShape 1"/>
          <p:cNvSpPr/>
          <p:nvPr/>
        </p:nvSpPr>
        <p:spPr>
          <a:xfrm>
            <a:off x="502920" y="311400"/>
            <a:ext cx="9051840" cy="129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1880" tIns="50760" rIns="101880" bIns="5076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900" b="1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Обувь</a:t>
            </a:r>
            <a:endParaRPr lang="ru-RU" sz="4900" b="1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3" name="CustomShape 2"/>
          <p:cNvSpPr/>
          <p:nvPr/>
        </p:nvSpPr>
        <p:spPr>
          <a:xfrm>
            <a:off x="502920" y="1606680"/>
            <a:ext cx="9051840" cy="2790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1880" tIns="50760" rIns="101880" bIns="50760">
            <a:normAutofit fontScale="91000" lnSpcReduction="20000"/>
          </a:bodyPr>
          <a:lstStyle/>
          <a:p>
            <a:pPr marL="381960" indent="-381240">
              <a:lnSpc>
                <a:spcPct val="100000"/>
              </a:lnSpc>
              <a:spcBef>
                <a:spcPts val="720"/>
              </a:spcBef>
              <a:tabLst>
                <a:tab pos="0" algn="l"/>
              </a:tabLst>
            </a:pPr>
            <a:r>
              <a:rPr lang="ru-RU" sz="3600" b="0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     В начале XVIII века в моде была остроносая обувь, чаще всего на большом каблуке – до десяти сантиметров. Туфли для балов шили из атласа, парчи и бархата, в остальных случаях женщины носили кожаные сапожки.</a:t>
            </a:r>
            <a:r>
              <a:rPr dirty="0"/>
              <a:t/>
            </a:r>
            <a:br>
              <a:rPr dirty="0"/>
            </a:br>
            <a:endParaRPr lang="ru-RU" sz="3600" b="0" strike="noStrike" spc="-1" dirty="0">
              <a:latin typeface="Arial"/>
            </a:endParaRPr>
          </a:p>
        </p:txBody>
      </p:sp>
      <p:sp>
        <p:nvSpPr>
          <p:cNvPr id="204" name="CustomShape 3"/>
          <p:cNvSpPr/>
          <p:nvPr/>
        </p:nvSpPr>
        <p:spPr>
          <a:xfrm>
            <a:off x="0" y="0"/>
            <a:ext cx="10057680" cy="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grpSp>
        <p:nvGrpSpPr>
          <p:cNvPr id="205" name="Group 4"/>
          <p:cNvGrpSpPr/>
          <p:nvPr/>
        </p:nvGrpSpPr>
        <p:grpSpPr>
          <a:xfrm>
            <a:off x="696600" y="4093200"/>
            <a:ext cx="3337560" cy="3391560"/>
            <a:chOff x="696600" y="4093200"/>
            <a:chExt cx="3337560" cy="3391560"/>
          </a:xfrm>
        </p:grpSpPr>
        <p:pic>
          <p:nvPicPr>
            <p:cNvPr id="206" name="Picture 3"/>
            <p:cNvPicPr/>
            <p:nvPr/>
          </p:nvPicPr>
          <p:blipFill>
            <a:blip r:embed="rId2" cstate="print"/>
            <a:stretch/>
          </p:blipFill>
          <p:spPr>
            <a:xfrm>
              <a:off x="820080" y="4093200"/>
              <a:ext cx="3214080" cy="160452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207" name="Picture 2"/>
            <p:cNvPicPr/>
            <p:nvPr/>
          </p:nvPicPr>
          <p:blipFill>
            <a:blip r:embed="rId3" cstate="print"/>
            <a:stretch/>
          </p:blipFill>
          <p:spPr>
            <a:xfrm>
              <a:off x="696600" y="5698440"/>
              <a:ext cx="3110400" cy="178632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208" name="image100.jpeg"/>
          <p:cNvPicPr/>
          <p:nvPr/>
        </p:nvPicPr>
        <p:blipFill>
          <a:blip r:embed="rId4" cstate="print"/>
          <a:stretch/>
        </p:blipFill>
        <p:spPr>
          <a:xfrm>
            <a:off x="4920480" y="4093200"/>
            <a:ext cx="4426200" cy="31111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CustomShape 1"/>
          <p:cNvSpPr/>
          <p:nvPr/>
        </p:nvSpPr>
        <p:spPr>
          <a:xfrm>
            <a:off x="502920" y="311400"/>
            <a:ext cx="9051840" cy="129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1880" tIns="50760" rIns="101880" bIns="5076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900" b="1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Изменения в костюме</a:t>
            </a:r>
            <a:endParaRPr lang="ru-RU" sz="4900" b="1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0" name="CustomShape 2"/>
          <p:cNvSpPr/>
          <p:nvPr/>
        </p:nvSpPr>
        <p:spPr>
          <a:xfrm>
            <a:off x="502920" y="1581944"/>
            <a:ext cx="9051840" cy="536029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1880" tIns="50760" rIns="101880" bIns="50760">
            <a:normAutofit fontScale="62500" lnSpcReduction="20000"/>
          </a:bodyPr>
          <a:lstStyle/>
          <a:p>
            <a:pPr marL="381960" indent="-381240">
              <a:lnSpc>
                <a:spcPct val="100000"/>
              </a:lnSpc>
              <a:spcBef>
                <a:spcPts val="720"/>
              </a:spcBef>
              <a:tabLst>
                <a:tab pos="0" algn="l"/>
              </a:tabLst>
            </a:pPr>
            <a:r>
              <a:rPr lang="ru-RU" sz="3600" b="0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       </a:t>
            </a:r>
            <a:r>
              <a:rPr lang="ru-RU" sz="3600" b="0" strike="noStrike" spc="-1" dirty="0" smtClean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  По </a:t>
            </a:r>
            <a:r>
              <a:rPr lang="ru-RU" sz="3600" b="0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замечаниям послов и их приближенных, присутствовавших на крупных балах начала века, к 1710 году русские дворянки уже "правильно" красились и причесывались, не уступая </a:t>
            </a:r>
            <a:r>
              <a:rPr lang="ru-RU" sz="3600" b="0" strike="noStrike" spc="-1" dirty="0" smtClean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европейским дамам</a:t>
            </a:r>
            <a:r>
              <a:rPr lang="ru-RU" sz="3600" b="0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.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/>
            </a:r>
            <a:br>
              <a:rPr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3600" b="0" strike="noStrike" spc="-1" dirty="0" smtClean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Однако </a:t>
            </a:r>
            <a:r>
              <a:rPr lang="ru-RU" sz="3600" b="0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последнему слову моды следовали далеко не все. И если придворные дамы блистали изысканными платьями и драгоценностями, то обычные дворяне чаще всего выглядели не так нарочито торжественно, хотя и носили платья на европейский манер. Строже всего следовали моде в Петербурге, чуть менее – в Москве, за столичными жителями пытались угнаться мелкопоместные дворяне.</a:t>
            </a:r>
            <a:r>
              <a:rPr dirty="0">
                <a:latin typeface="Times New Roman" pitchFamily="18" charset="0"/>
                <a:cs typeface="Times New Roman" pitchFamily="18" charset="0"/>
              </a:rPr>
              <a:t/>
            </a:r>
            <a:br>
              <a:rPr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600" b="0" strike="noStrike" spc="-1" dirty="0" smtClean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Что </a:t>
            </a:r>
            <a:r>
              <a:rPr lang="ru-RU" sz="3600" b="0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касается крестьян, то при Петре изменения в одежде их практически не коснулись: они по-прежнему носили традиционную одежду из холстины и других дешевых материалов. Рубаха, сарафан, телогрея, шуба – гардероб женщин из народа оставался таким же, как и несколько веков назад. Европейские моды пришли в деревню только в конце XVIII века.</a:t>
            </a:r>
            <a:endParaRPr lang="ru-RU" sz="3600" b="0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502920" y="311400"/>
            <a:ext cx="9051840" cy="129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1880" tIns="50760" rIns="101880" bIns="5076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400" b="1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Женская одежда</a:t>
            </a:r>
            <a:r>
              <a:rPr sz="4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(сравнительный анализ)</a:t>
            </a:r>
            <a:r>
              <a:rPr sz="4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sz="4400" dirty="0">
                <a:latin typeface="Times New Roman" pitchFamily="18" charset="0"/>
                <a:cs typeface="Times New Roman" pitchFamily="18" charset="0"/>
              </a:rPr>
            </a:br>
            <a:endParaRPr lang="ru-RU" sz="4400" b="0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12" name="Table 2"/>
          <p:cNvGraphicFramePr/>
          <p:nvPr/>
        </p:nvGraphicFramePr>
        <p:xfrm>
          <a:off x="564705" y="1797968"/>
          <a:ext cx="8990055" cy="4633220"/>
        </p:xfrm>
        <a:graphic>
          <a:graphicData uri="http://schemas.openxmlformats.org/drawingml/2006/table">
            <a:tbl>
              <a:tblPr/>
              <a:tblGrid>
                <a:gridCol w="2996685"/>
                <a:gridCol w="2996685"/>
                <a:gridCol w="2996685"/>
              </a:tblGrid>
              <a:tr h="51984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lang="ru-RU" sz="2800" b="1" strike="noStrike" spc="-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До</a:t>
                      </a:r>
                      <a:r>
                        <a:rPr lang="ru-RU" sz="2800" b="1" strike="noStrike" spc="-26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800" b="1" strike="noStrike" spc="-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Петра</a:t>
                      </a:r>
                      <a:endParaRPr lang="ru-RU" sz="2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92160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lang="ru-RU" sz="2800" b="1" strike="noStrike" spc="-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При</a:t>
                      </a:r>
                      <a:r>
                        <a:rPr lang="ru-RU" sz="2800" b="1" strike="noStrike" spc="-15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800" b="1" strike="noStrike" spc="-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Петре</a:t>
                      </a:r>
                      <a:r>
                        <a:rPr lang="ru-RU" sz="2800" b="1" strike="noStrike" spc="9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800" b="1" strike="noStrike" spc="-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I</a:t>
                      </a:r>
                      <a:endParaRPr lang="ru-RU" sz="2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</a:tr>
              <a:tr h="1666553">
                <a:tc>
                  <a:txBody>
                    <a:bodyPr/>
                    <a:lstStyle/>
                    <a:p>
                      <a:pPr marL="91440">
                        <a:lnSpc>
                          <a:spcPct val="103000"/>
                        </a:lnSpc>
                        <a:spcBef>
                          <a:spcPts val="334"/>
                        </a:spcBef>
                      </a:pPr>
                      <a:r>
                        <a:rPr lang="ru-RU" sz="2000" b="1" strike="noStrike" spc="-12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Одежда</a:t>
                      </a:r>
                      <a:endParaRPr lang="ru-RU" sz="20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3000"/>
                        </a:lnSpc>
                        <a:spcBef>
                          <a:spcPts val="334"/>
                        </a:spcBef>
                      </a:pP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свободное платье,</a:t>
                      </a:r>
                      <a:r>
                        <a:rPr lang="ru-RU" sz="2000" b="0" strike="noStrike" spc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застегнутое</a:t>
                      </a:r>
                      <a:r>
                        <a:rPr lang="ru-RU" sz="2000" b="0" strike="noStrike" spc="-75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до</a:t>
                      </a:r>
                      <a:r>
                        <a:rPr lang="ru-RU" sz="2000" b="0" strike="noStrike" spc="-72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шеи</a:t>
                      </a:r>
                      <a:endParaRPr lang="ru-RU" sz="2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marL="92160">
                        <a:lnSpc>
                          <a:spcPct val="103000"/>
                        </a:lnSpc>
                        <a:spcBef>
                          <a:spcPts val="334"/>
                        </a:spcBef>
                      </a:pP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платье с узкой талией,</a:t>
                      </a:r>
                      <a:r>
                        <a:rPr lang="ru-RU" sz="2000" b="0" strike="noStrike" spc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корсетом, пышной</a:t>
                      </a:r>
                      <a:r>
                        <a:rPr lang="ru-RU" sz="2000" b="0" strike="noStrike" spc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000" b="0" strike="noStrike" spc="-7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юбкой(фижмой)</a:t>
                      </a:r>
                      <a:r>
                        <a:rPr lang="ru-RU" sz="2000" b="0" strike="noStrike" spc="-157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большим</a:t>
                      </a:r>
                      <a:r>
                        <a:rPr lang="ru-RU" sz="2000" b="0" strike="noStrike" spc="-687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вырезом</a:t>
                      </a:r>
                      <a:r>
                        <a:rPr lang="ru-RU" sz="2000" b="0" strike="noStrike" spc="-4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</a:t>
                      </a:r>
                      <a:r>
                        <a:rPr lang="ru-RU" sz="2000" b="0" strike="noStrike" spc="-2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груди</a:t>
                      </a:r>
                      <a:endParaRPr lang="ru-RU" sz="2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721663">
                <a:tc>
                  <a:txBody>
                    <a:bodyPr/>
                    <a:lstStyle/>
                    <a:p>
                      <a:pPr marL="91440">
                        <a:lnSpc>
                          <a:spcPct val="103000"/>
                        </a:lnSpc>
                        <a:spcBef>
                          <a:spcPts val="400"/>
                        </a:spcBef>
                      </a:pPr>
                      <a:r>
                        <a:rPr lang="ru-RU" sz="2000" b="1" strike="noStrike" spc="-26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Головные</a:t>
                      </a:r>
                      <a:r>
                        <a:rPr lang="ru-RU" sz="2000" b="1" strike="noStrike" spc="-26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уборы</a:t>
                      </a:r>
                      <a:endParaRPr lang="ru-RU" sz="20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3000"/>
                        </a:lnSpc>
                        <a:spcBef>
                          <a:spcPts val="400"/>
                        </a:spcBef>
                      </a:pPr>
                      <a:r>
                        <a:rPr lang="ru-RU" sz="2000" b="0" strike="noStrike" spc="-2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кокошники,</a:t>
                      </a:r>
                      <a:r>
                        <a:rPr lang="ru-RU" sz="2000" b="0" strike="noStrike" spc="-137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000" b="0" strike="noStrike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кика,</a:t>
                      </a:r>
                      <a:r>
                        <a:rPr lang="ru-RU" sz="2000" b="0" strike="noStrike" spc="-687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000" b="0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повойники</a:t>
                      </a:r>
                      <a:endParaRPr lang="ru-RU" sz="20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marL="92160">
                        <a:lnSpc>
                          <a:spcPct val="100000"/>
                        </a:lnSpc>
                        <a:spcBef>
                          <a:spcPts val="391"/>
                        </a:spcBef>
                      </a:pP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Парики</a:t>
                      </a:r>
                      <a:r>
                        <a:rPr lang="ru-RU" sz="2000" b="0" strike="noStrike" spc="-2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шляпы</a:t>
                      </a:r>
                      <a:endParaRPr lang="ru-RU" sz="2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397526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lang="ru-RU" sz="2000" b="1" strike="noStrike" spc="-1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Обувь</a:t>
                      </a:r>
                      <a:endParaRPr lang="ru-RU" sz="20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lang="ru-RU" sz="2000" b="0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сапожки</a:t>
                      </a:r>
                      <a:endParaRPr lang="ru-RU" sz="20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marL="92160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туфли</a:t>
                      </a:r>
                      <a:endParaRPr lang="ru-RU" sz="2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1327636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91"/>
                        </a:spcBef>
                      </a:pPr>
                      <a:r>
                        <a:rPr lang="ru-RU" sz="2000" b="1" strike="noStrike" spc="-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Украшения</a:t>
                      </a:r>
                      <a:endParaRPr lang="ru-RU" sz="2000" b="1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91"/>
                        </a:spcBef>
                      </a:pPr>
                      <a:r>
                        <a:rPr lang="ru-RU" sz="2000" b="0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налобные повязки, многоцветные бусы, серьги, кольца</a:t>
                      </a:r>
                      <a:endParaRPr lang="ru-RU" sz="20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marL="92160">
                        <a:lnSpc>
                          <a:spcPct val="100000"/>
                        </a:lnSpc>
                        <a:spcBef>
                          <a:spcPts val="391"/>
                        </a:spcBef>
                      </a:pPr>
                      <a:r>
                        <a:rPr lang="ru-RU" sz="2000" b="0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детали-ожерелья,</a:t>
                      </a:r>
                      <a:r>
                        <a:rPr lang="ru-RU" sz="2000" b="0" strike="noStrike" spc="-4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000" b="0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диадемы,</a:t>
                      </a:r>
                      <a:endParaRPr lang="ru-RU" sz="2000" b="0" strike="noStrike" spc="-1" dirty="0">
                        <a:latin typeface="Arial"/>
                      </a:endParaRPr>
                    </a:p>
                    <a:p>
                      <a:pPr marL="9216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lang="ru-RU" sz="2000" b="0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браслеты,</a:t>
                      </a:r>
                      <a:r>
                        <a:rPr lang="ru-RU" sz="2000" b="0" strike="noStrike" spc="-52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000" b="0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пояса,</a:t>
                      </a:r>
                      <a:r>
                        <a:rPr lang="ru-RU" sz="2000" b="0" strike="noStrike" spc="-3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000" b="0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пряжки,</a:t>
                      </a:r>
                      <a:r>
                        <a:rPr lang="ru-RU" sz="2000" b="0" strike="noStrike" spc="-32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000" b="0" strike="noStrike" spc="-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склаваж</a:t>
                      </a:r>
                      <a:endParaRPr lang="ru-RU" sz="20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Table 2"/>
          <p:cNvGraphicFramePr/>
          <p:nvPr/>
        </p:nvGraphicFramePr>
        <p:xfrm>
          <a:off x="564704" y="1797968"/>
          <a:ext cx="8990055" cy="4633220"/>
        </p:xfrm>
        <a:graphic>
          <a:graphicData uri="http://schemas.openxmlformats.org/drawingml/2006/table">
            <a:tbl>
              <a:tblPr/>
              <a:tblGrid>
                <a:gridCol w="2996685"/>
                <a:gridCol w="2996685"/>
                <a:gridCol w="2996685"/>
              </a:tblGrid>
              <a:tr h="51984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lang="ru-RU" sz="2800" b="1" strike="noStrike" spc="-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До</a:t>
                      </a:r>
                      <a:r>
                        <a:rPr lang="ru-RU" sz="2800" b="1" strike="noStrike" spc="-26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800" b="1" strike="noStrike" spc="-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Петра</a:t>
                      </a:r>
                      <a:endParaRPr lang="ru-RU" sz="2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92160">
                        <a:lnSpc>
                          <a:spcPct val="100000"/>
                        </a:lnSpc>
                        <a:spcBef>
                          <a:spcPts val="400"/>
                        </a:spcBef>
                      </a:pPr>
                      <a:r>
                        <a:rPr lang="ru-RU" sz="2800" b="1" strike="noStrike" spc="-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При</a:t>
                      </a:r>
                      <a:r>
                        <a:rPr lang="ru-RU" sz="2800" b="1" strike="noStrike" spc="-15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800" b="1" strike="noStrike" spc="-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Петре</a:t>
                      </a:r>
                      <a:r>
                        <a:rPr lang="ru-RU" sz="2800" b="1" strike="noStrike" spc="9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800" b="1" strike="noStrike" spc="-1">
                          <a:solidFill>
                            <a:srgbClr val="FFFFFF"/>
                          </a:solidFill>
                          <a:latin typeface="Times New Roman"/>
                          <a:ea typeface="Times New Roman"/>
                        </a:rPr>
                        <a:t>I</a:t>
                      </a:r>
                      <a:endParaRPr lang="ru-RU" sz="28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F81BD"/>
                    </a:solidFill>
                  </a:tcPr>
                </a:tc>
              </a:tr>
              <a:tr h="1666553">
                <a:tc>
                  <a:txBody>
                    <a:bodyPr/>
                    <a:lstStyle/>
                    <a:p>
                      <a:pPr marL="91440">
                        <a:lnSpc>
                          <a:spcPct val="103000"/>
                        </a:lnSpc>
                        <a:spcBef>
                          <a:spcPts val="334"/>
                        </a:spcBef>
                      </a:pPr>
                      <a:r>
                        <a:rPr lang="ru-RU" sz="2000" b="1" strike="noStrike" spc="-12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Одежда</a:t>
                      </a:r>
                      <a:endParaRPr lang="ru-RU" sz="20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3000"/>
                        </a:lnSpc>
                        <a:spcBef>
                          <a:spcPts val="334"/>
                        </a:spcBef>
                      </a:pPr>
                      <a:r>
                        <a:rPr lang="ru-RU" sz="2000" b="0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свободное платье,</a:t>
                      </a:r>
                      <a:r>
                        <a:rPr lang="ru-RU" sz="2000" b="0" strike="noStrike" spc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000" b="0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застегнутое</a:t>
                      </a:r>
                      <a:r>
                        <a:rPr lang="ru-RU" sz="2000" b="0" strike="noStrike" spc="-7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000" b="0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до</a:t>
                      </a:r>
                      <a:r>
                        <a:rPr lang="ru-RU" sz="2000" b="0" strike="noStrike" spc="-72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000" b="0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шеи</a:t>
                      </a:r>
                      <a:endParaRPr lang="ru-RU" sz="20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marL="92160">
                        <a:lnSpc>
                          <a:spcPct val="103000"/>
                        </a:lnSpc>
                        <a:spcBef>
                          <a:spcPts val="334"/>
                        </a:spcBef>
                      </a:pP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платье с узкой талией,</a:t>
                      </a:r>
                      <a:r>
                        <a:rPr lang="ru-RU" sz="2000" b="0" strike="noStrike" spc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корсетом, пышной</a:t>
                      </a:r>
                      <a:r>
                        <a:rPr lang="ru-RU" sz="2000" b="0" strike="noStrike" spc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000" b="0" strike="noStrike" spc="-7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юбкой(фижмой)</a:t>
                      </a:r>
                      <a:r>
                        <a:rPr lang="ru-RU" sz="2000" b="0" strike="noStrike" spc="-157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большим</a:t>
                      </a:r>
                      <a:r>
                        <a:rPr lang="ru-RU" sz="2000" b="0" strike="noStrike" spc="-687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вырезом</a:t>
                      </a:r>
                      <a:r>
                        <a:rPr lang="ru-RU" sz="2000" b="0" strike="noStrike" spc="-4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</a:t>
                      </a:r>
                      <a:r>
                        <a:rPr lang="ru-RU" sz="2000" b="0" strike="noStrike" spc="-2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000" b="0" strike="noStrike" spc="-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груди</a:t>
                      </a:r>
                      <a:endParaRPr lang="ru-RU" sz="2000" b="0" strike="noStrike" spc="-1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721663">
                <a:tc>
                  <a:txBody>
                    <a:bodyPr/>
                    <a:lstStyle/>
                    <a:p>
                      <a:pPr marL="91440">
                        <a:lnSpc>
                          <a:spcPct val="103000"/>
                        </a:lnSpc>
                        <a:spcBef>
                          <a:spcPts val="400"/>
                        </a:spcBef>
                      </a:pPr>
                      <a:r>
                        <a:rPr lang="ru-RU" sz="2000" b="1" strike="noStrike" spc="-26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Головные</a:t>
                      </a:r>
                      <a:r>
                        <a:rPr lang="ru-RU" sz="2000" b="1" strike="noStrike" spc="-26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уборы</a:t>
                      </a:r>
                      <a:endParaRPr lang="ru-RU" sz="20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3000"/>
                        </a:lnSpc>
                        <a:spcBef>
                          <a:spcPts val="400"/>
                        </a:spcBef>
                      </a:pPr>
                      <a:r>
                        <a:rPr lang="ru-RU" sz="2000" b="0" strike="noStrike" spc="-2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кокошники,</a:t>
                      </a:r>
                      <a:r>
                        <a:rPr lang="ru-RU" sz="2000" b="0" strike="noStrike" spc="-137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000" b="0" strike="noStrike" spc="-1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кика,</a:t>
                      </a:r>
                      <a:r>
                        <a:rPr lang="ru-RU" sz="2000" b="0" strike="noStrike" spc="-687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000" b="0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повойники</a:t>
                      </a:r>
                      <a:endParaRPr lang="ru-RU" sz="20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marL="92160">
                        <a:lnSpc>
                          <a:spcPct val="100000"/>
                        </a:lnSpc>
                        <a:spcBef>
                          <a:spcPts val="391"/>
                        </a:spcBef>
                      </a:pPr>
                      <a:r>
                        <a:rPr lang="ru-RU" sz="2000" b="0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Парики</a:t>
                      </a:r>
                      <a:r>
                        <a:rPr lang="ru-RU" sz="2000" b="0" strike="noStrike" spc="-2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000" b="0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шляпы</a:t>
                      </a:r>
                      <a:endParaRPr lang="ru-RU" sz="20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397526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lang="ru-RU" sz="2000" b="1" strike="noStrike" spc="-1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Обувь</a:t>
                      </a:r>
                      <a:endParaRPr lang="ru-RU" sz="20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lang="ru-RU" sz="2000" b="0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сапожки</a:t>
                      </a:r>
                      <a:endParaRPr lang="ru-RU" sz="20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/>
                    <a:lstStyle/>
                    <a:p>
                      <a:pPr marL="92160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lang="ru-RU" sz="2000" b="0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туфли</a:t>
                      </a:r>
                      <a:endParaRPr lang="ru-RU" sz="20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1327636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91"/>
                        </a:spcBef>
                      </a:pPr>
                      <a:r>
                        <a:rPr lang="ru-RU" sz="2000" b="1" strike="noStrike" spc="-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Украшения</a:t>
                      </a:r>
                      <a:endParaRPr lang="ru-RU" sz="2000" b="1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391"/>
                        </a:spcBef>
                      </a:pPr>
                      <a:r>
                        <a:rPr lang="ru-RU" sz="2000" b="0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налобные повязки, многоцветные бусы, серьги, кольца</a:t>
                      </a:r>
                      <a:endParaRPr lang="ru-RU" sz="20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/>
                    <a:lstStyle/>
                    <a:p>
                      <a:pPr marL="92160">
                        <a:lnSpc>
                          <a:spcPct val="100000"/>
                        </a:lnSpc>
                        <a:spcBef>
                          <a:spcPts val="391"/>
                        </a:spcBef>
                      </a:pPr>
                      <a:r>
                        <a:rPr lang="ru-RU" sz="2000" b="0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детали-ожерелья,</a:t>
                      </a:r>
                      <a:r>
                        <a:rPr lang="ru-RU" sz="2000" b="0" strike="noStrike" spc="-4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000" b="0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диадемы,</a:t>
                      </a:r>
                      <a:endParaRPr lang="ru-RU" sz="2000" b="0" strike="noStrike" spc="-1" dirty="0">
                        <a:latin typeface="Arial"/>
                      </a:endParaRPr>
                    </a:p>
                    <a:p>
                      <a:pPr marL="92160">
                        <a:lnSpc>
                          <a:spcPct val="100000"/>
                        </a:lnSpc>
                        <a:spcBef>
                          <a:spcPts val="125"/>
                        </a:spcBef>
                      </a:pPr>
                      <a:r>
                        <a:rPr lang="ru-RU" sz="2000" b="0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браслеты,</a:t>
                      </a:r>
                      <a:r>
                        <a:rPr lang="ru-RU" sz="2000" b="0" strike="noStrike" spc="-52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000" b="0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пояса,</a:t>
                      </a:r>
                      <a:r>
                        <a:rPr lang="ru-RU" sz="2000" b="0" strike="noStrike" spc="-35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000" b="0" strike="noStrike" spc="-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пряжки,</a:t>
                      </a:r>
                      <a:r>
                        <a:rPr lang="ru-RU" sz="2000" b="0" strike="noStrike" spc="-32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2000" b="0" strike="noStrike" spc="-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склаваж</a:t>
                      </a:r>
                      <a:endParaRPr lang="ru-RU" sz="2000" b="0" strike="noStrike" spc="-1" dirty="0"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CustomShape 1"/>
          <p:cNvSpPr/>
          <p:nvPr/>
        </p:nvSpPr>
        <p:spPr>
          <a:xfrm>
            <a:off x="502920" y="311400"/>
            <a:ext cx="9051840" cy="129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1880" tIns="50760" rIns="101880" bIns="5076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400" b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Актуальность </a:t>
            </a:r>
            <a:r>
              <a:rPr lang="ru-RU" sz="4400" b="1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проекта</a:t>
            </a:r>
            <a:r>
              <a:rPr lang="ru-RU" sz="4400" b="0" strike="noStrike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:</a:t>
            </a:r>
            <a:endParaRPr lang="ru-RU" sz="4400" b="0" strike="noStrike" spc="-1" dirty="0">
              <a:latin typeface="Arial"/>
            </a:endParaRPr>
          </a:p>
        </p:txBody>
      </p:sp>
      <p:sp>
        <p:nvSpPr>
          <p:cNvPr id="122" name="CustomShape 2"/>
          <p:cNvSpPr/>
          <p:nvPr/>
        </p:nvSpPr>
        <p:spPr>
          <a:xfrm>
            <a:off x="502920" y="1813680"/>
            <a:ext cx="9051840" cy="5128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1880" tIns="50760" rIns="101880" bIns="50760">
            <a:noAutofit/>
          </a:bodyPr>
          <a:lstStyle/>
          <a:p>
            <a:pPr marL="743040" indent="-742320">
              <a:spcBef>
                <a:spcPts val="720"/>
              </a:spcBef>
              <a:tabLst>
                <a:tab pos="0" algn="l"/>
              </a:tabLst>
            </a:pPr>
            <a:r>
              <a:rPr lang="ru-RU" sz="36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r>
              <a:rPr lang="ru-RU" sz="3600" b="0" strike="noStrike" spc="-1" dirty="0" smtClean="0">
                <a:solidFill>
                  <a:srgbClr val="000000"/>
                </a:solidFill>
                <a:latin typeface="Calibri"/>
                <a:ea typeface="DejaVu Sans"/>
              </a:rPr>
              <a:t>       </a:t>
            </a:r>
            <a:r>
              <a:rPr lang="ru-RU" sz="3600" b="0" strike="noStrike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Повышение </a:t>
            </a:r>
            <a:r>
              <a:rPr lang="ru-RU" sz="36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интереса к </a:t>
            </a:r>
            <a:r>
              <a:rPr lang="ru-RU" sz="3600" b="0" strike="noStrike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нововведениям  Петра </a:t>
            </a:r>
            <a:r>
              <a:rPr lang="ru-RU" sz="36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I в быту, к костюмам и внешности людей новой эпохи</a:t>
            </a:r>
            <a:r>
              <a:rPr lang="ru-RU" sz="3600" b="0" strike="noStrike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.</a:t>
            </a:r>
            <a:r>
              <a:rPr lang="ru-RU" sz="3600" b="1" dirty="0"/>
              <a:t> </a:t>
            </a:r>
            <a:endParaRPr lang="ru-RU" sz="3600" b="1" dirty="0" smtClean="0"/>
          </a:p>
          <a:p>
            <a:pPr marL="743040" indent="-742320">
              <a:spcBef>
                <a:spcPts val="720"/>
              </a:spcBef>
              <a:tabLst>
                <a:tab pos="0" algn="l"/>
              </a:tabLst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Практическое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применение: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презентацию и макет одежды на кукле можно использовать на уроках истории.</a:t>
            </a:r>
          </a:p>
          <a:p>
            <a:pPr marL="743040" indent="-742320">
              <a:lnSpc>
                <a:spcPct val="100000"/>
              </a:lnSpc>
              <a:spcBef>
                <a:spcPts val="720"/>
              </a:spcBef>
              <a:tabLst>
                <a:tab pos="0" algn="l"/>
              </a:tabLst>
            </a:pPr>
            <a:endParaRPr lang="ru-RU" sz="3600" b="0" strike="noStrike" spc="-1" dirty="0">
              <a:latin typeface="Arial"/>
            </a:endParaRPr>
          </a:p>
          <a:p>
            <a:pPr marL="743040" indent="-742320">
              <a:lnSpc>
                <a:spcPct val="100000"/>
              </a:lnSpc>
              <a:spcBef>
                <a:spcPts val="720"/>
              </a:spcBef>
              <a:tabLst>
                <a:tab pos="0" algn="l"/>
              </a:tabLst>
            </a:pPr>
            <a:endParaRPr lang="ru-RU" sz="3600" b="0" strike="noStrike" spc="-1" dirty="0">
              <a:latin typeface="Arial"/>
            </a:endParaRPr>
          </a:p>
          <a:p>
            <a:pPr marL="743040" indent="-742320">
              <a:lnSpc>
                <a:spcPct val="100000"/>
              </a:lnSpc>
              <a:spcBef>
                <a:spcPts val="720"/>
              </a:spcBef>
              <a:tabLst>
                <a:tab pos="0" algn="l"/>
              </a:tabLst>
            </a:pPr>
            <a:endParaRPr lang="ru-RU" sz="3600" b="0" strike="noStrike" spc="-1" dirty="0">
              <a:latin typeface="Arial"/>
            </a:endParaRPr>
          </a:p>
          <a:p>
            <a:pPr>
              <a:lnSpc>
                <a:spcPct val="100000"/>
              </a:lnSpc>
              <a:spcBef>
                <a:spcPts val="720"/>
              </a:spcBef>
              <a:tabLst>
                <a:tab pos="0" algn="l"/>
              </a:tabLst>
            </a:pPr>
            <a:endParaRPr lang="ru-RU" sz="36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CustomShape 1"/>
          <p:cNvSpPr/>
          <p:nvPr/>
        </p:nvSpPr>
        <p:spPr>
          <a:xfrm>
            <a:off x="502920" y="0"/>
            <a:ext cx="9051840" cy="1605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1880" tIns="50760" rIns="101880" bIns="5076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400" b="1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Заключение</a:t>
            </a:r>
            <a:endParaRPr lang="ru-RU" sz="4400" b="1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4" name="CustomShape 2"/>
          <p:cNvSpPr/>
          <p:nvPr/>
        </p:nvSpPr>
        <p:spPr>
          <a:xfrm>
            <a:off x="502920" y="1293912"/>
            <a:ext cx="9051840" cy="564832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1880" tIns="50760" rIns="101880" bIns="50760">
            <a:normAutofit fontScale="88000" lnSpcReduction="20000"/>
          </a:bodyPr>
          <a:lstStyle/>
          <a:p>
            <a:pPr marL="381960" indent="-381240">
              <a:lnSpc>
                <a:spcPct val="100000"/>
              </a:lnSpc>
              <a:spcBef>
                <a:spcPts val="720"/>
              </a:spcBef>
              <a:tabLst>
                <a:tab pos="0" algn="l"/>
              </a:tabLst>
            </a:pPr>
            <a:r>
              <a:rPr lang="ru-RU" sz="36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    </a:t>
            </a:r>
            <a:r>
              <a:rPr lang="ru-RU" sz="3600" b="0" strike="noStrike" spc="-1" dirty="0" smtClean="0">
                <a:solidFill>
                  <a:srgbClr val="000000"/>
                </a:solidFill>
                <a:latin typeface="Calibri"/>
                <a:ea typeface="DejaVu Sans"/>
              </a:rPr>
              <a:t>   </a:t>
            </a:r>
            <a:r>
              <a:rPr lang="ru-RU" sz="3600" spc="-1" dirty="0" smtClean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В ходе исследования, мы выяснили, что п</a:t>
            </a:r>
            <a:r>
              <a:rPr lang="ru-RU" sz="3600" b="0" strike="noStrike" spc="-1" dirty="0" smtClean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реобразования Петра </a:t>
            </a:r>
            <a:r>
              <a:rPr lang="ru-RU" sz="3600" b="0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I, его указы коренным образом изменили стиль одежды в начале XVIII века. </a:t>
            </a:r>
            <a:r>
              <a:rPr lang="ru-RU" sz="3600" b="0" strike="noStrike" spc="-1" dirty="0" smtClean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    Женский </a:t>
            </a:r>
            <a:r>
              <a:rPr lang="ru-RU" sz="3600" b="0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костюм подвергся изменением, появились такие элементы как: </a:t>
            </a:r>
            <a:r>
              <a:rPr lang="ru-RU" sz="3600" b="0" strike="noStrike" spc="-1" dirty="0" smtClean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корсет, </a:t>
            </a:r>
            <a:r>
              <a:rPr lang="ru-RU" sz="3600" b="0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широкая юбка, </a:t>
            </a:r>
            <a:r>
              <a:rPr lang="ru-RU" sz="3600" b="0" strike="noStrike" spc="-1" dirty="0" err="1" smtClean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фижма</a:t>
            </a:r>
            <a:r>
              <a:rPr lang="ru-RU" sz="3600" b="0" strike="noStrike" spc="-1" dirty="0" smtClean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, чулки, костюм для верховой езды, </a:t>
            </a:r>
            <a:r>
              <a:rPr lang="ru-RU" sz="3600" b="0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многочисленные украшения и детали. </a:t>
            </a:r>
            <a:r>
              <a:rPr lang="ru-RU" sz="3600" b="0" strike="noStrike" spc="-1" dirty="0" smtClean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Одежда стала неудобной, требовалась помощь, чтобы одеться. </a:t>
            </a:r>
            <a:r>
              <a:rPr lang="ru-RU" sz="3600" spc="-1" dirty="0" smtClean="0">
                <a:latin typeface="Times New Roman" pitchFamily="18" charset="0"/>
                <a:cs typeface="Times New Roman" pitchFamily="18" charset="0"/>
              </a:rPr>
              <a:t>Мы создали макет одежды и доказали гипотезу. Современные модницы могут использовать</a:t>
            </a:r>
            <a:r>
              <a:rPr lang="ru-RU" sz="3600" b="0" strike="noStrike" spc="-1" dirty="0" smtClean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 </a:t>
            </a:r>
            <a:r>
              <a:rPr lang="ru-RU" sz="3600" b="0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корсет и </a:t>
            </a:r>
            <a:r>
              <a:rPr lang="ru-RU" sz="3600" b="0" strike="noStrike" spc="-1" dirty="0" err="1" smtClean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фижму</a:t>
            </a:r>
            <a:r>
              <a:rPr lang="ru-RU" sz="3600" b="0" strike="noStrike" spc="-1" dirty="0" smtClean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 </a:t>
            </a:r>
            <a:r>
              <a:rPr lang="ru-RU" sz="3600" b="0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для свадебного платья</a:t>
            </a:r>
            <a:r>
              <a:rPr lang="ru-RU" sz="3600" b="0" strike="noStrike" spc="-1" dirty="0" smtClean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, перчатки, чулки, парики, </a:t>
            </a:r>
            <a:r>
              <a:rPr lang="ru-RU" sz="3600" b="0" strike="noStrike" spc="-1" dirty="0" err="1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склаваж</a:t>
            </a:r>
            <a:r>
              <a:rPr lang="ru-RU" sz="3600" b="0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, ожерелья, </a:t>
            </a:r>
            <a:r>
              <a:rPr lang="ru-RU" sz="3600" b="0" strike="noStrike" spc="-1" dirty="0" smtClean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диадемы, платки и другие детали гардероба.</a:t>
            </a:r>
            <a:endParaRPr lang="ru-RU" sz="3600" b="0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CustomShape 1"/>
          <p:cNvSpPr/>
          <p:nvPr/>
        </p:nvSpPr>
        <p:spPr>
          <a:xfrm>
            <a:off x="502920" y="213792"/>
            <a:ext cx="9051840" cy="93610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1880" tIns="50760" rIns="101880" bIns="50760"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4400" b="1" spc="-1" dirty="0" smtClean="0">
                <a:latin typeface="Times New Roman" pitchFamily="18" charset="0"/>
                <a:cs typeface="Times New Roman" pitchFamily="18" charset="0"/>
              </a:rPr>
              <a:t>Литература</a:t>
            </a:r>
            <a:endParaRPr lang="ru-RU" sz="4400" b="1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6" name="CustomShape 2"/>
          <p:cNvSpPr/>
          <p:nvPr/>
        </p:nvSpPr>
        <p:spPr>
          <a:xfrm>
            <a:off x="502920" y="1365920"/>
            <a:ext cx="9051840" cy="5576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1880" tIns="50760" rIns="101880" bIns="50760">
            <a:normAutofit fontScale="72000" lnSpcReduction="20000"/>
          </a:bodyPr>
          <a:lstStyle/>
          <a:p>
            <a:pPr marL="381960" indent="-381240">
              <a:lnSpc>
                <a:spcPct val="100000"/>
              </a:lnSpc>
              <a:spcBef>
                <a:spcPts val="720"/>
              </a:spcBef>
              <a:tabLst>
                <a:tab pos="0" algn="l"/>
              </a:tabLst>
            </a:pPr>
            <a:r>
              <a:rPr lang="ru-RU" sz="3600" b="0" strike="noStrike" spc="-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1.Мода при Петре I: французская роба и немецкий шлафрок </a:t>
            </a:r>
            <a:r>
              <a:rPr lang="ru-RU" sz="3600" b="0" u="heavy" strike="noStrike" spc="-1" dirty="0">
                <a:solidFill>
                  <a:schemeClr val="accent1">
                    <a:lumMod val="75000"/>
                  </a:schemeClr>
                </a:solidFill>
                <a:uFillTx/>
                <a:latin typeface="Times New Roman" pitchFamily="18" charset="0"/>
                <a:ea typeface="DejaVu Sans"/>
                <a:cs typeface="Times New Roman" pitchFamily="18" charset="0"/>
                <a:hlinkClick r:id="rId2"/>
              </a:rPr>
              <a:t>https://ria.ru/Tsarist_Russia/20130411/929112694.html</a:t>
            </a:r>
            <a:endParaRPr lang="ru-RU" sz="3600" b="0" strike="noStrike" spc="-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81960" indent="-381240">
              <a:lnSpc>
                <a:spcPct val="100000"/>
              </a:lnSpc>
              <a:spcBef>
                <a:spcPts val="720"/>
              </a:spcBef>
              <a:tabLst>
                <a:tab pos="0" algn="l"/>
              </a:tabLst>
            </a:pPr>
            <a:r>
              <a:rPr lang="ru-RU" sz="3600" b="0" strike="noStrike" spc="-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2.Русский костюм XVIII века. Петровские реформы </a:t>
            </a:r>
            <a:r>
              <a:rPr lang="ru-RU" sz="3600" b="0" u="heavy" strike="noStrike" spc="-1" dirty="0">
                <a:solidFill>
                  <a:schemeClr val="accent1">
                    <a:lumMod val="75000"/>
                  </a:schemeClr>
                </a:solidFill>
                <a:uFillTx/>
                <a:latin typeface="Times New Roman" pitchFamily="18" charset="0"/>
                <a:ea typeface="DejaVu Sans"/>
                <a:cs typeface="Times New Roman" pitchFamily="18" charset="0"/>
                <a:hlinkClick r:id="rId3"/>
              </a:rPr>
              <a:t>http://rusnardom.ru/russkiy-kostyum-xviii-veka-petrovskie-</a:t>
            </a:r>
            <a:r>
              <a:rPr lang="ru-RU" sz="3600" b="0" u="sng" strike="noStrike" spc="-1" dirty="0">
                <a:solidFill>
                  <a:schemeClr val="accent1">
                    <a:lumMod val="75000"/>
                  </a:schemeClr>
                </a:solidFill>
                <a:uFillTx/>
                <a:latin typeface="Times New Roman" pitchFamily="18" charset="0"/>
                <a:ea typeface="DejaVu Sans"/>
                <a:cs typeface="Times New Roman" pitchFamily="18" charset="0"/>
                <a:hlinkClick r:id="rId3"/>
              </a:rPr>
              <a:t> </a:t>
            </a:r>
            <a:r>
              <a:rPr lang="ru-RU" sz="3600" b="0" u="heavy" strike="noStrike" spc="-1" dirty="0" err="1">
                <a:solidFill>
                  <a:schemeClr val="accent1">
                    <a:lumMod val="75000"/>
                  </a:schemeClr>
                </a:solidFill>
                <a:uFillTx/>
                <a:latin typeface="Times New Roman" pitchFamily="18" charset="0"/>
                <a:ea typeface="DejaVu Sans"/>
                <a:cs typeface="Times New Roman" pitchFamily="18" charset="0"/>
                <a:hlinkClick r:id="rId3"/>
              </a:rPr>
              <a:t>reformyi</a:t>
            </a:r>
            <a:r>
              <a:rPr lang="ru-RU" sz="3600" b="0" u="heavy" strike="noStrike" spc="-1" dirty="0">
                <a:solidFill>
                  <a:schemeClr val="accent1">
                    <a:lumMod val="75000"/>
                  </a:schemeClr>
                </a:solidFill>
                <a:uFillTx/>
                <a:latin typeface="Times New Roman" pitchFamily="18" charset="0"/>
                <a:ea typeface="DejaVu Sans"/>
                <a:cs typeface="Times New Roman" pitchFamily="18" charset="0"/>
                <a:hlinkClick r:id="rId3"/>
              </a:rPr>
              <a:t>/</a:t>
            </a:r>
            <a:endParaRPr lang="ru-RU" sz="3600" b="0" strike="noStrike" spc="-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81960" indent="-381240">
              <a:lnSpc>
                <a:spcPct val="100000"/>
              </a:lnSpc>
              <a:spcBef>
                <a:spcPts val="720"/>
              </a:spcBef>
              <a:tabLst>
                <a:tab pos="0" algn="l"/>
              </a:tabLst>
            </a:pPr>
            <a:r>
              <a:rPr lang="ru-RU" sz="3600" b="0" strike="noStrike" spc="-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3.Коллекция Эрмитажа «Гардероб Петра I» </a:t>
            </a:r>
            <a:r>
              <a:rPr lang="ru-RU" sz="3600" b="0" u="heavy" strike="noStrike" spc="-1" dirty="0">
                <a:solidFill>
                  <a:schemeClr val="accent1">
                    <a:lumMod val="75000"/>
                  </a:schemeClr>
                </a:solidFill>
                <a:uFillTx/>
                <a:latin typeface="Times New Roman" pitchFamily="18" charset="0"/>
                <a:ea typeface="DejaVu Sans"/>
                <a:cs typeface="Times New Roman" pitchFamily="18" charset="0"/>
                <a:hlinkClick r:id="rId4"/>
              </a:rPr>
              <a:t>https://kudago.com/spb/event/garderob-petra-ermitazh-spb/</a:t>
            </a:r>
            <a:endParaRPr lang="ru-RU" sz="3600" b="0" strike="noStrike" spc="-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81960" indent="-381240">
              <a:lnSpc>
                <a:spcPct val="100000"/>
              </a:lnSpc>
              <a:spcBef>
                <a:spcPts val="720"/>
              </a:spcBef>
              <a:tabLst>
                <a:tab pos="0" algn="l"/>
              </a:tabLst>
            </a:pPr>
            <a:r>
              <a:rPr lang="ru-RU" sz="3600" b="0" strike="noStrike" spc="-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4.Как одевались при Петре I: шесть интересных фактов о моде петровской эпохи </a:t>
            </a:r>
            <a:r>
              <a:rPr lang="ru-RU" sz="3600" b="0" u="heavy" strike="noStrike" spc="-1" dirty="0">
                <a:solidFill>
                  <a:schemeClr val="accent1">
                    <a:lumMod val="75000"/>
                  </a:schemeClr>
                </a:solidFill>
                <a:uFillTx/>
                <a:latin typeface="Times New Roman" pitchFamily="18" charset="0"/>
                <a:ea typeface="DejaVu Sans"/>
                <a:cs typeface="Times New Roman" pitchFamily="18" charset="0"/>
                <a:hlinkClick r:id="rId5"/>
              </a:rPr>
              <a:t>https://www.ufa.kp.ru/daily/26180/3069850</a:t>
            </a:r>
            <a:endParaRPr lang="ru-RU" sz="3600" b="0" strike="noStrike" spc="-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81960" indent="-381240">
              <a:lnSpc>
                <a:spcPct val="100000"/>
              </a:lnSpc>
              <a:spcBef>
                <a:spcPts val="720"/>
              </a:spcBef>
              <a:tabLst>
                <a:tab pos="0" algn="l"/>
              </a:tabLst>
            </a:pPr>
            <a:r>
              <a:rPr lang="ru-RU" sz="3600" b="0" strike="noStrike" spc="-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5.Мода в России. </a:t>
            </a:r>
            <a:r>
              <a:rPr lang="ru-RU" sz="3600" b="0" u="sng" strike="noStrike" spc="-1" dirty="0">
                <a:solidFill>
                  <a:schemeClr val="accent1">
                    <a:lumMod val="75000"/>
                  </a:schemeClr>
                </a:solidFill>
                <a:uFillTx/>
                <a:latin typeface="Times New Roman" pitchFamily="18" charset="0"/>
                <a:ea typeface="DejaVu Sans"/>
                <a:cs typeface="Times New Roman" pitchFamily="18" charset="0"/>
                <a:hlinkClick r:id="rId6"/>
              </a:rPr>
              <a:t>https://s-t-o-l.com/material/39634-izmenchivaya-moda-v-rossii-kokoshnik-kyuloty-kamzol</a:t>
            </a:r>
            <a:r>
              <a:rPr lang="ru-RU" sz="3600" b="0" u="sng" strike="noStrike" spc="-1" dirty="0" smtClean="0">
                <a:solidFill>
                  <a:schemeClr val="accent1">
                    <a:lumMod val="75000"/>
                  </a:schemeClr>
                </a:solidFill>
                <a:uFillTx/>
                <a:latin typeface="Times New Roman" pitchFamily="18" charset="0"/>
                <a:ea typeface="DejaVu Sans"/>
                <a:cs typeface="Times New Roman" pitchFamily="18" charset="0"/>
                <a:hlinkClick r:id="rId6"/>
              </a:rPr>
              <a:t>/</a:t>
            </a:r>
            <a:endParaRPr lang="ru-RU" sz="3600" b="0" u="sng" strike="noStrike" spc="-1" dirty="0" smtClean="0">
              <a:solidFill>
                <a:schemeClr val="accent1">
                  <a:lumMod val="75000"/>
                </a:schemeClr>
              </a:solidFill>
              <a:uFillTx/>
              <a:latin typeface="Times New Roman" pitchFamily="18" charset="0"/>
              <a:ea typeface="DejaVu Sans"/>
              <a:cs typeface="Times New Roman" pitchFamily="18" charset="0"/>
            </a:endParaRPr>
          </a:p>
          <a:p>
            <a:pPr marL="381960" indent="-381240">
              <a:lnSpc>
                <a:spcPct val="100000"/>
              </a:lnSpc>
              <a:spcBef>
                <a:spcPts val="720"/>
              </a:spcBef>
              <a:tabLst>
                <a:tab pos="0" algn="l"/>
              </a:tabLst>
            </a:pPr>
            <a:r>
              <a:rPr lang="ru-RU" sz="3600" spc="-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6.Модная революция. </a:t>
            </a:r>
            <a:r>
              <a:rPr lang="ru-RU" sz="3600" b="0" strike="noStrike" spc="-1" dirty="0" smtClean="0">
                <a:solidFill>
                  <a:schemeClr val="accent1">
                    <a:lumMod val="75000"/>
                  </a:schemeClr>
                </a:solidFill>
                <a:uFillTx/>
                <a:latin typeface="Times New Roman" pitchFamily="18" charset="0"/>
                <a:ea typeface="DejaVu Sans"/>
                <a:cs typeface="Times New Roman" pitchFamily="18" charset="0"/>
                <a:hlinkClick r:id="rId7"/>
              </a:rPr>
              <a:t>https</a:t>
            </a:r>
            <a:r>
              <a:rPr lang="ru-RU" sz="3600" b="0" u="sng" strike="noStrike" spc="-1" dirty="0">
                <a:solidFill>
                  <a:schemeClr val="accent1">
                    <a:lumMod val="75000"/>
                  </a:schemeClr>
                </a:solidFill>
                <a:uFillTx/>
                <a:latin typeface="Times New Roman" pitchFamily="18" charset="0"/>
                <a:ea typeface="DejaVu Sans"/>
                <a:cs typeface="Times New Roman" pitchFamily="18" charset="0"/>
                <a:hlinkClick r:id="rId7"/>
              </a:rPr>
              <a:t>://www.ridus.ru/modnaya-revolyuciya--zachem-petru-i-ponadobilos-pereodevat-russkih-176093.html</a:t>
            </a:r>
            <a:endParaRPr lang="ru-RU" sz="3600" b="0" strike="noStrike" spc="-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81960" indent="-381240">
              <a:lnSpc>
                <a:spcPct val="100000"/>
              </a:lnSpc>
              <a:spcBef>
                <a:spcPts val="720"/>
              </a:spcBef>
              <a:tabLst>
                <a:tab pos="0" algn="l"/>
              </a:tabLst>
            </a:pPr>
            <a:endParaRPr lang="ru-RU" sz="3600" b="0" strike="noStrike" spc="-1" dirty="0">
              <a:latin typeface="Arial"/>
            </a:endParaRPr>
          </a:p>
          <a:p>
            <a:pPr marL="381960" indent="-381240">
              <a:lnSpc>
                <a:spcPct val="100000"/>
              </a:lnSpc>
              <a:spcBef>
                <a:spcPts val="720"/>
              </a:spcBef>
              <a:tabLst>
                <a:tab pos="0" algn="l"/>
              </a:tabLst>
            </a:pPr>
            <a:endParaRPr lang="ru-RU" sz="3600" b="0" strike="noStrike" spc="-1" dirty="0">
              <a:latin typeface="Arial"/>
            </a:endParaRPr>
          </a:p>
          <a:p>
            <a:pPr marL="381960" indent="-381240">
              <a:lnSpc>
                <a:spcPct val="100000"/>
              </a:lnSpc>
              <a:spcBef>
                <a:spcPts val="720"/>
              </a:spcBef>
              <a:tabLst>
                <a:tab pos="0" algn="l"/>
              </a:tabLst>
            </a:pPr>
            <a:endParaRPr lang="ru-RU" sz="36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/>
          <p:cNvSpPr/>
          <p:nvPr/>
        </p:nvSpPr>
        <p:spPr>
          <a:xfrm>
            <a:off x="502920" y="311400"/>
            <a:ext cx="9051840" cy="129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1880" tIns="50760" rIns="101880" bIns="5076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400" b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Цель работы</a:t>
            </a:r>
            <a:r>
              <a:rPr lang="ru-RU" sz="44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:</a:t>
            </a:r>
            <a:endParaRPr lang="ru-RU" sz="4400" b="0" strike="noStrike" spc="-1" dirty="0">
              <a:latin typeface="Arial"/>
            </a:endParaRPr>
          </a:p>
        </p:txBody>
      </p:sp>
      <p:sp>
        <p:nvSpPr>
          <p:cNvPr id="124" name="CustomShape 2"/>
          <p:cNvSpPr/>
          <p:nvPr/>
        </p:nvSpPr>
        <p:spPr>
          <a:xfrm>
            <a:off x="502920" y="1813680"/>
            <a:ext cx="9051840" cy="5128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1880" tIns="50760" rIns="101880" bIns="50760">
            <a:normAutofit lnSpcReduction="10000"/>
          </a:bodyPr>
          <a:lstStyle/>
          <a:p>
            <a:pPr marL="381960" indent="-381240">
              <a:lnSpc>
                <a:spcPct val="100000"/>
              </a:lnSpc>
              <a:spcBef>
                <a:spcPts val="720"/>
              </a:spcBef>
              <a:tabLst>
                <a:tab pos="0" algn="l"/>
              </a:tabLst>
            </a:pPr>
            <a:r>
              <a:rPr lang="ru-RU" sz="36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1.Исследовать какие изменения в женской одежде произошли при Петре </a:t>
            </a:r>
            <a:r>
              <a:rPr lang="en-US" sz="36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I</a:t>
            </a:r>
            <a:r>
              <a:rPr lang="ru-RU" sz="36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.</a:t>
            </a:r>
            <a:endParaRPr lang="ru-RU" sz="3600" b="0" strike="noStrike" spc="-1" dirty="0">
              <a:latin typeface="Arial"/>
            </a:endParaRPr>
          </a:p>
          <a:p>
            <a:pPr marL="381960" indent="-381240">
              <a:lnSpc>
                <a:spcPct val="100000"/>
              </a:lnSpc>
              <a:spcBef>
                <a:spcPts val="720"/>
              </a:spcBef>
              <a:tabLst>
                <a:tab pos="0" algn="l"/>
              </a:tabLst>
            </a:pPr>
            <a:r>
              <a:rPr lang="ru-RU" sz="36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2. Изучить какие детали гардероба Петровской эпохи носят современные модницы.</a:t>
            </a:r>
            <a:endParaRPr lang="ru-RU" sz="3600" b="0" strike="noStrike" spc="-1" dirty="0">
              <a:latin typeface="Arial"/>
            </a:endParaRPr>
          </a:p>
          <a:p>
            <a:pPr marL="381960" indent="-381240">
              <a:lnSpc>
                <a:spcPct val="100000"/>
              </a:lnSpc>
              <a:spcBef>
                <a:spcPts val="720"/>
              </a:spcBef>
              <a:tabLst>
                <a:tab pos="0" algn="l"/>
              </a:tabLst>
            </a:pPr>
            <a:r>
              <a:rPr lang="ru-RU" sz="36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3.Проверить можно ли сейчас носить женский гардероб Петровской эпохи.</a:t>
            </a:r>
            <a:endParaRPr lang="ru-RU" sz="3600" b="0" strike="noStrike" spc="-1" dirty="0">
              <a:latin typeface="Arial"/>
            </a:endParaRPr>
          </a:p>
          <a:p>
            <a:pPr marL="381960" indent="-381240">
              <a:lnSpc>
                <a:spcPct val="100000"/>
              </a:lnSpc>
              <a:spcBef>
                <a:spcPts val="720"/>
              </a:spcBef>
              <a:tabLst>
                <a:tab pos="0" algn="l"/>
              </a:tabLst>
            </a:pPr>
            <a:r>
              <a:rPr lang="ru-RU" sz="36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4.Показать на образце неудобства женского костюма.</a:t>
            </a:r>
            <a:endParaRPr lang="ru-RU" sz="36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CustomShape 1"/>
          <p:cNvSpPr/>
          <p:nvPr/>
        </p:nvSpPr>
        <p:spPr>
          <a:xfrm>
            <a:off x="502920" y="357840"/>
            <a:ext cx="9051840" cy="1248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1880" tIns="50760" rIns="101880" bIns="50760" anchor="ctr">
            <a:normAutofit fontScale="40000" lnSpcReduction="20000"/>
          </a:bodyPr>
          <a:lstStyle/>
          <a:p>
            <a:pPr algn="ctr">
              <a:lnSpc>
                <a:spcPct val="100000"/>
              </a:lnSpc>
            </a:pPr>
            <a:r>
              <a:rPr dirty="0"/>
              <a:t/>
            </a:r>
            <a:br>
              <a:rPr dirty="0"/>
            </a:br>
            <a:r>
              <a:rPr lang="ru-RU" sz="10000" b="1" spc="-1" dirty="0" smtClean="0">
                <a:solidFill>
                  <a:srgbClr val="000000"/>
                </a:solidFill>
                <a:latin typeface="Times New Roman"/>
              </a:rPr>
              <a:t>Задачи</a:t>
            </a:r>
            <a:r>
              <a:rPr lang="ru-RU" sz="10000" b="1" strike="noStrike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:</a:t>
            </a:r>
            <a:r>
              <a:rPr dirty="0"/>
              <a:t/>
            </a:r>
            <a:br>
              <a:rPr dirty="0"/>
            </a:br>
            <a:endParaRPr lang="ru-RU" sz="10000" b="0" strike="noStrike" spc="-1" dirty="0">
              <a:latin typeface="Arial"/>
            </a:endParaRPr>
          </a:p>
        </p:txBody>
      </p:sp>
      <p:sp>
        <p:nvSpPr>
          <p:cNvPr id="126" name="CustomShape 2"/>
          <p:cNvSpPr/>
          <p:nvPr/>
        </p:nvSpPr>
        <p:spPr>
          <a:xfrm>
            <a:off x="502920" y="1221840"/>
            <a:ext cx="9051840" cy="5720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1880" tIns="50760" rIns="101880" bIns="50760">
            <a:noAutofit/>
          </a:bodyPr>
          <a:lstStyle/>
          <a:p>
            <a:pPr marL="381960" indent="-381240">
              <a:lnSpc>
                <a:spcPct val="100000"/>
              </a:lnSpc>
              <a:spcBef>
                <a:spcPts val="720"/>
              </a:spcBef>
              <a:tabLst>
                <a:tab pos="0" algn="l"/>
              </a:tabLst>
            </a:pPr>
            <a:r>
              <a:rPr lang="ru-RU" sz="36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ru-RU" sz="32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1.Изучить необходимую информацию, о том </a:t>
            </a:r>
            <a:endParaRPr lang="ru-RU" sz="3200" b="0" strike="noStrike" spc="-1" dirty="0">
              <a:latin typeface="Arial"/>
            </a:endParaRPr>
          </a:p>
          <a:p>
            <a:pPr marL="381960" indent="-381240">
              <a:lnSpc>
                <a:spcPct val="100000"/>
              </a:lnSpc>
              <a:spcBef>
                <a:spcPts val="720"/>
              </a:spcBef>
              <a:tabLst>
                <a:tab pos="0" algn="l"/>
              </a:tabLst>
            </a:pPr>
            <a:r>
              <a:rPr lang="ru-RU" sz="32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    как выглядел женский	костюм, до Петра </a:t>
            </a:r>
            <a:r>
              <a:rPr lang="en-US" sz="32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I</a:t>
            </a:r>
            <a:r>
              <a:rPr lang="ru-RU" sz="32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, для чего нужны	были изменения в одежде, сравнить одежду до Петра </a:t>
            </a:r>
            <a:r>
              <a:rPr lang="en-US" sz="32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I </a:t>
            </a:r>
            <a:r>
              <a:rPr lang="ru-RU" sz="32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и при нём.</a:t>
            </a:r>
            <a:endParaRPr lang="ru-RU" sz="3200" b="0" strike="noStrike" spc="-1" dirty="0">
              <a:latin typeface="Arial"/>
            </a:endParaRPr>
          </a:p>
          <a:p>
            <a:pPr marL="381960" indent="-381240">
              <a:lnSpc>
                <a:spcPct val="100000"/>
              </a:lnSpc>
              <a:spcBef>
                <a:spcPts val="720"/>
              </a:spcBef>
              <a:tabLst>
                <a:tab pos="0" algn="l"/>
              </a:tabLst>
            </a:pPr>
            <a:r>
              <a:rPr lang="ru-RU" sz="32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2.Проанализировать можно ли носить сейчас предметы гардероба Петровской эпохи.</a:t>
            </a:r>
            <a:endParaRPr lang="ru-RU" sz="3200" b="0" strike="noStrike" spc="-1" dirty="0">
              <a:latin typeface="Arial"/>
            </a:endParaRPr>
          </a:p>
          <a:p>
            <a:pPr marL="381960" indent="-381240">
              <a:spcBef>
                <a:spcPts val="720"/>
              </a:spcBef>
              <a:tabLst>
                <a:tab pos="0" algn="l"/>
              </a:tabLst>
            </a:pPr>
            <a:r>
              <a:rPr lang="ru-RU" sz="3200" b="0" strike="noStrike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3.Создать </a:t>
            </a:r>
            <a:r>
              <a:rPr lang="ru-RU" sz="32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макет женского платья и </a:t>
            </a:r>
            <a:r>
              <a:rPr lang="ru-RU" sz="3200" b="0" strike="noStrike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причёски.</a:t>
            </a:r>
            <a:endParaRPr lang="ru-RU" sz="3200" dirty="0" smtClean="0"/>
          </a:p>
          <a:p>
            <a:pPr marL="381960" indent="-381240">
              <a:spcBef>
                <a:spcPts val="720"/>
              </a:spcBef>
              <a:tabLst>
                <a:tab pos="0" algn="l"/>
              </a:tabLst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4.Создать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для куклы одежду Петровской эпохи.</a:t>
            </a:r>
          </a:p>
          <a:p>
            <a:pPr marL="381960" indent="-381240">
              <a:lnSpc>
                <a:spcPct val="100000"/>
              </a:lnSpc>
              <a:spcBef>
                <a:spcPts val="720"/>
              </a:spcBef>
              <a:tabLst>
                <a:tab pos="0" algn="l"/>
              </a:tabLst>
            </a:pPr>
            <a:endParaRPr lang="ru-RU" sz="3200" b="0" strike="noStrike" spc="-1" dirty="0" smtClean="0">
              <a:solidFill>
                <a:srgbClr val="000000"/>
              </a:solidFill>
              <a:latin typeface="Times New Roman"/>
              <a:ea typeface="DejaVu Sans"/>
            </a:endParaRPr>
          </a:p>
          <a:p>
            <a:pPr marL="381960" indent="-381240">
              <a:lnSpc>
                <a:spcPct val="100000"/>
              </a:lnSpc>
              <a:spcBef>
                <a:spcPts val="720"/>
              </a:spcBef>
              <a:tabLst>
                <a:tab pos="0" algn="l"/>
              </a:tabLst>
            </a:pPr>
            <a:endParaRPr lang="ru-RU" sz="3200" b="0" strike="noStrike" spc="-1" dirty="0">
              <a:latin typeface="Arial"/>
            </a:endParaRPr>
          </a:p>
          <a:p>
            <a:pPr marL="381960" indent="-381240">
              <a:lnSpc>
                <a:spcPct val="100000"/>
              </a:lnSpc>
              <a:spcBef>
                <a:spcPts val="720"/>
              </a:spcBef>
              <a:tabLst>
                <a:tab pos="0" algn="l"/>
              </a:tabLst>
            </a:pPr>
            <a:endParaRPr lang="ru-RU" sz="3200" b="0" strike="noStrike" spc="-1" dirty="0">
              <a:latin typeface="Arial"/>
            </a:endParaRPr>
          </a:p>
          <a:p>
            <a:pPr marL="381960" indent="-381240">
              <a:lnSpc>
                <a:spcPct val="100000"/>
              </a:lnSpc>
              <a:spcBef>
                <a:spcPts val="720"/>
              </a:spcBef>
              <a:tabLst>
                <a:tab pos="0" algn="l"/>
              </a:tabLst>
            </a:pPr>
            <a:endParaRPr lang="ru-RU" sz="32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CustomShape 1"/>
          <p:cNvSpPr/>
          <p:nvPr/>
        </p:nvSpPr>
        <p:spPr>
          <a:xfrm>
            <a:off x="502920" y="311400"/>
            <a:ext cx="9051840" cy="129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1880" tIns="50760" rIns="101880" bIns="5076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400" b="1" strike="noStrike" spc="-1">
                <a:solidFill>
                  <a:srgbClr val="000000"/>
                </a:solidFill>
                <a:latin typeface="Times New Roman"/>
                <a:ea typeface="DejaVu Sans"/>
              </a:rPr>
              <a:t>Гипотеза:</a:t>
            </a:r>
            <a:endParaRPr lang="ru-RU" sz="4400" b="0" strike="noStrike" spc="-1">
              <a:latin typeface="Arial"/>
            </a:endParaRPr>
          </a:p>
        </p:txBody>
      </p:sp>
      <p:sp>
        <p:nvSpPr>
          <p:cNvPr id="128" name="CustomShape 2"/>
          <p:cNvSpPr/>
          <p:nvPr/>
        </p:nvSpPr>
        <p:spPr>
          <a:xfrm>
            <a:off x="502920" y="1813680"/>
            <a:ext cx="9051840" cy="5128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1880" tIns="50760" rIns="101880" bIns="50760">
            <a:noAutofit/>
          </a:bodyPr>
          <a:lstStyle/>
          <a:p>
            <a:pPr marL="381960" indent="-381240">
              <a:lnSpc>
                <a:spcPct val="100000"/>
              </a:lnSpc>
              <a:spcBef>
                <a:spcPts val="720"/>
              </a:spcBef>
              <a:tabLst>
                <a:tab pos="0" algn="l"/>
              </a:tabLst>
            </a:pPr>
            <a:r>
              <a:rPr lang="ru-RU" sz="36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      </a:t>
            </a:r>
            <a:r>
              <a:rPr lang="ru-RU" sz="3600" b="0" strike="noStrike" spc="-1" dirty="0" smtClean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Могут ли современные модницы использовать предметы </a:t>
            </a:r>
            <a:r>
              <a:rPr lang="ru-RU" sz="3600" b="0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из гардероба Петровской </a:t>
            </a:r>
            <a:r>
              <a:rPr lang="ru-RU" sz="3600" b="0" strike="noStrike" spc="-1" dirty="0" smtClean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эпохи?</a:t>
            </a:r>
            <a:endParaRPr lang="ru-RU" sz="3600" b="0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CustomShape 1"/>
          <p:cNvSpPr/>
          <p:nvPr/>
        </p:nvSpPr>
        <p:spPr>
          <a:xfrm>
            <a:off x="502920" y="311400"/>
            <a:ext cx="9051840" cy="129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1880" tIns="50760" rIns="101880" bIns="5076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400" b="1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Этапы работы над проектом</a:t>
            </a:r>
            <a:endParaRPr lang="ru-RU" sz="4400" b="0" strike="noStrike" spc="-1" dirty="0">
              <a:latin typeface="Arial"/>
            </a:endParaRPr>
          </a:p>
        </p:txBody>
      </p:sp>
      <p:sp>
        <p:nvSpPr>
          <p:cNvPr id="130" name="CustomShape 2"/>
          <p:cNvSpPr/>
          <p:nvPr/>
        </p:nvSpPr>
        <p:spPr>
          <a:xfrm>
            <a:off x="502920" y="1813680"/>
            <a:ext cx="9350816" cy="5128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1880" tIns="50760" rIns="101880" bIns="50760">
            <a:normAutofit/>
          </a:bodyPr>
          <a:lstStyle/>
          <a:p>
            <a:pPr marL="381960" indent="-381240">
              <a:lnSpc>
                <a:spcPct val="100000"/>
              </a:lnSpc>
              <a:spcBef>
                <a:spcPts val="720"/>
              </a:spcBef>
              <a:tabLst>
                <a:tab pos="0" algn="l"/>
              </a:tabLst>
            </a:pPr>
            <a:r>
              <a:rPr lang="ru-RU" sz="36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ru-RU" sz="32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1.Выбор темы </a:t>
            </a:r>
            <a:r>
              <a:rPr lang="ru-RU" sz="3200" b="0" strike="noStrike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проекта. </a:t>
            </a:r>
            <a:r>
              <a:rPr lang="ru-RU" sz="3200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Разработка</a:t>
            </a:r>
            <a:r>
              <a:rPr lang="ru-RU" sz="3200" b="0" strike="noStrike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 гипотезы.</a:t>
            </a:r>
            <a:endParaRPr lang="ru-RU" sz="3200" b="0" strike="noStrike" spc="-1" dirty="0">
              <a:latin typeface="Arial"/>
            </a:endParaRPr>
          </a:p>
          <a:p>
            <a:pPr marL="381960" indent="-381240">
              <a:lnSpc>
                <a:spcPct val="100000"/>
              </a:lnSpc>
              <a:spcBef>
                <a:spcPts val="720"/>
              </a:spcBef>
              <a:tabLst>
                <a:tab pos="0" algn="l"/>
              </a:tabLst>
            </a:pPr>
            <a:r>
              <a:rPr lang="ru-RU" sz="32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r>
              <a:rPr lang="ru-RU" sz="3200" b="0" strike="noStrike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2.Формулировка </a:t>
            </a:r>
            <a:r>
              <a:rPr lang="ru-RU" sz="32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задач, которые следует решить. Выбор средств и методов решения задач. Определение последовательности и сроков работы</a:t>
            </a:r>
            <a:r>
              <a:rPr lang="ru-RU" sz="3200" spc="-1" dirty="0" smtClean="0">
                <a:solidFill>
                  <a:srgbClr val="000000"/>
                </a:solidFill>
                <a:latin typeface="Times New Roman"/>
              </a:rPr>
              <a:t>. </a:t>
            </a:r>
            <a:r>
              <a:rPr lang="ru-RU" sz="3200" spc="-1" dirty="0">
                <a:solidFill>
                  <a:srgbClr val="000000"/>
                </a:solidFill>
                <a:latin typeface="Times New Roman"/>
              </a:rPr>
              <a:t>Поиск и сбор информации.</a:t>
            </a:r>
            <a:endParaRPr lang="ru-RU" sz="3200" b="0" strike="noStrike" spc="-1" dirty="0">
              <a:latin typeface="Arial"/>
            </a:endParaRPr>
          </a:p>
          <a:p>
            <a:pPr marL="381960" indent="-381240">
              <a:lnSpc>
                <a:spcPct val="100000"/>
              </a:lnSpc>
              <a:spcBef>
                <a:spcPts val="720"/>
              </a:spcBef>
              <a:tabLst>
                <a:tab pos="0" algn="l"/>
              </a:tabLst>
            </a:pPr>
            <a:r>
              <a:rPr lang="ru-RU" sz="32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r>
              <a:rPr lang="ru-RU" sz="3200" b="0" strike="noStrike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3.Оформление </a:t>
            </a:r>
            <a:r>
              <a:rPr lang="ru-RU" sz="32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проекта.</a:t>
            </a:r>
            <a:endParaRPr lang="ru-RU" sz="3200" b="0" strike="noStrike" spc="-1" dirty="0">
              <a:latin typeface="Arial"/>
            </a:endParaRPr>
          </a:p>
          <a:p>
            <a:pPr marL="381960" indent="-381240">
              <a:lnSpc>
                <a:spcPct val="100000"/>
              </a:lnSpc>
              <a:spcBef>
                <a:spcPts val="720"/>
              </a:spcBef>
              <a:tabLst>
                <a:tab pos="0" algn="l"/>
              </a:tabLst>
            </a:pPr>
            <a:r>
              <a:rPr lang="ru-RU" sz="32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 </a:t>
            </a:r>
            <a:r>
              <a:rPr lang="ru-RU" sz="3200" b="0" strike="noStrike" spc="-1" dirty="0" smtClean="0">
                <a:solidFill>
                  <a:srgbClr val="000000"/>
                </a:solidFill>
                <a:latin typeface="Times New Roman"/>
                <a:ea typeface="DejaVu Sans"/>
              </a:rPr>
              <a:t>4.Защита </a:t>
            </a:r>
            <a:r>
              <a:rPr lang="ru-RU" sz="3200" b="0" strike="noStrike" spc="-1" dirty="0">
                <a:solidFill>
                  <a:srgbClr val="000000"/>
                </a:solidFill>
                <a:latin typeface="Times New Roman"/>
                <a:ea typeface="DejaVu Sans"/>
              </a:rPr>
              <a:t>проекта. (Конечный продукт-презентация, кукла с одеждой, макет костюма).</a:t>
            </a:r>
            <a:endParaRPr lang="ru-RU" sz="3200" b="0" strike="noStrike" spc="-1" dirty="0">
              <a:latin typeface="Arial"/>
            </a:endParaRPr>
          </a:p>
          <a:p>
            <a:pPr marL="381960" indent="-381240">
              <a:lnSpc>
                <a:spcPct val="100000"/>
              </a:lnSpc>
              <a:spcBef>
                <a:spcPts val="720"/>
              </a:spcBef>
              <a:tabLst>
                <a:tab pos="0" algn="l"/>
              </a:tabLst>
            </a:pPr>
            <a:endParaRPr lang="ru-RU" sz="32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CustomShape 1"/>
          <p:cNvSpPr/>
          <p:nvPr/>
        </p:nvSpPr>
        <p:spPr>
          <a:xfrm>
            <a:off x="502920" y="311400"/>
            <a:ext cx="9051840" cy="129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1880" tIns="50760" rIns="101880" bIns="5076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400" b="1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Суть реформ</a:t>
            </a:r>
            <a:endParaRPr lang="ru-RU" sz="4400" b="1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2" name="CustomShape 2"/>
          <p:cNvSpPr/>
          <p:nvPr/>
        </p:nvSpPr>
        <p:spPr>
          <a:xfrm>
            <a:off x="502920" y="1813680"/>
            <a:ext cx="9051840" cy="5128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1880" tIns="50760" rIns="101880" bIns="50760">
            <a:normAutofit fontScale="83500" lnSpcReduction="20000"/>
          </a:bodyPr>
          <a:lstStyle/>
          <a:p>
            <a:pPr marL="381960" indent="-381240" algn="just">
              <a:lnSpc>
                <a:spcPct val="100000"/>
              </a:lnSpc>
              <a:spcBef>
                <a:spcPts val="720"/>
              </a:spcBef>
              <a:tabLst>
                <a:tab pos="0" algn="l"/>
              </a:tabLst>
            </a:pPr>
            <a:r>
              <a:rPr lang="ru-RU" sz="36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    </a:t>
            </a:r>
            <a:r>
              <a:rPr lang="ru-RU" sz="3600" b="0" strike="noStrike" spc="-1" dirty="0" smtClean="0">
                <a:solidFill>
                  <a:srgbClr val="000000"/>
                </a:solidFill>
                <a:latin typeface="Calibri"/>
                <a:ea typeface="DejaVu Sans"/>
              </a:rPr>
              <a:t>    </a:t>
            </a:r>
            <a:r>
              <a:rPr lang="ru-RU" sz="3600" b="0" strike="noStrike" spc="-1" dirty="0" smtClean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В </a:t>
            </a:r>
            <a:r>
              <a:rPr lang="ru-RU" sz="3600" b="0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конце августа 1699 года царский указ Петра I запретил старый русский костюм. </a:t>
            </a:r>
            <a:endParaRPr lang="ru-RU" sz="3600" b="0" strike="noStrike" spc="-1" dirty="0" smtClean="0">
              <a:solidFill>
                <a:srgbClr val="000000"/>
              </a:solidFill>
              <a:latin typeface="Times New Roman" pitchFamily="18" charset="0"/>
              <a:ea typeface="DejaVu Sans"/>
              <a:cs typeface="Times New Roman" pitchFamily="18" charset="0"/>
            </a:endParaRPr>
          </a:p>
          <a:p>
            <a:pPr marL="381960" indent="-381240" algn="just">
              <a:lnSpc>
                <a:spcPct val="100000"/>
              </a:lnSpc>
              <a:spcBef>
                <a:spcPts val="720"/>
              </a:spcBef>
              <a:tabLst>
                <a:tab pos="0" algn="l"/>
              </a:tabLst>
            </a:pPr>
            <a:r>
              <a:rPr lang="ru-RU" sz="3600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 </a:t>
            </a:r>
            <a:r>
              <a:rPr lang="ru-RU" sz="3600" spc="-1" dirty="0" smtClean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       </a:t>
            </a:r>
            <a:r>
              <a:rPr lang="ru-RU" sz="3600" b="0" strike="noStrike" spc="-1" dirty="0" smtClean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Преимущества </a:t>
            </a:r>
            <a:r>
              <a:rPr lang="ru-RU" sz="3600" b="0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европейского платья были очевидны: более короткое, лёгкое, удобное, оно было лучше приспособлено для активной жизни.</a:t>
            </a:r>
            <a:endParaRPr lang="ru-RU" sz="3600" b="0" strike="noStrike" spc="-1" dirty="0">
              <a:latin typeface="Times New Roman" pitchFamily="18" charset="0"/>
              <a:cs typeface="Times New Roman" pitchFamily="18" charset="0"/>
            </a:endParaRPr>
          </a:p>
          <a:p>
            <a:pPr marL="381960" indent="-381240" algn="just">
              <a:lnSpc>
                <a:spcPct val="100000"/>
              </a:lnSpc>
              <a:spcBef>
                <a:spcPts val="720"/>
              </a:spcBef>
              <a:tabLst>
                <a:tab pos="0" algn="l"/>
              </a:tabLst>
            </a:pPr>
            <a:r>
              <a:rPr lang="ru-RU" sz="3600" b="0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    </a:t>
            </a:r>
            <a:r>
              <a:rPr lang="ru-RU" sz="3600" b="0" strike="noStrike" spc="-1" dirty="0" smtClean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    Женщины </a:t>
            </a:r>
            <a:r>
              <a:rPr lang="ru-RU" sz="3600" b="0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должны были переодеться в европейское платье с 1 января 1701 года. Небогатым дворянам давалось два года, чтобы доносить старое платье – на одежду ставилось специальное клеймо с указанием даты. В качестве наглядных образцов нового костюма на городских улицах были выставлены чучела, одетые на новый манер.</a:t>
            </a:r>
            <a:endParaRPr lang="ru-RU" sz="3600" b="0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CustomShape 1"/>
          <p:cNvSpPr/>
          <p:nvPr/>
        </p:nvSpPr>
        <p:spPr>
          <a:xfrm>
            <a:off x="502920" y="311400"/>
            <a:ext cx="9051840" cy="129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1880" tIns="50760" rIns="101880" bIns="5076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400" b="1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Женский костюм</a:t>
            </a:r>
            <a:endParaRPr lang="ru-RU" sz="4400" b="1" strike="noStrike" spc="-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7" name="CustomShape 2"/>
          <p:cNvSpPr/>
          <p:nvPr/>
        </p:nvSpPr>
        <p:spPr>
          <a:xfrm>
            <a:off x="502920" y="1437928"/>
            <a:ext cx="9051840" cy="550431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1880" tIns="50760" rIns="101880" bIns="50760">
            <a:normAutofit/>
          </a:bodyPr>
          <a:lstStyle/>
          <a:p>
            <a:pPr marL="381960" indent="-38124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</a:pPr>
            <a:r>
              <a:rPr lang="ru-RU" sz="2000" b="0" strike="noStrike" spc="-1" dirty="0" smtClean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        Женщинам </a:t>
            </a:r>
            <a:r>
              <a:rPr lang="ru-RU" sz="2000" b="0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переход на европейскую моду дался  тяжело. Привыкшие к длинным и широким сарафанам, к многослойным нарядам, теперь девушки должны были надеть узкое и открывающее плечи и грудь европейское платье.</a:t>
            </a:r>
            <a:endParaRPr lang="ru-RU" sz="2000" b="0" strike="noStrike" spc="-1" dirty="0">
              <a:latin typeface="Times New Roman" pitchFamily="18" charset="0"/>
              <a:cs typeface="Times New Roman" pitchFamily="18" charset="0"/>
            </a:endParaRPr>
          </a:p>
          <a:p>
            <a:pPr marL="381960" indent="-381240" algn="just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</a:pPr>
            <a:r>
              <a:rPr lang="ru-RU" sz="2000" b="0" strike="noStrike" spc="-1" dirty="0" smtClean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         В </a:t>
            </a:r>
            <a:r>
              <a:rPr lang="ru-RU" sz="2000" b="0" strike="noStrike" spc="-1" dirty="0">
                <a:solidFill>
                  <a:srgbClr val="000000"/>
                </a:solidFill>
                <a:latin typeface="Times New Roman" pitchFamily="18" charset="0"/>
                <a:ea typeface="DejaVu Sans"/>
                <a:cs typeface="Times New Roman" pitchFamily="18" charset="0"/>
              </a:rPr>
              <a:t>начале XVIII века одежда столичных дворянок стала походить на французское платье конца XVII века. Дамский костюм теперь состоял из юбки, корсажа и распашного платья – все это надевалось на льняную сорочку. Корсет, который в Европе носили с XVI века, доставлял женщинам особые неудобства. У состоятельных дам он всегда был обтянут шелком и щедро обшит пуговицами, кружевом и лентами. Корсет нельзя было надеть самостоятельно – шнуровку на спине девушкам затягивали служанки, в нем было трудно дышать и расслабиться или согнуть спину. С непривычки многие дамы, находясь весь день в узком платье, падали в обморок. Помимо неудобства, корсет был еще и вреден для здоровья: в нем организм становился уязвимым для желудочных и легочных заболеваний. Однако, преодолевая мучения, дворянки повиновались веяниям моды – тем более, другого выхода при строгом указе Петра у них не было.</a:t>
            </a:r>
            <a:endParaRPr lang="ru-RU" sz="2000" b="0" strike="noStrike" spc="-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spcBef>
                <a:spcPts val="720"/>
              </a:spcBef>
            </a:pPr>
            <a:endParaRPr lang="ru-RU" sz="20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xmlns:p15="http://schemas.microsoft.com/office/powerpoint/2012/main"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272</TotalTime>
  <Words>1486</Words>
  <Application>Microsoft Office PowerPoint</Application>
  <PresentationFormat>Произвольный</PresentationFormat>
  <Paragraphs>122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31</vt:i4>
      </vt:variant>
    </vt:vector>
  </HeadingPairs>
  <TitlesOfParts>
    <vt:vector size="33" baseType="lpstr">
      <vt:lpstr>Office Theme</vt:lpstr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Ткани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/>
  <dc:description/>
  <cp:lastModifiedBy>1</cp:lastModifiedBy>
  <cp:revision>30</cp:revision>
  <dcterms:created xsi:type="dcterms:W3CDTF">2021-03-03T16:41:20Z</dcterms:created>
  <dcterms:modified xsi:type="dcterms:W3CDTF">2024-01-07T07:48:36Z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ContentTypeId">
    <vt:lpwstr>0x01010079F111ED35F8CC479449609E8A0923A6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Произвольный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33</vt:i4>
  </property>
</Properties>
</file>