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74" r:id="rId7"/>
    <p:sldId id="262" r:id="rId8"/>
    <p:sldId id="263" r:id="rId9"/>
    <p:sldId id="275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91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58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4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423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83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60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433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17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89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46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98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5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FCE9A-6818-40FE-ABBC-AF6F70381F67}" type="datetimeFigureOut">
              <a:rPr lang="ru-RU" smtClean="0"/>
              <a:t>26.12.2023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808E-54C4-4168-A5C7-1E519E556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47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yapx.cc/WjoJ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17" y="864524"/>
            <a:ext cx="10583121" cy="486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Domine"/>
              </a:rPr>
              <a:t>Определите тип односоставного предложения: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1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. В лесу не видно спелых почек, не слышно голоса грачей.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2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. Кого журю, того люблю.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3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. Идти обратно бесполезно.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895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Б 3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38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PT Sans"/>
              </a:rPr>
              <a:t>Составьте по два предложения с каждым словом так, чтобы в одном данные слова были подлежащими, а в другом - обращениями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ans"/>
              </a:rPr>
              <a:t>.</a:t>
            </a:r>
          </a:p>
          <a:p>
            <a:pPr marL="0" indent="0" algn="ctr">
              <a:buNone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PT Sans"/>
              </a:rPr>
              <a:t>Товарищ 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0000"/>
                </a:solidFill>
                <a:latin typeface="PT Sans"/>
              </a:rPr>
              <a:t>Д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PT Sans"/>
              </a:rPr>
              <a:t>евушка</a:t>
            </a:r>
            <a:endParaRPr lang="ru-RU" b="0" i="0" dirty="0" smtClean="0">
              <a:solidFill>
                <a:srgbClr val="000000"/>
              </a:solidFill>
              <a:effectLst/>
              <a:latin typeface="PT Sans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895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Б 4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4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35" y="1557495"/>
            <a:ext cx="11479876" cy="4203226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Вставьте </a:t>
            </a:r>
            <a:r>
              <a:rPr lang="ru-RU" b="1" dirty="0" smtClean="0"/>
              <a:t>вводные </a:t>
            </a:r>
            <a:r>
              <a:rPr lang="ru-RU" b="1" dirty="0"/>
              <a:t>слова, необходимые по смыслу.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</a:t>
            </a:r>
            <a:r>
              <a:rPr lang="ru-RU" b="1" dirty="0"/>
              <a:t> </a:t>
            </a:r>
            <a:r>
              <a:rPr lang="ru-RU" dirty="0"/>
              <a:t>Специальным лазером можно, </a:t>
            </a:r>
            <a:r>
              <a:rPr lang="ru-RU" b="1" dirty="0" smtClean="0">
                <a:solidFill>
                  <a:srgbClr val="FF0000"/>
                </a:solidFill>
              </a:rPr>
              <a:t>степень обычности</a:t>
            </a:r>
            <a:r>
              <a:rPr lang="ru-RU" dirty="0" smtClean="0"/>
              <a:t>, </a:t>
            </a:r>
            <a:r>
              <a:rPr lang="ru-RU" dirty="0"/>
              <a:t>создать пучок невидимых инфракрасных лучей.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Они, </a:t>
            </a:r>
            <a:r>
              <a:rPr lang="ru-RU" b="1" dirty="0" smtClean="0">
                <a:solidFill>
                  <a:srgbClr val="FF0000"/>
                </a:solidFill>
              </a:rPr>
              <a:t>уверенность</a:t>
            </a:r>
            <a:r>
              <a:rPr lang="ru-RU" dirty="0" smtClean="0"/>
              <a:t>, </a:t>
            </a:r>
            <a:r>
              <a:rPr lang="ru-RU" dirty="0"/>
              <a:t>способны пронизывать многие непрозрачные тела.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b="1" dirty="0" smtClean="0">
                <a:solidFill>
                  <a:srgbClr val="FF0000"/>
                </a:solidFill>
              </a:rPr>
              <a:t>Сомнение</a:t>
            </a:r>
            <a:r>
              <a:rPr lang="ru-RU" dirty="0" smtClean="0"/>
              <a:t>, </a:t>
            </a:r>
            <a:r>
              <a:rPr lang="ru-RU" dirty="0"/>
              <a:t>такие инфракрасные лазеры станут основой совершенных микроскопов, позволяющих заглядывать внутрь тел и предметов, ныне недоступных нашему взгляду.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</a:t>
            </a:r>
            <a:r>
              <a:rPr lang="ru-RU" b="1" dirty="0" smtClean="0">
                <a:solidFill>
                  <a:srgbClr val="FF0000"/>
                </a:solidFill>
              </a:rPr>
              <a:t>Уверенность</a:t>
            </a:r>
            <a:r>
              <a:rPr lang="ru-RU" dirty="0" smtClean="0"/>
              <a:t>, </a:t>
            </a:r>
            <a:r>
              <a:rPr lang="ru-RU" dirty="0"/>
              <a:t>спутники тормозятся атмосферой Земли и постепенно снижаются, а потом сгорают от трения.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</a:t>
            </a:r>
            <a:r>
              <a:rPr lang="ru-RU" dirty="0"/>
              <a:t>) </a:t>
            </a:r>
            <a:r>
              <a:rPr lang="ru-RU" b="1" dirty="0" smtClean="0">
                <a:solidFill>
                  <a:srgbClr val="FF0000"/>
                </a:solidFill>
              </a:rPr>
              <a:t>источник сообщения</a:t>
            </a:r>
            <a:r>
              <a:rPr lang="ru-RU" dirty="0" smtClean="0"/>
              <a:t>, </a:t>
            </a:r>
            <a:r>
              <a:rPr lang="ru-RU" dirty="0"/>
              <a:t>спутники можно «подпирать» лучами лазеров.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895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Б 5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5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Какой сейчас урок?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зовут учителя ведущего этот урок?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Какую тему мы изучали на предыдущем уроке?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Назови 5 ласковых обращений к своему соседу (соседке) по парте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Назови 3 вводных слова (с эмоциональной оценкой) своего настроения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378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В 1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7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Domine"/>
              </a:rPr>
              <a:t>Укажите вид односоставного предложения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: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Domine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Domine"/>
              </a:rPr>
              <a:t>1. Вот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письмо сына.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Domine"/>
              </a:rPr>
              <a:t>2. Словом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можно полки за собой повести.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Domine"/>
              </a:rPr>
              <a:t>3. Мне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грустно</a:t>
            </a:r>
            <a:r>
              <a:rPr lang="ru-RU" dirty="0" smtClean="0">
                <a:solidFill>
                  <a:srgbClr val="000000"/>
                </a:solidFill>
                <a:latin typeface="Domine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Domine"/>
              </a:rPr>
              <a:t>4.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Сильнее кошки зверя нет.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Domine"/>
              </a:rPr>
              <a:t>5. Дни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поздней осени бранят обыкновенно.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378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В 2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5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Выпишите вводные слова и напишите их функцию: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>
                <a:latin typeface="+mj-lt"/>
              </a:rPr>
              <a:t>Она очень долго страдала после разлуки, но как известно время лечит любые раны. </a:t>
            </a:r>
            <a:endParaRPr lang="ru-RU" dirty="0" smtClean="0">
              <a:latin typeface="+mj-lt"/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latin typeface="+mj-lt"/>
              </a:rPr>
              <a:t>Может</a:t>
            </a:r>
            <a:r>
              <a:rPr lang="ru-RU" dirty="0">
                <a:latin typeface="+mj-lt"/>
              </a:rPr>
              <a:t> быть вы изволили выразиться так для красоты слога</a:t>
            </a:r>
            <a:r>
              <a:rPr lang="ru-RU" dirty="0" smtClean="0">
                <a:latin typeface="+mj-lt"/>
              </a:rPr>
              <a:t>?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Calibri Light" panose="020F0302020204030204"/>
              </a:rPr>
              <a:t>Но в нашем деле правда быстро вышла наружу, и нас вскоре освободили. 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Уже все в нашем городе говорят об этом. </a:t>
            </a:r>
            <a:endParaRPr lang="ru-RU" dirty="0" smtClean="0">
              <a:solidFill>
                <a:prstClr val="black"/>
              </a:solidFill>
              <a:latin typeface="Calibri Light" panose="020F0302020204030204"/>
            </a:endParaRP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/>
              <a:t> </a:t>
            </a:r>
            <a:r>
              <a:rPr lang="ru-RU" dirty="0" smtClean="0">
                <a:latin typeface="+mj-lt"/>
              </a:rPr>
              <a:t>Вы одним словом легко отделались.</a:t>
            </a:r>
            <a:endParaRPr lang="ru-RU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6378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В 3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8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b="1" dirty="0">
                <a:solidFill>
                  <a:srgbClr val="000000"/>
                </a:solidFill>
                <a:latin typeface="PT Sans"/>
              </a:rPr>
              <a:t>Составьте по два предложения с каждым словом так, чтобы в одном данные слова были подлежащими, а в другом - обращениями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.</a:t>
            </a:r>
          </a:p>
          <a:p>
            <a:pPr marL="0" indent="0" algn="ctr">
              <a:buNone/>
            </a:pPr>
            <a:r>
              <a:rPr lang="ru-RU" b="0" i="1" dirty="0" smtClean="0">
                <a:solidFill>
                  <a:srgbClr val="000000"/>
                </a:solidFill>
                <a:effectLst/>
                <a:latin typeface="PT Sans"/>
              </a:rPr>
              <a:t>Сергей Петрович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000000"/>
                </a:solidFill>
                <a:latin typeface="PT Sans"/>
              </a:rPr>
              <a:t>Ч</a:t>
            </a:r>
            <a:r>
              <a:rPr lang="ru-RU" b="0" i="1" dirty="0" smtClean="0">
                <a:solidFill>
                  <a:srgbClr val="000000"/>
                </a:solidFill>
                <a:effectLst/>
                <a:latin typeface="PT Sans"/>
              </a:rPr>
              <a:t>итатель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378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В 4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Domine"/>
              </a:rPr>
              <a:t>Укажите вид односоставного предложения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: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Domine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Domine"/>
              </a:rPr>
              <a:t>1. Светает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2. В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поселке строят новый дом.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3. Слезами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горю не поможешь.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4. Век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живи – век учись.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Domine"/>
              </a:rPr>
              <a:t>5</a:t>
            </a:r>
            <a:r>
              <a:rPr lang="ru-RU" dirty="0" smtClean="0">
                <a:solidFill>
                  <a:srgbClr val="000000"/>
                </a:solidFill>
                <a:latin typeface="Domine"/>
              </a:rPr>
              <a:t>.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Приятно пахнет черемухой.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378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В 5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39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2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 highlightClick="1"/>
          </p:cNvPr>
          <p:cNvSpPr/>
          <p:nvPr/>
        </p:nvSpPr>
        <p:spPr>
          <a:xfrm>
            <a:off x="838200" y="372300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2" action="ppaction://hlinksldjump"/>
              </a:rPr>
              <a:t>А 1</a:t>
            </a:r>
            <a:endParaRPr lang="ru-RU" sz="6000" b="1" dirty="0"/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838200" y="159370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3" action="ppaction://hlinksldjump"/>
              </a:rPr>
              <a:t>А 2</a:t>
            </a:r>
            <a:endParaRPr lang="ru-RU" sz="6000" b="1" dirty="0"/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838200" y="2875403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4" action="ppaction://hlinksldjump"/>
              </a:rPr>
              <a:t>А 3</a:t>
            </a:r>
            <a:endParaRPr lang="ru-RU" sz="6000" b="1" dirty="0"/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838200" y="4157100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5" action="ppaction://hlinksldjump"/>
              </a:rPr>
              <a:t>А 4</a:t>
            </a:r>
            <a:endParaRPr lang="ru-RU" sz="6000" b="1" dirty="0"/>
          </a:p>
        </p:txBody>
      </p:sp>
      <p:sp>
        <p:nvSpPr>
          <p:cNvPr id="15" name="Прямоугольник 14">
            <a:hlinkClick r:id="rId6" action="ppaction://hlinksldjump"/>
          </p:cNvPr>
          <p:cNvSpPr/>
          <p:nvPr/>
        </p:nvSpPr>
        <p:spPr>
          <a:xfrm>
            <a:off x="838200" y="5438796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6" action="ppaction://hlinksldjump"/>
              </a:rPr>
              <a:t>А 5</a:t>
            </a:r>
            <a:endParaRPr lang="ru-RU" sz="6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707653" y="31201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hlinkClick r:id="rId7" action="ppaction://hlinksldjump"/>
              </a:rPr>
              <a:t>Б 1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17" name="Прямоугольник 16">
            <a:hlinkClick r:id="rId8" action="ppaction://hlinksldjump"/>
          </p:cNvPr>
          <p:cNvSpPr/>
          <p:nvPr/>
        </p:nvSpPr>
        <p:spPr>
          <a:xfrm>
            <a:off x="4707653" y="1593706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8" action="ppaction://hlinksldjump"/>
              </a:rPr>
              <a:t>Б 2</a:t>
            </a:r>
            <a:endParaRPr lang="ru-RU" sz="6000" b="1" dirty="0"/>
          </a:p>
        </p:txBody>
      </p:sp>
      <p:sp>
        <p:nvSpPr>
          <p:cNvPr id="18" name="Прямоугольник 17">
            <a:hlinkClick r:id="rId9" action="ppaction://hlinksldjump"/>
          </p:cNvPr>
          <p:cNvSpPr/>
          <p:nvPr/>
        </p:nvSpPr>
        <p:spPr>
          <a:xfrm>
            <a:off x="4707653" y="2834664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9" action="ppaction://hlinksldjump"/>
              </a:rPr>
              <a:t>Б 3</a:t>
            </a:r>
            <a:endParaRPr lang="ru-RU" sz="6000" b="1" dirty="0"/>
          </a:p>
        </p:txBody>
      </p:sp>
      <p:sp>
        <p:nvSpPr>
          <p:cNvPr id="19" name="Прямоугольник 18">
            <a:hlinkClick r:id="rId10" action="ppaction://hlinksldjump"/>
          </p:cNvPr>
          <p:cNvSpPr/>
          <p:nvPr/>
        </p:nvSpPr>
        <p:spPr>
          <a:xfrm>
            <a:off x="4790132" y="4136730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0" action="ppaction://hlinksldjump"/>
              </a:rPr>
              <a:t>Б 4</a:t>
            </a:r>
            <a:endParaRPr lang="ru-RU" sz="6000" b="1" dirty="0"/>
          </a:p>
        </p:txBody>
      </p:sp>
      <p:sp>
        <p:nvSpPr>
          <p:cNvPr id="20" name="Прямоугольник 19">
            <a:hlinkClick r:id="rId11" action="ppaction://hlinksldjump"/>
          </p:cNvPr>
          <p:cNvSpPr/>
          <p:nvPr/>
        </p:nvSpPr>
        <p:spPr>
          <a:xfrm>
            <a:off x="4790132" y="5438796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1" action="ppaction://hlinksldjump"/>
              </a:rPr>
              <a:t>Б 5</a:t>
            </a:r>
            <a:endParaRPr lang="ru-RU" sz="6000" b="1" dirty="0"/>
          </a:p>
        </p:txBody>
      </p:sp>
      <p:sp>
        <p:nvSpPr>
          <p:cNvPr id="21" name="Прямоугольник 20">
            <a:hlinkClick r:id="rId12" action="ppaction://hlinksldjump"/>
          </p:cNvPr>
          <p:cNvSpPr/>
          <p:nvPr/>
        </p:nvSpPr>
        <p:spPr>
          <a:xfrm>
            <a:off x="8577106" y="31201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2" action="ppaction://hlinksldjump"/>
              </a:rPr>
              <a:t>В 1</a:t>
            </a:r>
            <a:endParaRPr lang="ru-RU" sz="6000" b="1" dirty="0"/>
          </a:p>
        </p:txBody>
      </p:sp>
      <p:sp>
        <p:nvSpPr>
          <p:cNvPr id="22" name="Прямоугольник 21">
            <a:hlinkClick r:id="rId13" action="ppaction://hlinksldjump"/>
          </p:cNvPr>
          <p:cNvSpPr/>
          <p:nvPr/>
        </p:nvSpPr>
        <p:spPr>
          <a:xfrm>
            <a:off x="8577106" y="1593706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3" action="ppaction://hlinksldjump"/>
              </a:rPr>
              <a:t>В 2</a:t>
            </a:r>
            <a:endParaRPr lang="ru-RU" sz="6000" b="1" dirty="0"/>
          </a:p>
        </p:txBody>
      </p:sp>
      <p:sp>
        <p:nvSpPr>
          <p:cNvPr id="23" name="Прямоугольник 22">
            <a:hlinkClick r:id="rId14" action="ppaction://hlinksldjump"/>
          </p:cNvPr>
          <p:cNvSpPr/>
          <p:nvPr/>
        </p:nvSpPr>
        <p:spPr>
          <a:xfrm>
            <a:off x="8577106" y="2875404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4" action="ppaction://hlinksldjump"/>
              </a:rPr>
              <a:t>В 3</a:t>
            </a:r>
            <a:endParaRPr lang="ru-RU" sz="6000" b="1" dirty="0"/>
          </a:p>
        </p:txBody>
      </p:sp>
      <p:sp>
        <p:nvSpPr>
          <p:cNvPr id="24" name="Прямоугольник 23">
            <a:hlinkClick r:id="rId15" action="ppaction://hlinksldjump"/>
          </p:cNvPr>
          <p:cNvSpPr/>
          <p:nvPr/>
        </p:nvSpPr>
        <p:spPr>
          <a:xfrm>
            <a:off x="8577106" y="4157099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5" action="ppaction://hlinksldjump"/>
              </a:rPr>
              <a:t>В 4</a:t>
            </a:r>
            <a:endParaRPr lang="ru-RU" sz="6000" b="1" dirty="0"/>
          </a:p>
        </p:txBody>
      </p:sp>
      <p:sp>
        <p:nvSpPr>
          <p:cNvPr id="25" name="Прямоугольник 24">
            <a:hlinkClick r:id="rId16" action="ppaction://hlinksldjump"/>
          </p:cNvPr>
          <p:cNvSpPr/>
          <p:nvPr/>
        </p:nvSpPr>
        <p:spPr>
          <a:xfrm>
            <a:off x="8577106" y="5438796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hlinkClick r:id="rId16" action="ppaction://hlinksldjump"/>
              </a:rPr>
              <a:t>В 5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426017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Укажите номера односоставных предложений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1. Во глубине сибирских руд храните гордое терпенье.</a:t>
            </a:r>
          </a:p>
          <a:p>
            <a:pPr marL="0" indent="0">
              <a:buNone/>
            </a:pPr>
            <a:r>
              <a:rPr lang="ru-RU" dirty="0"/>
              <a:t>2. В полях блистает май весёлый.</a:t>
            </a:r>
          </a:p>
          <a:p>
            <a:pPr marL="0" indent="0">
              <a:buNone/>
            </a:pPr>
            <a:r>
              <a:rPr lang="ru-RU" dirty="0"/>
              <a:t>3. Жутко идти ночью одному с фонарём.</a:t>
            </a:r>
          </a:p>
          <a:p>
            <a:pPr marL="0" indent="0">
              <a:buNone/>
            </a:pPr>
            <a:r>
              <a:rPr lang="ru-RU" dirty="0"/>
              <a:t>4.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Domine"/>
              </a:rPr>
              <a:t>Выткался над озером алый свет зари.</a:t>
            </a:r>
          </a:p>
          <a:p>
            <a:pPr marL="0" indent="0">
              <a:buNone/>
            </a:pPr>
            <a:r>
              <a:rPr lang="ru-RU" dirty="0" smtClean="0"/>
              <a:t>5</a:t>
            </a:r>
            <a:r>
              <a:rPr lang="ru-RU" dirty="0"/>
              <a:t>. Выйдешь, бывало, за околицу и невольно залюбуешься открывающимися просторами.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6314" y="365125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А 1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573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rma-biz.ru/wp-content/uploads/2022/06/2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071" y="133558"/>
            <a:ext cx="8907929" cy="672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5009" y="29817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А 2</a:t>
            </a:r>
            <a:endParaRPr lang="ru-RU" sz="60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175008" y="1999622"/>
            <a:ext cx="4959700" cy="4320791"/>
          </a:xfrm>
          <a:prstGeom prst="wedgeEllipseCallout">
            <a:avLst>
              <a:gd name="adj1" fmla="val 85904"/>
              <a:gd name="adj2" fmla="val -2409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Поздравляю!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Ты счастливчик.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Сегодня у тебя </a:t>
            </a:r>
            <a:r>
              <a:rPr lang="ru-RU" sz="4400" b="1" dirty="0" smtClean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5-ка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 наступающим Новым 2024 годом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72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Выпишите вводные слова и напишите их функцию: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+mj-lt"/>
              </a:rPr>
              <a:t>Тут </a:t>
            </a:r>
            <a:r>
              <a:rPr lang="ru-RU" dirty="0">
                <a:latin typeface="+mj-lt"/>
              </a:rPr>
              <a:t>к неописуемому восхищению Пети на старом кухонном столе была устроена целая слесарная </a:t>
            </a:r>
            <a:r>
              <a:rPr lang="ru-RU" dirty="0" smtClean="0">
                <a:latin typeface="+mj-lt"/>
              </a:rPr>
              <a:t>мастерская</a:t>
            </a:r>
          </a:p>
          <a:p>
            <a:pPr marL="514350" indent="-514350">
              <a:buAutoNum type="arabicPeriod"/>
            </a:pPr>
            <a:r>
              <a:rPr lang="ru-RU" dirty="0">
                <a:latin typeface="+mj-lt"/>
              </a:rPr>
              <a:t>Ты сказывают петь великий </a:t>
            </a:r>
            <a:r>
              <a:rPr lang="ru-RU" dirty="0" err="1" smtClean="0">
                <a:latin typeface="+mj-lt"/>
              </a:rPr>
              <a:t>мастерище</a:t>
            </a:r>
            <a:r>
              <a:rPr lang="ru-RU" dirty="0" smtClean="0">
                <a:latin typeface="+mj-lt"/>
              </a:rPr>
              <a:t>.</a:t>
            </a:r>
          </a:p>
          <a:p>
            <a:pPr marL="514350" indent="-514350">
              <a:buAutoNum type="arabicPeriod"/>
            </a:pPr>
            <a:r>
              <a:rPr lang="ru-RU" b="0" i="0" dirty="0" smtClean="0">
                <a:solidFill>
                  <a:srgbClr val="000000"/>
                </a:solidFill>
                <a:effectLst/>
                <a:latin typeface="+mj-lt"/>
              </a:rPr>
              <a:t>Я вам скажу отчего вы меня не заметили во-первых я беден а во-вторых смирился</a:t>
            </a:r>
          </a:p>
          <a:p>
            <a:pPr marL="514350" indent="-514350">
              <a:buAutoNum type="arabicPeriod"/>
            </a:pPr>
            <a:r>
              <a:rPr lang="ru-RU" b="0" i="0" dirty="0" smtClean="0">
                <a:effectLst/>
                <a:latin typeface="+mj-lt"/>
              </a:rPr>
              <a:t>Портреты висели напротив зеркала.</a:t>
            </a:r>
          </a:p>
          <a:p>
            <a:pPr marL="514350" indent="-514350">
              <a:buAutoNum type="arabicPeriod"/>
            </a:pPr>
            <a:r>
              <a:rPr lang="ru-RU" dirty="0">
                <a:latin typeface="+mj-lt"/>
              </a:rPr>
              <a:t>С одной стороны на монете был изображен двуглавый орел.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5009" y="29817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А 3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70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rma-biz.ru/wp-content/uploads/2022/06/2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071" y="133558"/>
            <a:ext cx="8907929" cy="672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5009" y="29817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А 4</a:t>
            </a:r>
            <a:endParaRPr lang="ru-RU" sz="60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175008" y="1999622"/>
            <a:ext cx="4959700" cy="4320791"/>
          </a:xfrm>
          <a:prstGeom prst="wedgeEllipseCallout">
            <a:avLst>
              <a:gd name="adj1" fmla="val 85904"/>
              <a:gd name="adj2" fmla="val -2409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Поздравляю!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Ты счастливчик.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Сегодня у тебя </a:t>
            </a:r>
            <a:r>
              <a:rPr lang="ru-RU" sz="4400" b="1" dirty="0" smtClean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5-ка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 наступающим Новым 2024 годом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28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Domine"/>
              </a:rPr>
              <a:t>Определите тип односоставного предложения:</a:t>
            </a:r>
            <a:endParaRPr lang="ru-RU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1.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Гляжу в озёра синие, в полях ромашки рву, зову тебя </a:t>
            </a:r>
            <a:r>
              <a:rPr lang="ru-RU" dirty="0" err="1">
                <a:solidFill>
                  <a:srgbClr val="000000"/>
                </a:solidFill>
                <a:latin typeface="Domine"/>
              </a:rPr>
              <a:t>Россиею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, </a:t>
            </a:r>
            <a:r>
              <a:rPr lang="ru-RU" dirty="0" smtClean="0">
                <a:solidFill>
                  <a:srgbClr val="000000"/>
                </a:solidFill>
                <a:latin typeface="Domine"/>
              </a:rPr>
              <a:t>единственной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зову.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2.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Двадцать первое. Ночь. Понедельник. </a:t>
            </a:r>
            <a:endParaRPr lang="ru-RU" dirty="0" smtClean="0">
              <a:solidFill>
                <a:srgbClr val="000000"/>
              </a:solidFill>
              <a:latin typeface="Domine"/>
            </a:endParaRPr>
          </a:p>
          <a:p>
            <a:pPr indent="0">
              <a:buNone/>
            </a:pPr>
            <a:r>
              <a:rPr lang="ru-RU" dirty="0" smtClean="0">
                <a:solidFill>
                  <a:srgbClr val="000000"/>
                </a:solidFill>
                <a:latin typeface="Domine"/>
              </a:rPr>
              <a:t>3. </a:t>
            </a:r>
            <a:r>
              <a:rPr lang="ru-RU" dirty="0">
                <a:solidFill>
                  <a:srgbClr val="000000"/>
                </a:solidFill>
                <a:latin typeface="Domine"/>
              </a:rPr>
              <a:t>Только мне не плачется – на душе светло.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009" y="29817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А 5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3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Выпишите вводные слова и напишите их функцию: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Опыты превращений, вокруг нас бывших, имели  без сомнения  сильное влияние на мысли большей части людей, ими </a:t>
            </a: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занимающихся.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Я </a:t>
            </a: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всё-­</a:t>
            </a: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таки решил поступить </a:t>
            </a: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по-­</a:t>
            </a: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своему</a:t>
            </a: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.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solidFill>
                  <a:srgbClr val="000000"/>
                </a:solidFill>
                <a:latin typeface="Calibri Light" panose="020F0302020204030204"/>
              </a:rPr>
              <a:t>Федя принес цветы однако Маше это не понравилось.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Конечно вы не раз видали уездной барышни </a:t>
            </a: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альбом.</a:t>
            </a:r>
          </a:p>
          <a:p>
            <a:pPr marL="514350" lvl="0" indent="-514350">
              <a:buFont typeface="Arial" panose="020B0604020202020204" pitchFamily="34" charset="0"/>
              <a:buAutoNum type="arabicPeriod"/>
            </a:pPr>
            <a:r>
              <a:rPr lang="ru-RU" dirty="0" smtClean="0">
                <a:solidFill>
                  <a:prstClr val="black"/>
                </a:solidFill>
                <a:latin typeface="Calibri Light" panose="020F0302020204030204"/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  <a:latin typeface="Calibri Light" panose="020F0302020204030204"/>
              </a:rPr>
              <a:t>Как говорят ученые нас ожидает глобальное потепление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895" y="230188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Б 1</a:t>
            </a:r>
            <a:endParaRPr lang="ru-RU" sz="6000" b="1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4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rma-biz.ru/wp-content/uploads/2022/06/2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071" y="133558"/>
            <a:ext cx="8907929" cy="672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5009" y="298171"/>
            <a:ext cx="3327680" cy="11048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Б 2</a:t>
            </a:r>
            <a:endParaRPr lang="ru-RU" sz="60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175008" y="1999622"/>
            <a:ext cx="4959700" cy="4320791"/>
          </a:xfrm>
          <a:prstGeom prst="wedgeEllipseCallout">
            <a:avLst>
              <a:gd name="adj1" fmla="val 85904"/>
              <a:gd name="adj2" fmla="val -2409"/>
            </a:avLst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Поздравляю!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Ты счастливчик.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Сегодня у тебя </a:t>
            </a:r>
            <a:r>
              <a:rPr lang="ru-RU" sz="4400" b="1" dirty="0" smtClean="0">
                <a:solidFill>
                  <a:srgbClr val="FF0000"/>
                </a:solidFill>
                <a:latin typeface="Bahnschrift SemiBold Condensed" panose="020B0502040204020203" pitchFamily="34" charset="0"/>
              </a:rPr>
              <a:t>5-ка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С наступающим Новым 2024 годом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10209125" y="5526593"/>
            <a:ext cx="1748413" cy="119575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41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464</Words>
  <Application>Microsoft Office PowerPoint</Application>
  <PresentationFormat>Широкоэкранный</PresentationFormat>
  <Paragraphs>103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Bahnschrift SemiBold Condensed</vt:lpstr>
      <vt:lpstr>Calibri</vt:lpstr>
      <vt:lpstr>Calibri Light</vt:lpstr>
      <vt:lpstr>Domine</vt:lpstr>
      <vt:lpstr>PT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Компьютер</dc:creator>
  <cp:lastModifiedBy>Компьютер</cp:lastModifiedBy>
  <cp:revision>11</cp:revision>
  <dcterms:created xsi:type="dcterms:W3CDTF">2023-12-26T08:52:33Z</dcterms:created>
  <dcterms:modified xsi:type="dcterms:W3CDTF">2023-12-26T10:31:45Z</dcterms:modified>
</cp:coreProperties>
</file>