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94" r:id="rId3"/>
    <p:sldId id="298" r:id="rId4"/>
    <p:sldId id="260" r:id="rId5"/>
    <p:sldId id="274" r:id="rId6"/>
    <p:sldId id="272" r:id="rId7"/>
    <p:sldId id="258" r:id="rId8"/>
    <p:sldId id="257" r:id="rId9"/>
    <p:sldId id="259" r:id="rId10"/>
    <p:sldId id="261" r:id="rId11"/>
    <p:sldId id="295" r:id="rId12"/>
    <p:sldId id="276" r:id="rId13"/>
    <p:sldId id="262" r:id="rId14"/>
    <p:sldId id="289" r:id="rId15"/>
    <p:sldId id="293" r:id="rId16"/>
    <p:sldId id="299" r:id="rId17"/>
  </p:sldIdLst>
  <p:sldSz cx="10656888" cy="7561263"/>
  <p:notesSz cx="6858000" cy="9144000"/>
  <p:defaultTextStyle>
    <a:defPPr>
      <a:defRPr lang="ru-RU"/>
    </a:defPPr>
    <a:lvl1pPr marL="0" algn="l" defTabSz="1040804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520401" algn="l" defTabSz="1040804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1040804" algn="l" defTabSz="1040804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1561205" algn="l" defTabSz="1040804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2081608" algn="l" defTabSz="1040804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2602009" algn="l" defTabSz="1040804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3122411" algn="l" defTabSz="1040804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3642813" algn="l" defTabSz="1040804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4163215" algn="l" defTabSz="1040804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382">
          <p15:clr>
            <a:srgbClr val="A4A3A4"/>
          </p15:clr>
        </p15:guide>
        <p15:guide id="2" pos="335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164" autoAdjust="0"/>
    <p:restoredTop sz="94660"/>
  </p:normalViewPr>
  <p:slideViewPr>
    <p:cSldViewPr>
      <p:cViewPr>
        <p:scale>
          <a:sx n="100" d="100"/>
          <a:sy n="100" d="100"/>
        </p:scale>
        <p:origin x="-1008" y="-114"/>
      </p:cViewPr>
      <p:guideLst>
        <p:guide orient="horz" pos="2382"/>
        <p:guide pos="335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21652" y="1512253"/>
            <a:ext cx="9150714" cy="2016337"/>
          </a:xfrm>
          <a:ln>
            <a:noFill/>
          </a:ln>
        </p:spPr>
        <p:txBody>
          <a:bodyPr vert="horz" tIns="0" rIns="20819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64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21652" y="3559611"/>
            <a:ext cx="9154267" cy="1932323"/>
          </a:xfrm>
        </p:spPr>
        <p:txBody>
          <a:bodyPr lIns="0" rIns="20819"/>
          <a:lstStyle>
            <a:lvl1pPr marL="0" marR="52048" indent="0" algn="r">
              <a:buNone/>
              <a:defRPr>
                <a:solidFill>
                  <a:schemeClr val="tx1"/>
                </a:solidFill>
              </a:defRPr>
            </a:lvl1pPr>
            <a:lvl2pPr marL="520476" indent="0" algn="ctr">
              <a:buNone/>
            </a:lvl2pPr>
            <a:lvl3pPr marL="1040953" indent="0" algn="ctr">
              <a:buNone/>
            </a:lvl3pPr>
            <a:lvl4pPr marL="1561429" indent="0" algn="ctr">
              <a:buNone/>
            </a:lvl4pPr>
            <a:lvl5pPr marL="2081906" indent="0" algn="ctr">
              <a:buNone/>
            </a:lvl5pPr>
            <a:lvl6pPr marL="2602382" indent="0" algn="ctr">
              <a:buNone/>
            </a:lvl6pPr>
            <a:lvl7pPr marL="3122859" indent="0" algn="ctr">
              <a:buNone/>
            </a:lvl7pPr>
            <a:lvl8pPr marL="3643335" indent="0" algn="ctr">
              <a:buNone/>
            </a:lvl8pPr>
            <a:lvl9pPr marL="4163812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78A6C4-88F0-4BC7-BFB1-F5D40CB951C5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60276-AA22-402B-93EA-E1A8EA8B6F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78A6C4-88F0-4BC7-BFB1-F5D40CB951C5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60276-AA22-402B-93EA-E1A8EA8B6F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26244" y="1008170"/>
            <a:ext cx="2397800" cy="574621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2844" y="1008170"/>
            <a:ext cx="7015785" cy="574621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78A6C4-88F0-4BC7-BFB1-F5D40CB951C5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60276-AA22-402B-93EA-E1A8EA8B6F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78A6C4-88F0-4BC7-BFB1-F5D40CB951C5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60276-AA22-402B-93EA-E1A8EA8B6F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8099" y="1451762"/>
            <a:ext cx="9058355" cy="1502171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64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18099" y="2982018"/>
            <a:ext cx="9058355" cy="1664527"/>
          </a:xfrm>
        </p:spPr>
        <p:txBody>
          <a:bodyPr lIns="52048" rIns="52048" anchor="t"/>
          <a:lstStyle>
            <a:lvl1pPr marL="0" indent="0">
              <a:buNone/>
              <a:defRPr sz="2500">
                <a:solidFill>
                  <a:schemeClr val="tx1"/>
                </a:solidFill>
              </a:defRPr>
            </a:lvl1pPr>
            <a:lvl2pPr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78A6C4-88F0-4BC7-BFB1-F5D40CB951C5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60276-AA22-402B-93EA-E1A8EA8B6F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2845" y="776289"/>
            <a:ext cx="9591199" cy="1260211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32845" y="2116983"/>
            <a:ext cx="4706792" cy="4889617"/>
          </a:xfrm>
        </p:spPr>
        <p:txBody>
          <a:bodyPr/>
          <a:lstStyle>
            <a:lvl1pPr>
              <a:defRPr sz="3000"/>
            </a:lvl1pPr>
            <a:lvl2pPr>
              <a:defRPr sz="2700"/>
            </a:lvl2pPr>
            <a:lvl3pPr>
              <a:defRPr sz="23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417252" y="2116983"/>
            <a:ext cx="4706792" cy="4889617"/>
          </a:xfrm>
        </p:spPr>
        <p:txBody>
          <a:bodyPr/>
          <a:lstStyle>
            <a:lvl1pPr>
              <a:defRPr sz="3000"/>
            </a:lvl1pPr>
            <a:lvl2pPr>
              <a:defRPr sz="2700"/>
            </a:lvl2pPr>
            <a:lvl3pPr>
              <a:defRPr sz="23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78A6C4-88F0-4BC7-BFB1-F5D40CB951C5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60276-AA22-402B-93EA-E1A8EA8B6F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2845" y="776289"/>
            <a:ext cx="9591199" cy="1260211"/>
          </a:xfrm>
        </p:spPr>
        <p:txBody>
          <a:bodyPr tIns="52048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2844" y="2045497"/>
            <a:ext cx="4708643" cy="726966"/>
          </a:xfrm>
        </p:spPr>
        <p:txBody>
          <a:bodyPr lIns="52048" tIns="0" rIns="52048" bIns="0" anchor="ctr">
            <a:noAutofit/>
          </a:bodyPr>
          <a:lstStyle>
            <a:lvl1pPr marL="0" indent="0">
              <a:buNone/>
              <a:defRPr sz="27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300" b="1"/>
            </a:lvl2pPr>
            <a:lvl3pPr>
              <a:buNone/>
              <a:defRPr sz="2000" b="1"/>
            </a:lvl3pPr>
            <a:lvl4pPr>
              <a:buNone/>
              <a:defRPr sz="1800" b="1"/>
            </a:lvl4pPr>
            <a:lvl5pPr>
              <a:buNone/>
              <a:defRPr sz="18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5413551" y="2050469"/>
            <a:ext cx="4710493" cy="721995"/>
          </a:xfrm>
        </p:spPr>
        <p:txBody>
          <a:bodyPr lIns="52048" tIns="0" rIns="52048" bIns="0" anchor="ctr"/>
          <a:lstStyle>
            <a:lvl1pPr marL="0" indent="0">
              <a:buNone/>
              <a:defRPr sz="27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300" b="1"/>
            </a:lvl2pPr>
            <a:lvl3pPr>
              <a:buNone/>
              <a:defRPr sz="2000" b="1"/>
            </a:lvl3pPr>
            <a:lvl4pPr>
              <a:buNone/>
              <a:defRPr sz="1800" b="1"/>
            </a:lvl4pPr>
            <a:lvl5pPr>
              <a:buNone/>
              <a:defRPr sz="18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532844" y="2772463"/>
            <a:ext cx="4708643" cy="4240085"/>
          </a:xfrm>
        </p:spPr>
        <p:txBody>
          <a:bodyPr tIns="0"/>
          <a:lstStyle>
            <a:lvl1pPr>
              <a:defRPr sz="2500"/>
            </a:lvl1pPr>
            <a:lvl2pPr>
              <a:defRPr sz="23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413551" y="2772463"/>
            <a:ext cx="4710493" cy="4240085"/>
          </a:xfrm>
        </p:spPr>
        <p:txBody>
          <a:bodyPr tIns="0"/>
          <a:lstStyle>
            <a:lvl1pPr>
              <a:defRPr sz="2500"/>
            </a:lvl1pPr>
            <a:lvl2pPr>
              <a:defRPr sz="23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78A6C4-88F0-4BC7-BFB1-F5D40CB951C5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60276-AA22-402B-93EA-E1A8EA8B6F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2844" y="776289"/>
            <a:ext cx="9680007" cy="1260211"/>
          </a:xfrm>
        </p:spPr>
        <p:txBody>
          <a:bodyPr vert="horz" tIns="5204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7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78A6C4-88F0-4BC7-BFB1-F5D40CB951C5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60276-AA22-402B-93EA-E1A8EA8B6F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78A6C4-88F0-4BC7-BFB1-F5D40CB951C5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60276-AA22-402B-93EA-E1A8EA8B6F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9267" y="567097"/>
            <a:ext cx="3197066" cy="1281214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3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799267" y="1848309"/>
            <a:ext cx="3197066" cy="5040842"/>
          </a:xfrm>
        </p:spPr>
        <p:txBody>
          <a:bodyPr lIns="20819" rIns="20819"/>
          <a:lstStyle>
            <a:lvl1pPr marL="0" indent="0" algn="l">
              <a:buNone/>
              <a:defRPr sz="1600"/>
            </a:lvl1pPr>
            <a:lvl2pPr indent="0" algn="l">
              <a:buNone/>
              <a:defRPr sz="1400"/>
            </a:lvl2pPr>
            <a:lvl3pPr indent="0" algn="l">
              <a:buNone/>
              <a:defRPr sz="1100"/>
            </a:lvl3pPr>
            <a:lvl4pPr indent="0" algn="l">
              <a:buNone/>
              <a:defRPr sz="1000"/>
            </a:lvl4pPr>
            <a:lvl5pPr indent="0" algn="l">
              <a:buNone/>
              <a:defRPr sz="10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166547" y="1848309"/>
            <a:ext cx="5957496" cy="5040842"/>
          </a:xfrm>
        </p:spPr>
        <p:txBody>
          <a:bodyPr tIns="0"/>
          <a:lstStyle>
            <a:lvl1pPr>
              <a:defRPr sz="3200"/>
            </a:lvl1pPr>
            <a:lvl2pPr>
              <a:defRPr sz="3000"/>
            </a:lvl2pPr>
            <a:lvl3pPr>
              <a:defRPr sz="2700"/>
            </a:lvl3pPr>
            <a:lvl4pPr>
              <a:defRPr sz="23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78A6C4-88F0-4BC7-BFB1-F5D40CB951C5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60276-AA22-402B-93EA-E1A8EA8B6F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689531" y="1221706"/>
            <a:ext cx="6127711" cy="4536758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095" tIns="52048" rIns="104095" bIns="52048"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9328430" y="5909394"/>
            <a:ext cx="181167" cy="171389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095" tIns="52048" rIns="104095" bIns="52048"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0459" y="1297693"/>
            <a:ext cx="2578967" cy="1744913"/>
          </a:xfrm>
        </p:spPr>
        <p:txBody>
          <a:bodyPr vert="horz" lIns="52048" tIns="52048" rIns="52048" bIns="52048" anchor="b"/>
          <a:lstStyle>
            <a:lvl1pPr algn="l">
              <a:buNone/>
              <a:defRPr sz="23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10459" y="3118867"/>
            <a:ext cx="2575415" cy="2402801"/>
          </a:xfrm>
        </p:spPr>
        <p:txBody>
          <a:bodyPr lIns="72867" rIns="52048" bIns="52048" anchor="t"/>
          <a:lstStyle>
            <a:lvl1pPr marL="0" indent="0" algn="l">
              <a:spcBef>
                <a:spcPts val="285"/>
              </a:spcBef>
              <a:buFontTx/>
              <a:buNone/>
              <a:defRPr sz="1500"/>
            </a:lvl1pPr>
            <a:lvl2pPr>
              <a:defRPr sz="1400"/>
            </a:lvl2pPr>
            <a:lvl3pPr>
              <a:defRPr sz="1100"/>
            </a:lvl3pPr>
            <a:lvl4pPr>
              <a:defRPr sz="1000"/>
            </a:lvl4pPr>
            <a:lvl5pPr>
              <a:defRPr sz="10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78A6C4-88F0-4BC7-BFB1-F5D40CB951C5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9413585" y="7008171"/>
            <a:ext cx="710459" cy="402567"/>
          </a:xfrm>
        </p:spPr>
        <p:txBody>
          <a:bodyPr/>
          <a:lstStyle/>
          <a:p>
            <a:fld id="{2D860276-AA22-402B-93EA-E1A8EA8B6F6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4062523" y="1322523"/>
            <a:ext cx="5381728" cy="4335124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6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11101" y="6413071"/>
            <a:ext cx="10679090" cy="114819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4095" tIns="52048" rIns="104095" bIns="52048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5106425" y="6857646"/>
            <a:ext cx="5550463" cy="703618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4095" tIns="52048" rIns="104095" bIns="52048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accent1">
                <a:lumMod val="5000"/>
                <a:lumOff val="95000"/>
              </a:schemeClr>
            </a:gs>
            <a:gs pos="4000">
              <a:schemeClr val="accent1">
                <a:lumMod val="45000"/>
                <a:lumOff val="55000"/>
              </a:schemeClr>
            </a:gs>
            <a:gs pos="19000">
              <a:schemeClr val="bg2">
                <a:lumMod val="60000"/>
                <a:lumOff val="40000"/>
                <a:alpha val="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11101" y="-7877"/>
            <a:ext cx="10679090" cy="114819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4095" tIns="52048" rIns="104095" bIns="52048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5106425" y="-7876"/>
            <a:ext cx="5550463" cy="703618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4095" tIns="52048" rIns="104095" bIns="52048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532845" y="776289"/>
            <a:ext cx="9591199" cy="1260211"/>
          </a:xfrm>
          <a:prstGeom prst="rect">
            <a:avLst/>
          </a:prstGeom>
        </p:spPr>
        <p:txBody>
          <a:bodyPr vert="horz" lIns="0" tIns="52048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532845" y="2133957"/>
            <a:ext cx="9591199" cy="4839208"/>
          </a:xfrm>
          <a:prstGeom prst="rect">
            <a:avLst/>
          </a:prstGeom>
        </p:spPr>
        <p:txBody>
          <a:bodyPr vert="horz" lIns="104095" tIns="52048" rIns="104095" bIns="52048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532845" y="7008171"/>
            <a:ext cx="2486607" cy="402567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4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F78A6C4-88F0-4BC7-BFB1-F5D40CB951C5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08259" y="7008171"/>
            <a:ext cx="3907526" cy="402567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4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9235970" y="7008171"/>
            <a:ext cx="888074" cy="402567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4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D860276-AA22-402B-93EA-E1A8EA8B6F6F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22163" y="223164"/>
            <a:ext cx="10699483" cy="7158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slow">
    <p:split orient="vert"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57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12286" indent="-312286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8667" indent="-281057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040953" indent="-281057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239" indent="-239419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1665525" indent="-239419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1977811" indent="-239419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186001" indent="-208191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498287" indent="-208191" algn="l" rtl="0" eaLnBrk="1" latinLnBrk="0" hangingPunct="1">
        <a:spcBef>
          <a:spcPct val="20000"/>
        </a:spcBef>
        <a:buClr>
          <a:schemeClr val="tx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810573" indent="-208191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520476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1040953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561429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2081906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602382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3122859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643335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4163812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&#1054;&#1083;&#1100;&#1075;&#1072;\Downloads\prihodite_v_gosti_k_nam_minus.mp3" TargetMode="External"/><Relationship Id="rId6" Type="http://schemas.openxmlformats.org/officeDocument/2006/relationships/image" Target="../media/image4.png"/><Relationship Id="rId5" Type="http://schemas.microsoft.com/office/2007/relationships/media" Target="file:///C:\Users\&#1054;&#1083;&#1100;&#1075;&#1072;\Downloads\prihodite_v_gosti_k_nam_minus.mp3" TargetMode="Externa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45280" y="0"/>
            <a:ext cx="10718276" cy="75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56184" y="1706030"/>
            <a:ext cx="7115348" cy="1860740"/>
          </a:xfrm>
        </p:spPr>
        <p:txBody>
          <a:bodyPr>
            <a:norm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6100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effectLst/>
              </a:rPr>
              <a:t>ТЕАТРАЛЬНАЯ МОЗАЙКА</a:t>
            </a:r>
            <a:endParaRPr lang="ru-RU" sz="6100" dirty="0">
              <a:ln>
                <a:solidFill>
                  <a:schemeClr val="accent3">
                    <a:lumMod val="75000"/>
                  </a:schemeClr>
                </a:solidFill>
              </a:ln>
              <a:solidFill>
                <a:schemeClr val="accent2">
                  <a:lumMod val="75000"/>
                </a:schemeClr>
              </a:solidFill>
              <a:effectLst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49992" y="3671567"/>
            <a:ext cx="8318704" cy="522141"/>
          </a:xfrm>
        </p:spPr>
        <p:txBody>
          <a:bodyPr>
            <a:no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l"/>
            <a:r>
              <a:rPr lang="ru-RU" sz="2800" b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</a:rPr>
              <a:t>Презентация для детей дошкольного возраста</a:t>
            </a:r>
            <a:endParaRPr lang="ru-RU" sz="2800" b="1" dirty="0">
              <a:ln>
                <a:solidFill>
                  <a:schemeClr val="accent3">
                    <a:lumMod val="75000"/>
                  </a:schemeClr>
                </a:solidFill>
              </a:ln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560692" y="5127934"/>
            <a:ext cx="1728191" cy="1520871"/>
          </a:xfrm>
          <a:prstGeom prst="rect">
            <a:avLst/>
          </a:prstGeom>
          <a:noFill/>
        </p:spPr>
        <p:txBody>
          <a:bodyPr wrap="square" lIns="104080" tIns="52041" rIns="104080" bIns="52041" rtlCol="0">
            <a:spAutoFit/>
          </a:bodyPr>
          <a:lstStyle/>
          <a:p>
            <a:pPr algn="r"/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   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Составили: </a:t>
            </a:r>
          </a:p>
          <a:p>
            <a:pPr algn="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Малец О.В.                    Сизова О.В.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49992" y="770236"/>
            <a:ext cx="83529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Муниципальное бюджетное дошкольное образовательное учреждение центр развития ребенка - «Детский сад №200 «Солнышко»</a:t>
            </a:r>
            <a:endParaRPr lang="ru-RU" dirty="0">
              <a:solidFill>
                <a:schemeClr val="accent2">
                  <a:lumMod val="75000"/>
                </a:schemeClr>
              </a:solidFill>
              <a:latin typeface="Arial Black" pitchFamily="34" charset="0"/>
            </a:endParaRPr>
          </a:p>
        </p:txBody>
      </p:sp>
      <p:pic>
        <p:nvPicPr>
          <p:cNvPr id="27649" name="Picture 1" descr="D:\Helga\Детский сад\Теотральная деят-ть\Новая папка\Theater-Games-1-3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2630" r="14115"/>
          <a:stretch>
            <a:fillRect/>
          </a:stretch>
        </p:blipFill>
        <p:spPr bwMode="auto">
          <a:xfrm>
            <a:off x="2808164" y="4140671"/>
            <a:ext cx="4536504" cy="3096344"/>
          </a:xfrm>
          <a:prstGeom prst="rect">
            <a:avLst/>
          </a:prstGeom>
          <a:noFill/>
        </p:spPr>
      </p:pic>
      <p:pic>
        <p:nvPicPr>
          <p:cNvPr id="9" name="prihodite_v_gosti_k_nam_minus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link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10152980" y="180231"/>
            <a:ext cx="304800" cy="304800"/>
          </a:xfrm>
          <a:prstGeom prst="rect">
            <a:avLst/>
          </a:prstGeom>
        </p:spPr>
      </p:pic>
      <p:pic>
        <p:nvPicPr>
          <p:cNvPr id="10" name="Рисунок 9" descr="D:\Хельга\12345\SOLNYShKO.pn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43868" y="180231"/>
            <a:ext cx="1080120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" presetID="22" presetClass="entr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0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80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0"/>
                            </p:stCondLst>
                            <p:childTnLst>
                              <p:par>
                                <p:cTn id="30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76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276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3">
                <p:cTn id="36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2" grpId="1"/>
      <p:bldP spid="3" grpId="0" build="p"/>
      <p:bldP spid="5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226136"/>
            <a:ext cx="9830909" cy="677557"/>
          </a:xfrm>
        </p:spPr>
        <p:txBody>
          <a:bodyPr>
            <a:no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4800" b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ТЕАТРЕ ЕСТЬ АКТЁРЫ </a:t>
            </a:r>
            <a:endParaRPr lang="ru-RU" sz="4800" b="1" dirty="0">
              <a:ln>
                <a:solidFill>
                  <a:schemeClr val="accent3">
                    <a:lumMod val="75000"/>
                  </a:schemeClr>
                </a:solidFill>
              </a:ln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4274" name="AutoShape 2" descr="https://www.muzkom22.ru/upload/iblock/16a/16a12e9e2b2212a0d7446564f7204cf9.jpg"/>
          <p:cNvSpPr>
            <a:spLocks noChangeAspect="1" noChangeArrowheads="1"/>
          </p:cNvSpPr>
          <p:nvPr/>
        </p:nvSpPr>
        <p:spPr bwMode="auto">
          <a:xfrm>
            <a:off x="155575" y="-136525"/>
            <a:ext cx="300038" cy="300038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4275" name="Picture 3" descr="D:\Helga\Детский сад\Теотральная деят-ть\Новая папка\11.jpg"/>
          <p:cNvPicPr>
            <a:picLocks noChangeAspect="1" noChangeArrowheads="1"/>
          </p:cNvPicPr>
          <p:nvPr/>
        </p:nvPicPr>
        <p:blipFill>
          <a:blip r:embed="rId2" cstate="print"/>
          <a:srcRect t="4558"/>
          <a:stretch>
            <a:fillRect/>
          </a:stretch>
        </p:blipFill>
        <p:spPr bwMode="auto">
          <a:xfrm>
            <a:off x="287884" y="944341"/>
            <a:ext cx="4896544" cy="311557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4276" name="Picture 4" descr="D:\Helga\Детский сад\Теотральная деят-ть\Новая папка\12.jpg"/>
          <p:cNvPicPr>
            <a:picLocks noChangeAspect="1" noChangeArrowheads="1"/>
          </p:cNvPicPr>
          <p:nvPr/>
        </p:nvPicPr>
        <p:blipFill>
          <a:blip r:embed="rId3" cstate="print"/>
          <a:srcRect t="2207"/>
          <a:stretch>
            <a:fillRect/>
          </a:stretch>
        </p:blipFill>
        <p:spPr bwMode="auto">
          <a:xfrm>
            <a:off x="287884" y="4212679"/>
            <a:ext cx="4896544" cy="3191080"/>
          </a:xfrm>
          <a:prstGeom prst="rect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54278" name="Picture 6" descr="D:\Helga\Детский сад\Теотральная деят-ть\Новая папка\1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44468" y="4212679"/>
            <a:ext cx="4800376" cy="31952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1" name="Прямоугольник 10"/>
          <p:cNvSpPr/>
          <p:nvPr/>
        </p:nvSpPr>
        <p:spPr>
          <a:xfrm>
            <a:off x="5544468" y="1188343"/>
            <a:ext cx="475252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   АКТЁР – исполнитель ролей в театральных представлениях. </a:t>
            </a:r>
          </a:p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АКТЁР – это творческая профессия, которая требует от человека усердной работы и актерского мастерства. Известным и востребованным актером можно стать в любом возрасте.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4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0"/>
                            </p:stCondLst>
                            <p:childTnLst>
                              <p:par>
                                <p:cTn id="1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4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000"/>
                            </p:stCondLst>
                            <p:childTnLst>
                              <p:par>
                                <p:cTn id="2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542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542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54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872060" y="108223"/>
            <a:ext cx="7406638" cy="864096"/>
          </a:xfrm>
        </p:spPr>
        <p:txBody>
          <a:bodyPr>
            <a:norm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4800" b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ПРАВИЛА ПОВЕДЕНИЯ</a:t>
            </a:r>
            <a:endParaRPr lang="ru-RU" b="1" dirty="0">
              <a:ln>
                <a:solidFill>
                  <a:schemeClr val="accent3">
                    <a:lumMod val="75000"/>
                  </a:schemeClr>
                </a:solidFill>
              </a:ln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59892" y="1067178"/>
            <a:ext cx="4464496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</a:t>
            </a:r>
            <a:r>
              <a:rPr lang="ru-RU" sz="2200" b="1" u="sng" dirty="0" smtClean="0">
                <a:solidFill>
                  <a:schemeClr val="accent1">
                    <a:lumMod val="50000"/>
                  </a:schemeClr>
                </a:solidFill>
              </a:rPr>
              <a:t>Главное правило </a:t>
            </a:r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</a:rPr>
              <a:t>- это соблюдение тишины во время спектакля. </a:t>
            </a:r>
          </a:p>
          <a:p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</a:rPr>
              <a:t>  </a:t>
            </a:r>
            <a:r>
              <a:rPr lang="ru-RU" sz="2200" b="1" u="sng" dirty="0" smtClean="0">
                <a:solidFill>
                  <a:schemeClr val="accent1">
                    <a:lumMod val="50000"/>
                  </a:schemeClr>
                </a:solidFill>
              </a:rPr>
              <a:t>Важные правила</a:t>
            </a:r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</a:rPr>
              <a:t>:</a:t>
            </a:r>
          </a:p>
          <a:p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</a:rPr>
              <a:t>  Приходить вовремя - зайди в зал до третьего звонка.</a:t>
            </a:r>
          </a:p>
          <a:p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</a:rPr>
              <a:t>  Во время спектакля не разговаривать. </a:t>
            </a:r>
          </a:p>
          <a:p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</a:rPr>
              <a:t>  Отключить телефон до начала представления. </a:t>
            </a:r>
          </a:p>
          <a:p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</a:rPr>
              <a:t>  Не бегать по залу, не покидать свое место без веской причины. </a:t>
            </a:r>
          </a:p>
          <a:p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</a:rPr>
              <a:t>  Не есть во время спектакля. </a:t>
            </a:r>
          </a:p>
          <a:p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</a:rPr>
              <a:t>  Не создавать шум, мусор в период пребывания. </a:t>
            </a:r>
          </a:p>
          <a:p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</a:rPr>
              <a:t>  Не покидать зал пока артисты остаются на сцене. </a:t>
            </a:r>
            <a:endParaRPr lang="ru-RU" dirty="0"/>
          </a:p>
        </p:txBody>
      </p:sp>
      <p:pic>
        <p:nvPicPr>
          <p:cNvPr id="6" name="Picture 2" descr="C:\Users\Наталья\Desktop\Театральная неделя\правила пов.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40412" y="1260351"/>
            <a:ext cx="4392613" cy="3240087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Наталья\Desktop\Театральная неделя\правила поведения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76516" y="4140671"/>
            <a:ext cx="4392612" cy="316865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520132" y="252239"/>
            <a:ext cx="5544616" cy="874540"/>
          </a:xfrm>
          <a:prstGeom prst="rect">
            <a:avLst/>
          </a:prstGeom>
          <a:noFill/>
        </p:spPr>
        <p:txBody>
          <a:bodyPr wrap="square" lIns="104080" tIns="52041" rIns="104080" bIns="52041" rtlCol="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5000" b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ТЕАТР В ДОУ</a:t>
            </a:r>
            <a:endParaRPr lang="ru-RU" sz="5000" b="1" dirty="0">
              <a:ln>
                <a:solidFill>
                  <a:schemeClr val="accent3">
                    <a:lumMod val="75000"/>
                  </a:schemeClr>
                </a:solidFill>
              </a:ln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3313" name="Picture 1"/>
          <p:cNvPicPr>
            <a:picLocks noChangeAspect="1" noChangeArrowheads="1"/>
          </p:cNvPicPr>
          <p:nvPr/>
        </p:nvPicPr>
        <p:blipFill>
          <a:blip r:embed="rId2" cstate="print"/>
          <a:srcRect l="7876" t="8299" r="53870" b="39993"/>
          <a:stretch>
            <a:fillRect/>
          </a:stretch>
        </p:blipFill>
        <p:spPr bwMode="auto">
          <a:xfrm>
            <a:off x="215876" y="1260351"/>
            <a:ext cx="4261808" cy="324036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print"/>
          <a:srcRect l="13501" t="18002" r="45994" b="31992"/>
          <a:stretch>
            <a:fillRect/>
          </a:stretch>
        </p:blipFill>
        <p:spPr bwMode="auto">
          <a:xfrm>
            <a:off x="5688484" y="1188343"/>
            <a:ext cx="4666119" cy="324036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4" cstate="print"/>
          <a:srcRect l="13501" t="34004" r="58371" b="25992"/>
          <a:stretch>
            <a:fillRect/>
          </a:stretch>
        </p:blipFill>
        <p:spPr bwMode="auto">
          <a:xfrm>
            <a:off x="2952180" y="3924647"/>
            <a:ext cx="4248472" cy="339877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33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33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3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28044" y="180232"/>
            <a:ext cx="7099894" cy="864096"/>
          </a:xfrm>
        </p:spPr>
        <p:txBody>
          <a:bodyPr>
            <a:normAutofit fontScale="90000"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5500" b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ТЕАТР КУКОЛ</a:t>
            </a:r>
            <a:endParaRPr lang="ru-RU" sz="5500" b="1" dirty="0">
              <a:ln>
                <a:solidFill>
                  <a:schemeClr val="accent3">
                    <a:lumMod val="75000"/>
                  </a:schemeClr>
                </a:solidFill>
              </a:ln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026" name="Picture 2" descr="D:\Helga\Детский сад\Теотральная деят-ть\Новая папка\2bfdd193-aa11-4b2a-8060-1c76e57a95d7.jpg"/>
          <p:cNvPicPr>
            <a:picLocks noChangeAspect="1" noChangeArrowheads="1"/>
          </p:cNvPicPr>
          <p:nvPr/>
        </p:nvPicPr>
        <p:blipFill>
          <a:blip r:embed="rId2" cstate="print"/>
          <a:srcRect l="14925" t="15920"/>
          <a:stretch>
            <a:fillRect/>
          </a:stretch>
        </p:blipFill>
        <p:spPr bwMode="auto">
          <a:xfrm>
            <a:off x="208206" y="1332359"/>
            <a:ext cx="4760199" cy="352839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28" name="Picture 4" descr="D:\Helga\Детский сад\Теотральная деят-ть\Новая папка\81ee2c04-ede0-46e7-aae6-7e4de4bf87f2.jpg"/>
          <p:cNvPicPr>
            <a:picLocks noChangeAspect="1" noChangeArrowheads="1"/>
          </p:cNvPicPr>
          <p:nvPr/>
        </p:nvPicPr>
        <p:blipFill>
          <a:blip r:embed="rId3" cstate="print"/>
          <a:srcRect r="15991" b="19991"/>
          <a:stretch>
            <a:fillRect/>
          </a:stretch>
        </p:blipFill>
        <p:spPr bwMode="auto">
          <a:xfrm>
            <a:off x="5472459" y="1332359"/>
            <a:ext cx="4939749" cy="352839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27" name="Picture 3" descr="D:\Helga\Детский сад\Теотральная деят-ть\Новая папка\9b554f2a-559b-4b44-8d80-d4218033472f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08164" y="3780631"/>
            <a:ext cx="4727992" cy="354599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68004" y="252240"/>
            <a:ext cx="7963951" cy="792088"/>
          </a:xfrm>
        </p:spPr>
        <p:txBody>
          <a:bodyPr>
            <a:normAutofit fontScale="90000"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НАСТОЛЬНЫЙ    ТЕАТР</a:t>
            </a:r>
            <a:endParaRPr lang="ru-RU" b="1" dirty="0">
              <a:ln>
                <a:solidFill>
                  <a:schemeClr val="accent3">
                    <a:lumMod val="75000"/>
                  </a:schemeClr>
                </a:solidFill>
              </a:ln>
              <a:solidFill>
                <a:schemeClr val="accent2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12289" name="Picture 1" descr="D:\Helga\Детский сад\Теотральная деят-ть\Новая папка\d1d628b2-a1ea-4d9d-994e-12ebe1d8e72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9892" y="1332359"/>
            <a:ext cx="4320000" cy="3240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2290" name="Picture 2" descr="D:\Helga\Детский сад\Теотральная деят-ть\Новая папка\134ed253-6f25-41ca-a04a-7a85ca40457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76516" y="1332359"/>
            <a:ext cx="4320000" cy="3240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050" name="Picture 2" descr="D:\Helga\Детский сад\Теотральная деят-ть\Новая папка\c6f52feb-5016-4cfa-9b7c-56c8f52d827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24188" y="4068663"/>
            <a:ext cx="4320000" cy="3240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22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2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2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976882" y="672113"/>
            <a:ext cx="9134100" cy="951498"/>
          </a:xfrm>
          <a:prstGeom prst="rect">
            <a:avLst/>
          </a:prstGeom>
        </p:spPr>
        <p:txBody>
          <a:bodyPr wrap="square" lIns="104080" tIns="52041" rIns="104080" bIns="52041">
            <a:spAutoFit/>
          </a:bodyPr>
          <a:lstStyle/>
          <a:p>
            <a:pPr>
              <a:buNone/>
            </a:pPr>
            <a:r>
              <a:rPr lang="ru-RU" sz="5500" b="1" dirty="0" smtClean="0">
                <a:ln>
                  <a:solidFill>
                    <a:srgbClr val="7030A0"/>
                  </a:solidFill>
                </a:ln>
                <a:solidFill>
                  <a:srgbClr val="66FFFF"/>
                </a:solidFill>
              </a:rPr>
              <a:t>            </a:t>
            </a:r>
            <a:endParaRPr lang="ru-RU" sz="5500" dirty="0">
              <a:solidFill>
                <a:srgbClr val="66FFFF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376116" y="108223"/>
            <a:ext cx="6048672" cy="874540"/>
          </a:xfrm>
          <a:prstGeom prst="rect">
            <a:avLst/>
          </a:prstGeom>
          <a:noFill/>
        </p:spPr>
        <p:txBody>
          <a:bodyPr wrap="square" lIns="104080" tIns="52041" rIns="104080" bIns="52041" rtlCol="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>
              <a:buNone/>
            </a:pPr>
            <a:r>
              <a:rPr lang="ru-RU" sz="5000" b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ТЕАТР МАСОК</a:t>
            </a:r>
            <a:endParaRPr lang="ru-RU" sz="5000" b="1" dirty="0">
              <a:ln>
                <a:solidFill>
                  <a:schemeClr val="accent3">
                    <a:lumMod val="75000"/>
                  </a:schemeClr>
                </a:solidFill>
              </a:ln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2050" name="Picture 2" descr="D:\Helga\Детский сад\Дет сад фото\21-22 10 средняя\театр\0041be29-43bf-48c9-ab2d-4749552e736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7884" y="972319"/>
            <a:ext cx="4320000" cy="3240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051" name="Picture 3" descr="D:\Helga\Детский сад\Дет сад фото\21-22 10 средняя\театр\87f4dabc-a05f-4117-9216-720eaf56e9f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48524" y="972319"/>
            <a:ext cx="4320000" cy="3240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052" name="Picture 4" descr="D:\Helga\Детский сад\Дет сад фото\21-22 10 средняя\театр\ed688fd2-0688-41fb-bde4-59a139253de0.jpg"/>
          <p:cNvPicPr>
            <a:picLocks noChangeAspect="1" noChangeArrowheads="1"/>
          </p:cNvPicPr>
          <p:nvPr/>
        </p:nvPicPr>
        <p:blipFill>
          <a:blip r:embed="rId4" cstate="print"/>
          <a:srcRect l="7500" t="4000" r="20491" b="21991"/>
          <a:stretch>
            <a:fillRect/>
          </a:stretch>
        </p:blipFill>
        <p:spPr bwMode="auto">
          <a:xfrm>
            <a:off x="935956" y="4068663"/>
            <a:ext cx="4203241" cy="3240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1" name="Picture 2" descr="D:\Helga\Детский сад\Дет сад фото\21-22 10 средняя\театр\7d3c079f-4187-4d80-b193-b724686b9f9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00452" y="4068663"/>
            <a:ext cx="4320000" cy="3240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84228" y="1980431"/>
            <a:ext cx="3888432" cy="1008112"/>
          </a:xfrm>
        </p:spPr>
        <p:txBody>
          <a:bodyPr>
            <a:normAutofit fontScale="90000"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КОНЕЦ</a:t>
            </a:r>
            <a:endParaRPr lang="ru-RU" b="1" dirty="0">
              <a:ln>
                <a:solidFill>
                  <a:schemeClr val="accent3">
                    <a:lumMod val="75000"/>
                  </a:schemeClr>
                </a:solidFill>
              </a:ln>
              <a:solidFill>
                <a:schemeClr val="accent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176316" y="6948983"/>
            <a:ext cx="25922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Барнаул, 2022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935956" y="3420591"/>
            <a:ext cx="8880764" cy="8771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100" b="1" dirty="0" smtClean="0">
                <a:ln>
                  <a:solidFill>
                    <a:srgbClr val="0BD0D9">
                      <a:lumMod val="75000"/>
                    </a:srgbClr>
                  </a:solidFill>
                </a:ln>
                <a:solidFill>
                  <a:srgbClr val="009DD9">
                    <a:lumMod val="75000"/>
                  </a:srgb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СПАСИБО ЗА ВНИМАНИЕ!</a:t>
            </a:r>
            <a:endParaRPr lang="ru-RU" dirty="0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7752" y="169498"/>
            <a:ext cx="9591199" cy="743177"/>
          </a:xfrm>
          <a:effectLst>
            <a:innerShdw blurRad="63500" dist="50800" dir="2700000">
              <a:schemeClr val="accent3">
                <a:lumMod val="50000"/>
                <a:alpha val="50000"/>
              </a:schemeClr>
            </a:innerShdw>
          </a:effectLst>
        </p:spPr>
        <p:txBody>
          <a:bodyPr>
            <a:normAutofit fontScale="90000"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5500" b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ТЕАТР – ЭТО ВОЛШЕБСТВО</a:t>
            </a:r>
            <a:endParaRPr lang="ru-RU" sz="5500" b="1" dirty="0">
              <a:ln>
                <a:solidFill>
                  <a:schemeClr val="accent3">
                    <a:lumMod val="75000"/>
                  </a:schemeClr>
                </a:solidFill>
              </a:ln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616477" y="1161436"/>
            <a:ext cx="475252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Театры разные бывают</a:t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>и чего в них только нет.</a:t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>Здесь спектакли всем сыграют,</a:t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>драму, оперу, балет.</a:t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>Здесь на сцене можно встретить</a:t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>разных кукол и зверей.</a:t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>Театр очень любят дети</a:t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>так пойдем туда скорей!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26626" name="AutoShape 2" descr="https://www.teatr-skazka.com/images/history/1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6627" name="Picture 3" descr="D:\Helga\Детский сад\Теотральная деят-ть\Новая папка\16.jpg"/>
          <p:cNvPicPr>
            <a:picLocks noChangeAspect="1" noChangeArrowheads="1"/>
          </p:cNvPicPr>
          <p:nvPr/>
        </p:nvPicPr>
        <p:blipFill>
          <a:blip r:embed="rId2" cstate="print"/>
          <a:srcRect r="1351"/>
          <a:stretch>
            <a:fillRect/>
          </a:stretch>
        </p:blipFill>
        <p:spPr bwMode="auto">
          <a:xfrm>
            <a:off x="215876" y="4315830"/>
            <a:ext cx="5256584" cy="302397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6629" name="Picture 5" descr="D:\Helga\Детский сад\Теотральная деят-ть\Новая папка\200379.jpg"/>
          <p:cNvPicPr>
            <a:picLocks noChangeAspect="1" noChangeArrowheads="1"/>
          </p:cNvPicPr>
          <p:nvPr/>
        </p:nvPicPr>
        <p:blipFill>
          <a:blip r:embed="rId3" cstate="print"/>
          <a:srcRect t="2322"/>
          <a:stretch>
            <a:fillRect/>
          </a:stretch>
        </p:blipFill>
        <p:spPr bwMode="auto">
          <a:xfrm>
            <a:off x="215876" y="1044327"/>
            <a:ext cx="5242245" cy="302111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6631" name="Picture 7" descr="https://www.2do2go.ru/uploads/df42c853ad5e52550169c8ee9b5ab737.jpeg"/>
          <p:cNvPicPr>
            <a:picLocks noChangeAspect="1" noChangeArrowheads="1"/>
          </p:cNvPicPr>
          <p:nvPr/>
        </p:nvPicPr>
        <p:blipFill>
          <a:blip r:embed="rId4" cstate="print"/>
          <a:srcRect t="754" b="2326"/>
          <a:stretch>
            <a:fillRect/>
          </a:stretch>
        </p:blipFill>
        <p:spPr bwMode="auto">
          <a:xfrm>
            <a:off x="5679057" y="4336330"/>
            <a:ext cx="4737407" cy="300097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avatars.mds.yandex.net/get-zen_doc/3430466/pub_5ef4e74669e4023ea4d16270_5ef4f4cf036aeb7f1be20aa4/scale_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68204" y="900311"/>
            <a:ext cx="7272808" cy="484853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88084" y="0"/>
            <a:ext cx="6264695" cy="864096"/>
          </a:xfrm>
        </p:spPr>
        <p:txBody>
          <a:bodyPr>
            <a:normAutofit fontScale="90000"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5500" b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ТЕАТР – ЭТО ЧУДО</a:t>
            </a:r>
            <a:endParaRPr lang="ru-RU" sz="5500" b="1" dirty="0">
              <a:ln>
                <a:solidFill>
                  <a:schemeClr val="accent3">
                    <a:lumMod val="75000"/>
                  </a:schemeClr>
                </a:solidFill>
              </a:ln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527731" y="5724847"/>
            <a:ext cx="7160153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 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ТЕАТР – это удивительный дом, где показывают спектакли, сказки, где танцуют и поют, </a:t>
            </a:r>
          </a:p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рассказывают стихи. </a:t>
            </a:r>
          </a:p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Словом "театр" можно назвать любое представление перед какой-либо аудиторией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6" name="Рисунок 5" descr="1336022445_10.jpg"/>
          <p:cNvPicPr>
            <a:picLocks noChangeAspect="1"/>
          </p:cNvPicPr>
          <p:nvPr/>
        </p:nvPicPr>
        <p:blipFill>
          <a:blip r:embed="rId3" cstate="email"/>
          <a:srcRect l="2059"/>
          <a:stretch>
            <a:fillRect/>
          </a:stretch>
        </p:blipFill>
        <p:spPr>
          <a:xfrm>
            <a:off x="215876" y="2916535"/>
            <a:ext cx="3425023" cy="440655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40012" y="119259"/>
            <a:ext cx="8022500" cy="792088"/>
          </a:xfrm>
        </p:spPr>
        <p:txBody>
          <a:bodyPr>
            <a:no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4800" b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ТЕАТРАЛЬНАЯ  АФИША</a:t>
            </a:r>
            <a:endParaRPr lang="ru-RU" sz="4800" b="1" dirty="0">
              <a:ln>
                <a:solidFill>
                  <a:schemeClr val="accent3">
                    <a:lumMod val="75000"/>
                  </a:schemeClr>
                </a:solidFill>
              </a:ln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 descr="SDC10442.JPG"/>
          <p:cNvPicPr>
            <a:picLocks noChangeAspect="1"/>
          </p:cNvPicPr>
          <p:nvPr/>
        </p:nvPicPr>
        <p:blipFill>
          <a:blip r:embed="rId2" cstate="email"/>
          <a:srcRect t="10847" b="7798"/>
          <a:stretch>
            <a:fillRect/>
          </a:stretch>
        </p:blipFill>
        <p:spPr>
          <a:xfrm>
            <a:off x="287884" y="900311"/>
            <a:ext cx="3024336" cy="245216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3600252" y="1188343"/>
            <a:ext cx="684076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  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Увидев, красочный яркий плакат - ТЕАТРАЛЬНУЮ АФИШУ, на которой с помощью рисунков, фотографий и разных слов содержится информация о предстоящих спектаклях в театре, и заинтересовавшись представлением мы отправляемся в театр.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7" name="Picture 2" descr="https://mta-barnaul.ru/wp-content/uploads/Princess-VL_1200%D1%85166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7884" y="3564607"/>
            <a:ext cx="2736304" cy="379464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Picture 6" descr="https://www.barnaul-altai.ru/rest/afisha/photo/dk_motorostroiteley_01apr17_550.jpg"/>
          <p:cNvPicPr>
            <a:picLocks noChangeAspect="1" noChangeArrowheads="1"/>
          </p:cNvPicPr>
          <p:nvPr/>
        </p:nvPicPr>
        <p:blipFill>
          <a:blip r:embed="rId4" cstate="print"/>
          <a:srcRect b="23763"/>
          <a:stretch>
            <a:fillRect/>
          </a:stretch>
        </p:blipFill>
        <p:spPr bwMode="auto">
          <a:xfrm>
            <a:off x="3384228" y="3564607"/>
            <a:ext cx="3832660" cy="378771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5604" name="Picture 4" descr="https://www.altairegion22.ru/upload/medialibrary/511/x8wauijdqy4_big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60692" y="3564607"/>
            <a:ext cx="2808312" cy="374783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56036" y="188962"/>
            <a:ext cx="7603912" cy="792088"/>
          </a:xfrm>
        </p:spPr>
        <p:txBody>
          <a:bodyPr>
            <a:norm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4800" b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ТЕАТРАЛЬНАЯ  КАССА</a:t>
            </a:r>
            <a:endParaRPr lang="ru-RU" sz="4800" b="1" dirty="0">
              <a:ln>
                <a:solidFill>
                  <a:schemeClr val="accent3">
                    <a:lumMod val="75000"/>
                  </a:schemeClr>
                </a:solidFill>
              </a:ln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5" name="Рисунок 4" descr="SDC10461.JPG"/>
          <p:cNvPicPr>
            <a:picLocks noChangeAspect="1"/>
          </p:cNvPicPr>
          <p:nvPr/>
        </p:nvPicPr>
        <p:blipFill>
          <a:blip r:embed="rId2" cstate="email"/>
          <a:srcRect t="4102"/>
          <a:stretch>
            <a:fillRect/>
          </a:stretch>
        </p:blipFill>
        <p:spPr>
          <a:xfrm>
            <a:off x="5472460" y="1044327"/>
            <a:ext cx="4948732" cy="33672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SDC10462.JPG"/>
          <p:cNvPicPr>
            <a:picLocks noChangeAspect="1"/>
          </p:cNvPicPr>
          <p:nvPr/>
        </p:nvPicPr>
        <p:blipFill>
          <a:blip r:embed="rId3" cstate="email"/>
          <a:srcRect b="4876"/>
          <a:stretch>
            <a:fillRect/>
          </a:stretch>
        </p:blipFill>
        <p:spPr>
          <a:xfrm>
            <a:off x="143868" y="1044327"/>
            <a:ext cx="5014466" cy="33843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215876" y="4500711"/>
            <a:ext cx="626469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2060"/>
                </a:solidFill>
              </a:rPr>
              <a:t>    </a:t>
            </a:r>
            <a:r>
              <a:rPr lang="ru-RU" b="1" dirty="0" smtClean="0">
                <a:solidFill>
                  <a:srgbClr val="002060"/>
                </a:solidFill>
              </a:rPr>
              <a:t>Чтобы посмотреть спектакль, надо купить БИЛЕТ в кассе. </a:t>
            </a:r>
          </a:p>
          <a:p>
            <a:pPr lvl="3"/>
            <a:r>
              <a:rPr lang="ru-RU" b="1" dirty="0" smtClean="0">
                <a:solidFill>
                  <a:srgbClr val="002060"/>
                </a:solidFill>
              </a:rPr>
              <a:t>Ты к окошку подойди, </a:t>
            </a:r>
          </a:p>
          <a:p>
            <a:pPr lvl="3"/>
            <a:r>
              <a:rPr lang="ru-RU" b="1" dirty="0" smtClean="0">
                <a:solidFill>
                  <a:srgbClr val="002060"/>
                </a:solidFill>
              </a:rPr>
              <a:t>Ему деньги протяни. </a:t>
            </a:r>
          </a:p>
          <a:p>
            <a:pPr lvl="3"/>
            <a:r>
              <a:rPr lang="ru-RU" b="1" dirty="0" smtClean="0">
                <a:solidFill>
                  <a:srgbClr val="002060"/>
                </a:solidFill>
              </a:rPr>
              <a:t>И окошечко в ответ </a:t>
            </a:r>
          </a:p>
          <a:p>
            <a:pPr lvl="3"/>
            <a:r>
              <a:rPr lang="ru-RU" b="1" dirty="0" smtClean="0">
                <a:solidFill>
                  <a:srgbClr val="002060"/>
                </a:solidFill>
              </a:rPr>
              <a:t>Отдает тебе билет. 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  </a:t>
            </a:r>
            <a:r>
              <a:rPr lang="en-US" b="1" dirty="0" smtClean="0">
                <a:solidFill>
                  <a:srgbClr val="002060"/>
                </a:solidFill>
              </a:rPr>
              <a:t>   </a:t>
            </a:r>
            <a:r>
              <a:rPr lang="ru-RU" b="1" dirty="0" smtClean="0">
                <a:solidFill>
                  <a:srgbClr val="002060"/>
                </a:solidFill>
              </a:rPr>
              <a:t>ТЕАТРАЛЬНАЯ КАССА – место, где продают билеты на спектакли театра.  А продает билеты в театральной кассе – КАССИР. </a:t>
            </a:r>
            <a:endParaRPr lang="ru-RU" dirty="0"/>
          </a:p>
        </p:txBody>
      </p:sp>
      <p:pic>
        <p:nvPicPr>
          <p:cNvPr id="24577" name="Picture 1" descr="D:\Helga\Детский сад\Теотральная деят-ть\Новая папка\0612243860b69f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24588" y="4932759"/>
            <a:ext cx="3747244" cy="205122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5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5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87884" y="180232"/>
            <a:ext cx="10081119" cy="864096"/>
          </a:xfrm>
        </p:spPr>
        <p:txBody>
          <a:bodyPr>
            <a:norm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4800" b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ГАРДЕРОБ И ФОЙЕ</a:t>
            </a:r>
            <a:endParaRPr lang="ru-RU" sz="4800" b="1" dirty="0">
              <a:ln>
                <a:solidFill>
                  <a:schemeClr val="accent3">
                    <a:lumMod val="75000"/>
                  </a:schemeClr>
                </a:solidFill>
              </a:ln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192540" y="1332359"/>
            <a:ext cx="410445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 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Затем, нужно сдать верхнюю одежду в ГАРДЕРОБ – раздевалку в театре… и получить номерок от гардеробщика. Вы приводите себя в порядок и отправляетесь дальше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61449" name="Picture 9" descr="http://www.proform-sm.ru/files/nodus_items/0001/0819/attaches/garderobnaya-teatr.jpg"/>
          <p:cNvPicPr>
            <a:picLocks noChangeAspect="1" noChangeArrowheads="1"/>
          </p:cNvPicPr>
          <p:nvPr/>
        </p:nvPicPr>
        <p:blipFill>
          <a:blip r:embed="rId2" cstate="print"/>
          <a:srcRect b="11225"/>
          <a:stretch>
            <a:fillRect/>
          </a:stretch>
        </p:blipFill>
        <p:spPr bwMode="auto">
          <a:xfrm>
            <a:off x="143868" y="1044327"/>
            <a:ext cx="5904656" cy="35354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1451" name="AutoShape 11" descr="https://prigorod.info/images/places/altayskiy-kray/teatry-kinoteatry-i-koncert-holly/altayskiy-gosudarstvennyy-teatr-muzykal-noy-komedii/2.jpg"/>
          <p:cNvSpPr>
            <a:spLocks noChangeAspect="1" noChangeArrowheads="1"/>
          </p:cNvSpPr>
          <p:nvPr/>
        </p:nvSpPr>
        <p:spPr bwMode="auto">
          <a:xfrm>
            <a:off x="155575" y="-136525"/>
            <a:ext cx="300038" cy="300038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453" name="AutoShape 13" descr="https://prigorod.info/images/places/altayskiy-kray/teatry-kinoteatry-i-koncert-holly/altayskiy-gosudarstvennyy-teatr-muzykal-noy-komedii/2.jpg"/>
          <p:cNvSpPr>
            <a:spLocks noChangeAspect="1" noChangeArrowheads="1"/>
          </p:cNvSpPr>
          <p:nvPr/>
        </p:nvSpPr>
        <p:spPr bwMode="auto">
          <a:xfrm>
            <a:off x="155575" y="-136525"/>
            <a:ext cx="300038" cy="300038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455" name="AutoShape 15" descr="https://prigorod.info/images/places/altayskiy-kray/teatry-kinoteatry-i-koncert-holly/altayskiy-gosudarstvennyy-teatr-muzykal-noy-komedii/2.jpg"/>
          <p:cNvSpPr>
            <a:spLocks noChangeAspect="1" noChangeArrowheads="1"/>
          </p:cNvSpPr>
          <p:nvPr/>
        </p:nvSpPr>
        <p:spPr bwMode="auto">
          <a:xfrm>
            <a:off x="155575" y="-136525"/>
            <a:ext cx="300038" cy="300038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1456" name="Picture 16" descr="D:\Helga\Детский сад\Теотральная деят-ть\Новая папка\2.jpg"/>
          <p:cNvPicPr>
            <a:picLocks noChangeAspect="1" noChangeArrowheads="1"/>
          </p:cNvPicPr>
          <p:nvPr/>
        </p:nvPicPr>
        <p:blipFill>
          <a:blip r:embed="rId3" cstate="print"/>
          <a:srcRect l="2434" r="9926"/>
          <a:stretch>
            <a:fillRect/>
          </a:stretch>
        </p:blipFill>
        <p:spPr bwMode="auto">
          <a:xfrm>
            <a:off x="5400452" y="4140671"/>
            <a:ext cx="5160131" cy="33119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8" name="TextBox 17"/>
          <p:cNvSpPr txBox="1"/>
          <p:nvPr/>
        </p:nvSpPr>
        <p:spPr>
          <a:xfrm>
            <a:off x="16733" y="4572719"/>
            <a:ext cx="530313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   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ФОЙЕ – это помещение предназначенное для отдыха публики во время антракта (перерыв между действиями спектакля) или для пребывания зрителей в ожидании спектакля. Здесь можно познакомиться с различными фотографиями артистов театра, которые развешаны по стенам фойе.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14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14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1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614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614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61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04108" y="396256"/>
            <a:ext cx="6120680" cy="720080"/>
          </a:xfrm>
        </p:spPr>
        <p:txBody>
          <a:bodyPr>
            <a:normAutofit fontScale="90000"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4100" b="1" dirty="0" smtClean="0">
                <a:ln/>
                <a:solidFill>
                  <a:schemeClr val="accent3"/>
                </a:solidFill>
              </a:rPr>
              <a:t> </a:t>
            </a:r>
            <a:r>
              <a:rPr lang="ru-RU" sz="5500" b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ЗРИТЕЛЬНЫЙ ЗАЛ</a:t>
            </a:r>
            <a:endParaRPr lang="ru-RU" sz="5500" b="1" dirty="0">
              <a:ln>
                <a:solidFill>
                  <a:schemeClr val="accent3">
                    <a:lumMod val="75000"/>
                  </a:schemeClr>
                </a:solidFill>
              </a:ln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3794" name="Picture 2" descr="https://fs.tonkosti.ru/ef/q9/efq9pfyonxcg0cswwwkows0sk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9892" y="1764407"/>
            <a:ext cx="7164113" cy="498437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7704708" y="1404367"/>
            <a:ext cx="280831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  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И вот мы в ЗРИТЕЛЬНОМ ЗАЛЕ занимаем свои места. </a:t>
            </a:r>
          </a:p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В театре перед началом спектакля подают три звонка. Третий звонок свидетельствует о том, что спектакль начинается. После третьего звонка в зале гаснет свет. Заходить в зрительный зал после третьего звонка неприлично.</a:t>
            </a:r>
          </a:p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    </a:t>
            </a: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</a:rPr>
              <a:t>МЫ – ЗРИТЕЛИ!</a:t>
            </a:r>
            <a:endParaRPr lang="ru-RU" b="1" i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215876" y="180231"/>
            <a:ext cx="10297144" cy="782207"/>
          </a:xfrm>
          <a:prstGeom prst="rect">
            <a:avLst/>
          </a:prstGeom>
          <a:noFill/>
        </p:spPr>
        <p:txBody>
          <a:bodyPr wrap="square" lIns="104080" tIns="52041" rIns="104080" bIns="52041" rtlCol="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4400" b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СЦЕНА И ЗАНАВЕС</a:t>
            </a:r>
            <a:endParaRPr lang="ru-RU" sz="4400" b="1" dirty="0">
              <a:ln>
                <a:solidFill>
                  <a:schemeClr val="accent3">
                    <a:lumMod val="75000"/>
                  </a:schemeClr>
                </a:solidFill>
              </a:ln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616476" y="4716735"/>
            <a:ext cx="504041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Занавесы шьются из плотной окрашенной ткани, собираются в складки и украшаются эмблемами театра или широкой бахромой, пришитой к низу занавеса. Спектакль начнется, как только занавес поднимется или раздвинется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5877" y="1260351"/>
            <a:ext cx="4824535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Самое главное место в зрительном зале – это сцена, на которой играется спектакль. Саму сцену пока не видно. Она еще закрыта занавесом.  </a:t>
            </a:r>
          </a:p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ТЕАТРАЛЬНЫЙ ЗАНАВЕС – полотнище, закрывающее сцену от зрительного зала.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21507" name="Picture 3" descr="D:\Helga\Детский сад\Теотральная деят-ть\Новая папка\928.jpg"/>
          <p:cNvPicPr>
            <a:picLocks noChangeAspect="1" noChangeArrowheads="1"/>
          </p:cNvPicPr>
          <p:nvPr/>
        </p:nvPicPr>
        <p:blipFill>
          <a:blip r:embed="rId2" cstate="print"/>
          <a:srcRect b="3989"/>
          <a:stretch>
            <a:fillRect/>
          </a:stretch>
        </p:blipFill>
        <p:spPr bwMode="auto">
          <a:xfrm>
            <a:off x="5102771" y="947192"/>
            <a:ext cx="5409466" cy="345638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1506" name="Picture 2" descr="https://japan-stroy.ru/wp-content/uploads/2017/05/3059_KS9505.jpg"/>
          <p:cNvPicPr>
            <a:picLocks noChangeAspect="1" noChangeArrowheads="1"/>
          </p:cNvPicPr>
          <p:nvPr/>
        </p:nvPicPr>
        <p:blipFill>
          <a:blip r:embed="rId3" cstate="print"/>
          <a:srcRect t="1992" r="1333"/>
          <a:stretch>
            <a:fillRect/>
          </a:stretch>
        </p:blipFill>
        <p:spPr bwMode="auto">
          <a:xfrm>
            <a:off x="143868" y="3852639"/>
            <a:ext cx="5328592" cy="354285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6" name="Picture 8" descr="https://i.pinimg.com/originals/30/b1/b9/30b1b9558f8bef1b82c765b1b67a4de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3868" y="1980431"/>
            <a:ext cx="5116043" cy="33843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0425" y="0"/>
            <a:ext cx="8684030" cy="720080"/>
          </a:xfrm>
        </p:spPr>
        <p:txBody>
          <a:bodyPr>
            <a:normAutofit fontScale="90000"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4800" b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СЦЕНЕ ЕСТЬ ДЕКОРАЦИИ</a:t>
            </a:r>
            <a:endParaRPr lang="ru-RU" sz="4800" b="1" dirty="0">
              <a:ln>
                <a:solidFill>
                  <a:schemeClr val="accent3">
                    <a:lumMod val="75000"/>
                  </a:schemeClr>
                </a:solidFill>
              </a:ln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770" name="AutoShape 2" descr="http://master-scene.ru/wp-content/uploads/2018/06/IMG_3951-1.jpg"/>
          <p:cNvSpPr>
            <a:spLocks noChangeAspect="1" noChangeArrowheads="1"/>
          </p:cNvSpPr>
          <p:nvPr/>
        </p:nvSpPr>
        <p:spPr bwMode="auto">
          <a:xfrm>
            <a:off x="155575" y="-136525"/>
            <a:ext cx="300038" cy="300038"/>
          </a:xfrm>
          <a:prstGeom prst="rect">
            <a:avLst/>
          </a:prstGeom>
          <a:noFill/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72" name="AutoShape 4" descr="http://master-scene.ru/wp-content/uploads/2018/06/IMG_3951-1.jpg"/>
          <p:cNvSpPr>
            <a:spLocks noChangeAspect="1" noChangeArrowheads="1"/>
          </p:cNvSpPr>
          <p:nvPr/>
        </p:nvSpPr>
        <p:spPr bwMode="auto">
          <a:xfrm>
            <a:off x="155575" y="-136525"/>
            <a:ext cx="300038" cy="300038"/>
          </a:xfrm>
          <a:prstGeom prst="rect">
            <a:avLst/>
          </a:prstGeom>
          <a:noFill/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74" name="AutoShape 6" descr="http://master-scene.ru/wp-content/uploads/2018/06/IMG_3951-1.jpg"/>
          <p:cNvSpPr>
            <a:spLocks noChangeAspect="1" noChangeArrowheads="1"/>
          </p:cNvSpPr>
          <p:nvPr/>
        </p:nvSpPr>
        <p:spPr bwMode="auto">
          <a:xfrm>
            <a:off x="155575" y="-136525"/>
            <a:ext cx="300038" cy="300038"/>
          </a:xfrm>
          <a:prstGeom prst="rect">
            <a:avLst/>
          </a:prstGeom>
          <a:noFill/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76" name="AutoShape 8" descr="http://master-scene.ru/wp-content/uploads/2018/06/IMG_3951-1.jpg"/>
          <p:cNvSpPr>
            <a:spLocks noChangeAspect="1" noChangeArrowheads="1"/>
          </p:cNvSpPr>
          <p:nvPr/>
        </p:nvSpPr>
        <p:spPr bwMode="auto">
          <a:xfrm>
            <a:off x="155575" y="-136525"/>
            <a:ext cx="300038" cy="300038"/>
          </a:xfrm>
          <a:prstGeom prst="rect">
            <a:avLst/>
          </a:prstGeom>
          <a:noFill/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78" name="AutoShape 10" descr="http://master-scene.ru/wp-content/uploads/2018/06/IMG_3951-1.jpg"/>
          <p:cNvSpPr>
            <a:spLocks noChangeAspect="1" noChangeArrowheads="1"/>
          </p:cNvSpPr>
          <p:nvPr/>
        </p:nvSpPr>
        <p:spPr bwMode="auto">
          <a:xfrm>
            <a:off x="155575" y="-136525"/>
            <a:ext cx="300038" cy="300038"/>
          </a:xfrm>
          <a:prstGeom prst="rect">
            <a:avLst/>
          </a:prstGeom>
          <a:noFill/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-72156" y="682888"/>
            <a:ext cx="1072904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ДЕКОРАЦИЯ –это художественное оформление сцены при помощи живописи, архитектурных композиций и специальных световых эффектов для изображения места действия (комнаты, улицы, леса, реки, дороги, гор и т.д.). Декорации создают определенную атмосферу – настроение, ярче раскрывают события на сцене.</a:t>
            </a:r>
          </a:p>
        </p:txBody>
      </p:sp>
      <p:sp>
        <p:nvSpPr>
          <p:cNvPr id="58372" name="AutoShape 4" descr="https://master-scene.ru/wp-content/uploads/2018/06/IMG_3951-1.jpg"/>
          <p:cNvSpPr>
            <a:spLocks noChangeAspect="1" noChangeArrowheads="1"/>
          </p:cNvSpPr>
          <p:nvPr/>
        </p:nvSpPr>
        <p:spPr bwMode="auto">
          <a:xfrm>
            <a:off x="155575" y="-136525"/>
            <a:ext cx="300038" cy="300038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8381" name="Picture 13" descr="D:\Helga\Детский сад\Теотральная деят-ть\Новая папка\фото-7-игровые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9835" y="1980431"/>
            <a:ext cx="5086745" cy="33815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2780" name="Picture 12" descr="https://krasnodar.prom-gbi.ru/images/article_thumbs/teatr.jpg"/>
          <p:cNvPicPr>
            <a:picLocks noChangeAspect="1" noChangeArrowheads="1"/>
          </p:cNvPicPr>
          <p:nvPr/>
        </p:nvPicPr>
        <p:blipFill>
          <a:blip r:embed="rId4" cstate="print"/>
          <a:srcRect t="14446" b="22792"/>
          <a:stretch>
            <a:fillRect/>
          </a:stretch>
        </p:blipFill>
        <p:spPr bwMode="auto">
          <a:xfrm>
            <a:off x="2160092" y="4500711"/>
            <a:ext cx="6502503" cy="30605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583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583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8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0"/>
                            </p:stCondLst>
                            <p:childTnLst>
                              <p:par>
                                <p:cTn id="1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83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583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8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000"/>
                            </p:stCondLst>
                            <p:childTnLst>
                              <p:par>
                                <p:cTn id="2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27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27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2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Другая 1">
      <a:dk1>
        <a:sysClr val="windowText" lastClr="000000"/>
      </a:dk1>
      <a:lt1>
        <a:sysClr val="window" lastClr="FFFFFF"/>
      </a:lt1>
      <a:dk2>
        <a:srgbClr val="D8FBFC"/>
      </a:dk2>
      <a:lt2>
        <a:srgbClr val="089CA2"/>
      </a:lt2>
      <a:accent1>
        <a:srgbClr val="0F6FC6"/>
      </a:accent1>
      <a:accent2>
        <a:srgbClr val="009DD9"/>
      </a:accent2>
      <a:accent3>
        <a:srgbClr val="0BD0D9"/>
      </a:accent3>
      <a:accent4>
        <a:srgbClr val="B4ECFC"/>
      </a:accent4>
      <a:accent5>
        <a:srgbClr val="93F5F9"/>
      </a:accent5>
      <a:accent6>
        <a:srgbClr val="6ADAFA"/>
      </a:accent6>
      <a:hlink>
        <a:srgbClr val="B4ECFC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2138</TotalTime>
  <Words>348</Words>
  <Application>Microsoft Office PowerPoint</Application>
  <PresentationFormat>Произвольный</PresentationFormat>
  <Paragraphs>54</Paragraphs>
  <Slides>16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Поток</vt:lpstr>
      <vt:lpstr>ТЕАТРАЛЬНАЯ МОЗАЙКА</vt:lpstr>
      <vt:lpstr>ТЕАТР – ЭТО ВОЛШЕБСТВО</vt:lpstr>
      <vt:lpstr>ТЕАТР – ЭТО ЧУДО</vt:lpstr>
      <vt:lpstr>ТЕАТРАЛЬНАЯ  АФИША</vt:lpstr>
      <vt:lpstr>ТЕАТРАЛЬНАЯ  КАССА</vt:lpstr>
      <vt:lpstr>ГАРДЕРОБ И ФОЙЕ</vt:lpstr>
      <vt:lpstr> ЗРИТЕЛЬНЫЙ ЗАЛ</vt:lpstr>
      <vt:lpstr>Слайд 8</vt:lpstr>
      <vt:lpstr>НА СЦЕНЕ ЕСТЬ ДЕКОРАЦИИ</vt:lpstr>
      <vt:lpstr>В ТЕАТРЕ ЕСТЬ АКТЁРЫ </vt:lpstr>
      <vt:lpstr>ПРАВИЛА ПОВЕДЕНИЯ</vt:lpstr>
      <vt:lpstr>Слайд 12</vt:lpstr>
      <vt:lpstr>ТЕАТР КУКОЛ</vt:lpstr>
      <vt:lpstr>НАСТОЛЬНЫЙ    ТЕАТР</vt:lpstr>
      <vt:lpstr>Слайд 15</vt:lpstr>
      <vt:lpstr>    КОНЕЦ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Admin</cp:lastModifiedBy>
  <cp:revision>175</cp:revision>
  <dcterms:created xsi:type="dcterms:W3CDTF">2014-03-11T11:40:52Z</dcterms:created>
  <dcterms:modified xsi:type="dcterms:W3CDTF">2022-03-29T04:36:51Z</dcterms:modified>
</cp:coreProperties>
</file>