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4"/>
  </p:sldMasterIdLst>
  <p:notesMasterIdLst>
    <p:notesMasterId r:id="rId28"/>
  </p:notesMasterIdLst>
  <p:handoutMasterIdLst>
    <p:handoutMasterId r:id="rId29"/>
  </p:handoutMasterIdLst>
  <p:sldIdLst>
    <p:sldId id="259" r:id="rId5"/>
    <p:sldId id="260" r:id="rId6"/>
    <p:sldId id="265" r:id="rId7"/>
    <p:sldId id="266" r:id="rId8"/>
    <p:sldId id="267" r:id="rId9"/>
    <p:sldId id="268" r:id="rId10"/>
    <p:sldId id="269" r:id="rId11"/>
    <p:sldId id="270" r:id="rId12"/>
    <p:sldId id="271" r:id="rId13"/>
    <p:sldId id="272" r:id="rId14"/>
    <p:sldId id="273" r:id="rId15"/>
    <p:sldId id="275" r:id="rId16"/>
    <p:sldId id="278" r:id="rId17"/>
    <p:sldId id="279" r:id="rId18"/>
    <p:sldId id="280" r:id="rId19"/>
    <p:sldId id="281" r:id="rId20"/>
    <p:sldId id="283" r:id="rId21"/>
    <p:sldId id="282" r:id="rId22"/>
    <p:sldId id="284" r:id="rId23"/>
    <p:sldId id="285" r:id="rId24"/>
    <p:sldId id="286" r:id="rId25"/>
    <p:sldId id="287" r:id="rId26"/>
    <p:sldId id="288" r:id="rId27"/>
  </p:sldIdLst>
  <p:sldSz cx="12188825" cy="6858000"/>
  <p:notesSz cx="6858000" cy="9144000"/>
  <p:defaultTextStyle>
    <a:defPPr rtl="0"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1008">
          <p15:clr>
            <a:srgbClr val="A4A3A4"/>
          </p15:clr>
        </p15:guide>
        <p15:guide id="3" orient="horz" pos="3888">
          <p15:clr>
            <a:srgbClr val="A4A3A4"/>
          </p15:clr>
        </p15:guide>
        <p15:guide id="4" orient="horz" pos="321">
          <p15:clr>
            <a:srgbClr val="A4A3A4"/>
          </p15:clr>
        </p15:guide>
        <p15:guide id="5" pos="3839">
          <p15:clr>
            <a:srgbClr val="A4A3A4"/>
          </p15:clr>
        </p15:guide>
        <p15:guide id="6" pos="1007">
          <p15:clr>
            <a:srgbClr val="A4A3A4"/>
          </p15:clr>
        </p15:guide>
        <p15:guide id="7" pos="7173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59"/>
    <p:restoredTop sz="94697"/>
  </p:normalViewPr>
  <p:slideViewPr>
    <p:cSldViewPr showGuides="1">
      <p:cViewPr varScale="1">
        <p:scale>
          <a:sx n="58" d="100"/>
          <a:sy n="58" d="100"/>
        </p:scale>
        <p:origin x="232" y="392"/>
      </p:cViewPr>
      <p:guideLst>
        <p:guide orient="horz" pos="2160"/>
        <p:guide orient="horz" pos="1008"/>
        <p:guide orient="horz" pos="3888"/>
        <p:guide orient="horz" pos="321"/>
        <p:guide pos="3839"/>
        <p:guide pos="1007"/>
        <p:guide pos="7173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90" d="100"/>
          <a:sy n="90" d="100"/>
        </p:scale>
        <p:origin x="3024" y="9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theme" Target="theme/theme1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presProps" Target="presProps.xml"/><Relationship Id="rId8" Type="http://schemas.openxmlformats.org/officeDocument/2006/relationships/slide" Target="slides/slide4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6455363E-5DB3-439C-B549-DD83222C79E4}" type="datetime1">
              <a:rPr lang="ru-RU" smtClean="0"/>
              <a:t>04.01.2022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04360E59-1627-4404-ACC5-51C744AB0F27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1622542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fld id="{826E2F11-CEBF-4D63-B350-54083DC2653F}" type="datetime1">
              <a:rPr lang="ru-RU" smtClean="0"/>
              <a:pPr/>
              <a:t>04.01.2022</a:t>
            </a:fld>
            <a:endParaRPr lang="ru-RU" dirty="0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ru-RU" noProof="0" dirty="0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solidFill>
                  <a:schemeClr val="tx1"/>
                </a:solidFill>
              </a:defRPr>
            </a:lvl1pPr>
          </a:lstStyle>
          <a:p>
            <a:pPr rtl="0"/>
            <a:endParaRPr lang="ru-RU" noProof="0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solidFill>
                  <a:schemeClr val="tx1"/>
                </a:solidFill>
              </a:defRPr>
            </a:lvl1pPr>
          </a:lstStyle>
          <a:p>
            <a:pPr rtl="0"/>
            <a:fld id="{841221E5-7225-48EB-A4EE-420E7BFCF705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55666991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2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 rtlCol="0"/>
          <a:lstStyle/>
          <a:p>
            <a:pPr rtl="0"/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 rtlCol="0"/>
          <a:lstStyle/>
          <a:p>
            <a:pPr rtl="0"/>
            <a:fld id="{841221E5-7225-48EB-A4EE-420E7BFCF705}" type="slidenum">
              <a:rPr lang="ru-RU" smtClean="0"/>
              <a:pPr/>
              <a:t>1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07413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rtl="0"/>
            <a:fld id="{841221E5-7225-48EB-A4EE-420E7BFCF705}" type="slidenum">
              <a:rPr lang="ru-RU" smtClean="0"/>
              <a:pPr rtl="0"/>
              <a:t>2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1411180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 bwMode="ltGray"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669" y="1600200"/>
            <a:ext cx="8329031" cy="2680127"/>
          </a:xfrm>
          <a:noFill/>
          <a:effectLst>
            <a:softEdge rad="31750"/>
          </a:effectLst>
        </p:spPr>
        <p:txBody>
          <a:bodyPr rtlCol="0" anchor="b">
            <a:noAutofit/>
          </a:bodyPr>
          <a:lstStyle>
            <a:lvl1pPr>
              <a:defRPr sz="5400"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669" y="4344915"/>
            <a:ext cx="7516442" cy="1116085"/>
          </a:xfrm>
        </p:spPr>
        <p:txBody>
          <a:bodyPr rtlCol="0">
            <a:normAutofit/>
          </a:bodyPr>
          <a:lstStyle>
            <a:lvl1pPr marL="0" indent="0" algn="l">
              <a:spcBef>
                <a:spcPts val="0"/>
              </a:spcBef>
              <a:buNone/>
              <a:defRPr sz="32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rtl="0"/>
            <a:r>
              <a:rPr lang="ru-RU" noProof="0"/>
              <a:t>Образец подзаголовка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99025" y="6356351"/>
            <a:ext cx="1218883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906DD7E9-633A-4209-8629-FCA24BED8E5C}" type="datetime1">
              <a:rPr lang="ru-RU" noProof="0" smtClean="0"/>
              <a:t>04.01.2022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6114708" y="6356351"/>
            <a:ext cx="3974065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0285571" y="6356351"/>
            <a:ext cx="609441" cy="365125"/>
          </a:xfrm>
        </p:spPr>
        <p:txBody>
          <a:bodyPr rtlCol="0"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4909882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7BCC0A8-4822-4C48-B4AB-E6618EB17856}" type="datetime1">
              <a:rPr lang="ru-RU" noProof="0" smtClean="0"/>
              <a:t>04.01.2022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6661610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9599612" y="685800"/>
            <a:ext cx="1787526" cy="5486400"/>
          </a:xfrm>
        </p:spPr>
        <p:txBody>
          <a:bodyPr vert="eaVert"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98613" y="685800"/>
            <a:ext cx="7848599" cy="5486400"/>
          </a:xfrm>
        </p:spPr>
        <p:txBody>
          <a:bodyPr vert="eaVert" rtlCol="0"/>
          <a:lstStyle/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CF26FFAE-3E3C-4124-8CE2-33E8AFE68549}" type="datetime1">
              <a:rPr lang="ru-RU" noProof="0" smtClean="0"/>
              <a:t>04.01.2022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9172947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 rtlCol="0"/>
          <a:lstStyle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648EF9-D76D-408D-9269-C51AF1E71906}" type="datetime1">
              <a:rPr lang="ru-RU" noProof="0" smtClean="0"/>
              <a:t>04.01.2022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35529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8613" y="1600201"/>
            <a:ext cx="8283272" cy="2654064"/>
          </a:xfrm>
        </p:spPr>
        <p:txBody>
          <a:bodyPr rtlCol="0" anchor="b">
            <a:normAutofit/>
          </a:bodyPr>
          <a:lstStyle>
            <a:lvl1pPr algn="l">
              <a:defRPr sz="5400" b="0" cap="none" baseline="0"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8613" y="4259996"/>
            <a:ext cx="7264623" cy="1150203"/>
          </a:xfrm>
        </p:spPr>
        <p:txBody>
          <a:bodyPr rtlCol="0" anchor="t">
            <a:normAutofit/>
          </a:bodyPr>
          <a:lstStyle>
            <a:lvl1pPr marL="0" indent="0">
              <a:spcBef>
                <a:spcPts val="0"/>
              </a:spcBef>
              <a:buNone/>
              <a:defRPr sz="32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267F7D04-070A-4786-BFC3-699C3BEEF6F5}" type="datetime1">
              <a:rPr lang="ru-RU" noProof="0" smtClean="0"/>
              <a:t>04.01.2022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7749117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593436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561651" y="1600200"/>
            <a:ext cx="4814586" cy="4572000"/>
          </a:xfrm>
        </p:spPr>
        <p:txBody>
          <a:bodyPr rtlCol="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 baseline="0"/>
            </a:lvl6pPr>
            <a:lvl7pPr>
              <a:defRPr sz="1800" baseline="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6DFC388-25B8-4D98-8EA3-7599CFB174A7}" type="datetime1">
              <a:rPr lang="ru-RU" noProof="0" smtClean="0"/>
              <a:t>04.01.2022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783401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</p:spPr>
        <p:txBody>
          <a:bodyPr rtlCol="0"/>
          <a:lstStyle>
            <a:lvl1pPr>
              <a:defRPr/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1593436" y="2514706"/>
            <a:ext cx="4814586" cy="365749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 baseline="0"/>
            </a:lvl8pPr>
            <a:lvl9pPr>
              <a:defRPr sz="1600" baseline="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609524" y="1499616"/>
            <a:ext cx="4818888" cy="938784"/>
          </a:xfrm>
        </p:spPr>
        <p:txBody>
          <a:bodyPr rtlCol="0" anchor="b">
            <a:noAutofit/>
          </a:bodyPr>
          <a:lstStyle>
            <a:lvl1pPr marL="0" indent="0">
              <a:spcBef>
                <a:spcPts val="0"/>
              </a:spcBef>
              <a:buNone/>
              <a:defRPr sz="24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609524" y="2514600"/>
            <a:ext cx="4818888" cy="3655568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6184B29-88E0-41C3-91BD-DCA26527FF63}" type="datetime1">
              <a:rPr lang="ru-RU" noProof="0" smtClean="0"/>
              <a:t>04.01.2022</a:t>
            </a:fld>
            <a:endParaRPr lang="ru-RU" noProof="0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459501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550918EF-A4F5-4A7C-96B1-F87831C82688}" type="datetime1">
              <a:rPr lang="ru-RU" noProof="0" smtClean="0"/>
              <a:t>04.01.2022</a:t>
            </a:fld>
            <a:endParaRPr lang="ru-RU" noProof="0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21216795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138ADB2-DC01-420A-B091-D935BF010607}" type="datetime1">
              <a:rPr lang="ru-RU" noProof="0" smtClean="0"/>
              <a:t>04.01.2022</a:t>
            </a:fld>
            <a:endParaRPr lang="ru-RU" noProof="0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 vert="horz" lIns="91440" tIns="45720" rIns="91440" bIns="45720" rtlCol="0" anchor="ctr"/>
          <a:lstStyle>
            <a:lvl1pPr algn="r">
              <a:defRPr lang="en-US" smtClean="0"/>
            </a:lvl1pPr>
          </a:lstStyle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56617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" y="-6098"/>
            <a:ext cx="12188825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white">
          <a:xfrm>
            <a:off x="1598612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2"/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white">
          <a:xfrm>
            <a:off x="1598612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232426" y="482600"/>
            <a:ext cx="6195986" cy="5689600"/>
          </a:xfrm>
        </p:spPr>
        <p:txBody>
          <a:bodyPr rtlCol="0">
            <a:normAutofit/>
          </a:bodyPr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 baseline="0"/>
            </a:lvl8pPr>
            <a:lvl9pPr>
              <a:defRPr sz="1800" baseline="0"/>
            </a:lvl9pPr>
          </a:lstStyle>
          <a:p>
            <a:pPr lvl="0" rtl="0"/>
            <a:r>
              <a:rPr lang="ru-RU" noProof="0"/>
              <a:t>Образец текста</a:t>
            </a:r>
          </a:p>
          <a:p>
            <a:pPr lvl="1" rtl="0"/>
            <a:r>
              <a:rPr lang="ru-RU" noProof="0"/>
              <a:t>Второй уровень</a:t>
            </a:r>
          </a:p>
          <a:p>
            <a:pPr lvl="2" rtl="0"/>
            <a:r>
              <a:rPr lang="ru-RU" noProof="0"/>
              <a:t>Третий уровень</a:t>
            </a:r>
          </a:p>
          <a:p>
            <a:pPr lvl="3" rtl="0"/>
            <a:r>
              <a:rPr lang="ru-RU" noProof="0"/>
              <a:t>Четвертый уровень</a:t>
            </a:r>
          </a:p>
          <a:p>
            <a:pPr lvl="4" rtl="0"/>
            <a:r>
              <a:rPr lang="ru-RU" noProof="0"/>
              <a:t>Пятый уровень</a:t>
            </a:r>
            <a:endParaRPr lang="ru-RU" noProof="0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5981ADC-92F1-410C-B0D8-5A45B123FAEB}" type="datetime1">
              <a:rPr lang="ru-RU" noProof="0" smtClean="0"/>
              <a:t>04.01.2022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31118994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 userDrawn="1"/>
        </p:nvSpPr>
        <p:spPr>
          <a:xfrm>
            <a:off x="5103812" y="0"/>
            <a:ext cx="6324601" cy="68580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21899" tIns="60949" rIns="121899" bIns="60949" rtlCol="0" anchor="ctr"/>
          <a:lstStyle/>
          <a:p>
            <a:pPr lvl="0" algn="ctr" rtl="0"/>
            <a:endParaRPr lang="ru-RU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16718" y="381000"/>
            <a:ext cx="3293422" cy="1371600"/>
          </a:xfrm>
        </p:spPr>
        <p:txBody>
          <a:bodyPr rtlCol="0" anchor="b">
            <a:normAutofit/>
          </a:bodyPr>
          <a:lstStyle>
            <a:lvl1pPr algn="l">
              <a:defRPr sz="2800" b="0" cap="all" baseline="0">
                <a:solidFill>
                  <a:schemeClr val="tx1">
                    <a:lumMod val="75000"/>
                  </a:schemeClr>
                </a:solidFill>
              </a:defRPr>
            </a:lvl1pPr>
          </a:lstStyle>
          <a:p>
            <a:pPr rtl="0"/>
            <a:r>
              <a:rPr lang="ru-RU" noProof="0"/>
              <a:t>Образец заголовка</a:t>
            </a:r>
            <a:endParaRPr lang="ru-RU" noProof="0" dirty="0"/>
          </a:p>
        </p:txBody>
      </p:sp>
      <p:sp>
        <p:nvSpPr>
          <p:cNvPr id="3" name="Рисунок 2" descr="Пустой заполнитель, вместо которого можно добавить изображение. Щелкните заполнитель и выберите изображение, которое необходимо добавить"/>
          <p:cNvSpPr>
            <a:spLocks noGrp="1"/>
          </p:cNvSpPr>
          <p:nvPr>
            <p:ph type="pic" idx="1"/>
          </p:nvPr>
        </p:nvSpPr>
        <p:spPr bwMode="auto">
          <a:xfrm>
            <a:off x="5232426" y="482600"/>
            <a:ext cx="6043586" cy="5689600"/>
          </a:xfrm>
          <a:ln w="19050">
            <a:solidFill>
              <a:schemeClr val="bg1"/>
            </a:solidFill>
          </a:ln>
        </p:spPr>
        <p:txBody>
          <a:bodyPr rtlCol="0">
            <a:normAutofit/>
          </a:bodyPr>
          <a:lstStyle>
            <a:lvl1pPr marL="0" indent="0">
              <a:buNone/>
              <a:defRPr sz="28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ru-RU" noProof="0"/>
              <a:t>Вставка рисунка</a:t>
            </a:r>
            <a:endParaRPr lang="ru-RU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16718" y="1828800"/>
            <a:ext cx="3293422" cy="4343400"/>
          </a:xfrm>
        </p:spPr>
        <p:txBody>
          <a:bodyPr rtlCol="0">
            <a:normAutofit/>
          </a:bodyPr>
          <a:lstStyle>
            <a:lvl1pPr marL="0" indent="0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 rtl="0"/>
            <a:r>
              <a:rPr lang="ru-RU" noProof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41D528A0-6E8B-4E56-B80E-E13CDB5F70CC}" type="datetime1">
              <a:rPr lang="ru-RU" noProof="0" smtClean="0"/>
              <a:t>04.01.2022</a:t>
            </a:fld>
            <a:endParaRPr lang="ru-RU" noProof="0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7DC1BBB0-96F0-4077-A278-0F3FB5C104D3}" type="slidenum">
              <a:rPr lang="ru-RU" noProof="0" smtClean="0"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13570388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ltGray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93436" y="177800"/>
            <a:ext cx="9782801" cy="123983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ru-RU" noProof="0" dirty="0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593436" y="1600200"/>
            <a:ext cx="9782801" cy="45720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ru-RU" noProof="0" dirty="0"/>
              <a:t>Образец текста</a:t>
            </a:r>
          </a:p>
          <a:p>
            <a:pPr lvl="1" rtl="0"/>
            <a:r>
              <a:rPr lang="ru-RU" noProof="0" dirty="0"/>
              <a:t>Второй уровень</a:t>
            </a:r>
          </a:p>
          <a:p>
            <a:pPr lvl="2" rtl="0"/>
            <a:r>
              <a:rPr lang="ru-RU" noProof="0" dirty="0"/>
              <a:t>Третий уровень</a:t>
            </a:r>
          </a:p>
          <a:p>
            <a:pPr lvl="3" rtl="0"/>
            <a:r>
              <a:rPr lang="ru-RU" noProof="0" dirty="0"/>
              <a:t>Четвертый уровень</a:t>
            </a:r>
          </a:p>
          <a:p>
            <a:pPr lvl="4" rtl="0"/>
            <a:r>
              <a:rPr lang="ru-RU" noProof="0" dirty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180250" y="6316091"/>
            <a:ext cx="1218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F914A4C0-1A15-4319-B325-10A509977DD3}" type="datetime1">
              <a:rPr lang="ru-RU" noProof="0" smtClean="0"/>
              <a:t>04.01.2022</a:t>
            </a:fld>
            <a:endParaRPr lang="ru-RU" noProof="0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6595933" y="6316091"/>
            <a:ext cx="397406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r>
              <a:rPr lang="ru-RU" noProof="0" dirty="0"/>
              <a:t>Добавить нижний колонтитул</a:t>
            </a: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10766796" y="6316091"/>
            <a:ext cx="60944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cap="all" baseline="0">
                <a:solidFill>
                  <a:schemeClr val="tx1"/>
                </a:solidFill>
              </a:defRPr>
            </a:lvl1pPr>
          </a:lstStyle>
          <a:p>
            <a:pPr rtl="0"/>
            <a:fld id="{7DC1BBB0-96F0-4077-A278-0F3FB5C104D3}" type="slidenum">
              <a:rPr lang="ru-RU" noProof="0" smtClean="0"/>
              <a:pPr/>
              <a:t>‹#›</a:t>
            </a:fld>
            <a:endParaRPr lang="ru-RU" noProof="0" dirty="0"/>
          </a:p>
        </p:txBody>
      </p:sp>
    </p:spTree>
    <p:extLst>
      <p:ext uri="{BB962C8B-B14F-4D97-AF65-F5344CB8AC3E}">
        <p14:creationId xmlns:p14="http://schemas.microsoft.com/office/powerpoint/2010/main" val="51262903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46888" indent="-246888" algn="l" defTabSz="914400" rtl="0" eaLnBrk="1" latinLnBrk="0" hangingPunct="1">
        <a:lnSpc>
          <a:spcPct val="90000"/>
        </a:lnSpc>
        <a:spcBef>
          <a:spcPts val="1400"/>
        </a:spcBef>
        <a:buFont typeface="Euphemia" pitchFamily="34" charset="0"/>
        <a:buChar char="›"/>
        <a:defRPr sz="2800" kern="1200">
          <a:solidFill>
            <a:schemeClr val="tx2"/>
          </a:solidFill>
          <a:latin typeface="+mn-lt"/>
          <a:ea typeface="+mn-ea"/>
          <a:cs typeface="+mn-cs"/>
        </a:defRPr>
      </a:lvl1pPr>
      <a:lvl2pPr marL="6126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9784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344168" indent="-246888" algn="l" defTabSz="914400" rtl="0" eaLnBrk="1" latinLnBrk="0" hangingPunct="1">
        <a:lnSpc>
          <a:spcPct val="90000"/>
        </a:lnSpc>
        <a:spcBef>
          <a:spcPts val="600"/>
        </a:spcBef>
        <a:buFont typeface="Arial" pitchFamily="34" charset="0"/>
        <a:buChar char="–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70992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07568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44144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80720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–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172968" indent="-246888" algn="l" defTabSz="914400" rtl="0" eaLnBrk="1" latinLnBrk="0" hangingPunct="1">
        <a:lnSpc>
          <a:spcPct val="90000"/>
        </a:lnSpc>
        <a:spcBef>
          <a:spcPts val="600"/>
        </a:spcBef>
        <a:buFont typeface="Euphemia" pitchFamily="34" charset="0"/>
        <a:buChar char="›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0" orient="horz" pos="2160">
          <p15:clr>
            <a:srgbClr val="F26B43"/>
          </p15:clr>
        </p15:guide>
        <p15:guide id="1" pos="3839">
          <p15:clr>
            <a:srgbClr val="F26B43"/>
          </p15:clr>
        </p15:guide>
        <p15:guide id="2" pos="1007">
          <p15:clr>
            <a:srgbClr val="F26B43"/>
          </p15:clr>
        </p15:guide>
        <p15:guide id="3" pos="7199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zetgrodno.com/novogodniye-tury-vstrecha-novogo-goda-v-prage-chekhiya" TargetMode="External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s://7dach.ru/tag/kizil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imaginetravel.com.ua/czech/tour/avia-tur-novyiy-god-v-prage-5-dney/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s://7dach.ru/tag/feyerverki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naskoruyuruku.ru/gde-sushhestvuet-tradiciya-vybrasyvat-starye-veshhi-iz-okna-v-novyj-god.html" TargetMode="Externa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etot-prazdnik.ru/udivitelnyj-mir-prazdnikov/novyj-god-v-kanade.html" TargetMode="External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svoiludi.ru/argentina/novyi-god-v-agrentine.html" TargetMode="External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s://7dach.ru/tag/svechi/" TargetMode="External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7dach.ru/tag/sosny/" TargetMode="External"/><Relationship Id="rId2" Type="http://schemas.openxmlformats.org/officeDocument/2006/relationships/hyperlink" Target="https://7dach.ru/tag/bambuk/" TargetMode="External"/><Relationship Id="rId1" Type="http://schemas.openxmlformats.org/officeDocument/2006/relationships/slideLayout" Target="../slideLayouts/slideLayout8.xml"/><Relationship Id="rId5" Type="http://schemas.openxmlformats.org/officeDocument/2006/relationships/image" Target="../media/image19.jpeg"/><Relationship Id="rId4" Type="http://schemas.openxmlformats.org/officeDocument/2006/relationships/hyperlink" Target="https://7dach.ru/tag/slivy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s://7dach.ru/tag/persiki/" TargetMode="External"/><Relationship Id="rId2" Type="http://schemas.openxmlformats.org/officeDocument/2006/relationships/hyperlink" Target="https://7dach.ru/tag/karpy/" TargetMode="External"/><Relationship Id="rId1" Type="http://schemas.openxmlformats.org/officeDocument/2006/relationships/slideLayout" Target="../slideLayouts/slideLayout8.xml"/><Relationship Id="rId5" Type="http://schemas.openxmlformats.org/officeDocument/2006/relationships/hyperlink" Target="https://vetliva.ru/belarus/blog/kak-prazdnuyut-novyy-god-v-raznykh-stranakh-mira/" TargetMode="External"/><Relationship Id="rId4" Type="http://schemas.openxmlformats.org/officeDocument/2006/relationships/image" Target="../media/image20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hyperlink" Target="https://7dach.ru/tag/novogodnie-elki/" TargetMode="External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s://7dach.ru/tag/snegurochka/" TargetMode="External"/><Relationship Id="rId2" Type="http://schemas.openxmlformats.org/officeDocument/2006/relationships/hyperlink" Target="https://7dach.ru/tag/ded-moroz/" TargetMode="Externa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hyperlink" Target="https://7dach.ru/tag/goroh/" TargetMode="External"/><Relationship Id="rId7" Type="http://schemas.openxmlformats.org/officeDocument/2006/relationships/hyperlink" Target="http://malikavrn.ru/product/chak-chak/" TargetMode="External"/><Relationship Id="rId2" Type="http://schemas.openxmlformats.org/officeDocument/2006/relationships/hyperlink" Target="https://7dach.ru/tag/chechevica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7.jpeg"/><Relationship Id="rId5" Type="http://schemas.openxmlformats.org/officeDocument/2006/relationships/hyperlink" Target="https://recipe-catalog.ru/recipe/gubadia/" TargetMode="External"/><Relationship Id="rId4" Type="http://schemas.openxmlformats.org/officeDocument/2006/relationships/image" Target="../media/image6.jpeg"/><Relationship Id="rId9" Type="http://schemas.openxmlformats.org/officeDocument/2006/relationships/hyperlink" Target="http://vegetarianrecept.ru/vypechka/nesladkaya-vypechka/lepeshki-iz-gorohovoj-muki.html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s://7dach.ru/tag/kostry/" TargetMode="External"/><Relationship Id="rId1" Type="http://schemas.openxmlformats.org/officeDocument/2006/relationships/slideLayout" Target="../slideLayouts/slideLayout8.xml"/><Relationship Id="rId4" Type="http://schemas.openxmlformats.org/officeDocument/2006/relationships/hyperlink" Target="https://rg.ru/2021/06/29/reg-dfo/v-iakutii-proshel-glavnyj-nacionalnyj-prazdnik-ysyah-olonho.html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s://7dach.ru/tag/gadaniya/" TargetMode="External"/><Relationship Id="rId7" Type="http://schemas.openxmlformats.org/officeDocument/2006/relationships/hyperlink" Target="https://www.syl.ru/article/373708/naselenie-karelii-dinamika-chislennost-i-etnicheskiy-sostav" TargetMode="External"/><Relationship Id="rId2" Type="http://schemas.openxmlformats.org/officeDocument/2006/relationships/hyperlink" Target="https://7dach.ru/tag/svyatki/" TargetMode="External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jpeg"/><Relationship Id="rId5" Type="http://schemas.openxmlformats.org/officeDocument/2006/relationships/hyperlink" Target="https://7dach.ru/tag/bliny/" TargetMode="External"/><Relationship Id="rId4" Type="http://schemas.openxmlformats.org/officeDocument/2006/relationships/hyperlink" Target="https://7dach.ru/tag/pirogi/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7dach.ru/tag/novogodniy-stol/" TargetMode="External"/><Relationship Id="rId2" Type="http://schemas.openxmlformats.org/officeDocument/2006/relationships/hyperlink" Target="https://7dach.ru/FrolovaEkaterina/kak-ustroit-spa-salon-na-dache-54749.html#spa-procedury-v-bane" TargetMode="Externa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7dach.ru/tag/elochnye-igrushki/" TargetMode="Externa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r>
              <a:rPr lang="ru-RU" dirty="0"/>
              <a:t>Новогодние традиции народов России</a:t>
            </a:r>
          </a:p>
        </p:txBody>
      </p:sp>
    </p:spTree>
    <p:extLst>
      <p:ext uri="{BB962C8B-B14F-4D97-AF65-F5344CB8AC3E}">
        <p14:creationId xmlns:p14="http://schemas.microsoft.com/office/powerpoint/2010/main" val="491996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F0933D1-EE52-3949-ABF8-624DE4DEF0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8612" y="260648"/>
            <a:ext cx="3127648" cy="1066800"/>
          </a:xfrm>
        </p:spPr>
        <p:txBody>
          <a:bodyPr/>
          <a:lstStyle/>
          <a:p>
            <a:pPr algn="ctr"/>
            <a:r>
              <a:rPr lang="ru-RU" dirty="0"/>
              <a:t>Албания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8A70BB33-8B68-0C49-9A05-B88DF37A60A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05056" y="1628800"/>
            <a:ext cx="3293422" cy="4343400"/>
          </a:xfrm>
        </p:spPr>
        <p:txBody>
          <a:bodyPr>
            <a:no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 албанского Нового года есть множество названий, но самое любимое – </a:t>
            </a:r>
            <a:r>
              <a:rPr lang="en-US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Kolendre</a:t>
            </a:r>
            <a:r>
              <a:rPr lang="en-US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 называется традиционный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пирог в форме кольца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Обычаев тоже много из-за того, что на территории Албании господствовала то христианская, то мусульманская культура. Это привело к некоей путанице традиций. Сейчас в разных уголках страны праздник отмечается по-разному. Самый распространенный обычай –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сожжение полена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Кстати, этот обычай есть и у народов Чечни. Где-то за неделю до Нового года в дом приносят срубленное дерево. В идеале оно должно быть ровным и красивым. В праздничную ночь его сжигают вместе с травами – символами плодородия. Они принесут в дом благополучие и прогонят прочь все невзгоды.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2C70CC5F-02B3-0748-A4C6-006A771406F2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232400" y="1014646"/>
            <a:ext cx="6626404" cy="4343400"/>
          </a:xfrm>
        </p:spPr>
      </p:pic>
    </p:spTree>
    <p:extLst>
      <p:ext uri="{BB962C8B-B14F-4D97-AF65-F5344CB8AC3E}">
        <p14:creationId xmlns:p14="http://schemas.microsoft.com/office/powerpoint/2010/main" val="3598016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030F21FF-33FA-E948-B81E-B9ECE47C1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Болгария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0D467A5-4EA3-C94C-B19F-86B3286209E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Неотъемлемый атрибут Нового года –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кизиловые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палочки. Утром 1 января дети должны подойти ко взрослым и, ударяя палочками друг об друга, поздравить их. 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самый младший член семьи встречает гостей и поет им колядки. Естественно,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небезвозмездно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за сладости и прочие угощения. 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7DF0EAAB-DCD6-BB4D-8498-7229EC0A6E6E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230316" y="1268760"/>
            <a:ext cx="6079740" cy="4053160"/>
          </a:xfrm>
        </p:spPr>
      </p:pic>
    </p:spTree>
    <p:extLst>
      <p:ext uri="{BB962C8B-B14F-4D97-AF65-F5344CB8AC3E}">
        <p14:creationId xmlns:p14="http://schemas.microsoft.com/office/powerpoint/2010/main" val="20935395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446B3E5-C473-DD43-85A4-C755E343E7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Италия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D7D6AEB6-4DB8-4440-BE9A-7C8F07585AA4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Итальянцы – народ шумный и темпераментный. Новогодние традиции у них такие же экстравагантные. В Италии принято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выбрасывать из окон ненужные вещи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От этой традиции постепенно отказываются из-за высокой </a:t>
            </a:r>
            <a:r>
              <a:rPr lang="ru-RU" sz="18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травмоопасности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Хотя летящему из окна креслу никто не удивится. </a:t>
            </a:r>
          </a:p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Ну и, конечно же, необходимо шуметь – как можно больше и громче, с песнями, криками,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фейерверками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/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4" name="Объект 13">
            <a:extLst>
              <a:ext uri="{FF2B5EF4-FFF2-40B4-BE49-F238E27FC236}">
                <a16:creationId xmlns:a16="http://schemas.microsoft.com/office/drawing/2014/main" id="{30C93213-A2D1-3040-BB9E-5AEA16C0B09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232400" y="1236246"/>
            <a:ext cx="6196013" cy="4182308"/>
          </a:xfrm>
        </p:spPr>
      </p:pic>
    </p:spTree>
    <p:extLst>
      <p:ext uri="{BB962C8B-B14F-4D97-AF65-F5344CB8AC3E}">
        <p14:creationId xmlns:p14="http://schemas.microsoft.com/office/powerpoint/2010/main" val="27273269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9A0D87A-1A44-444A-866B-9F5F5D067DF5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/>
              <a:t>Новогодние традиции стран Америки</a:t>
            </a:r>
          </a:p>
        </p:txBody>
      </p:sp>
    </p:spTree>
    <p:extLst>
      <p:ext uri="{BB962C8B-B14F-4D97-AF65-F5344CB8AC3E}">
        <p14:creationId xmlns:p14="http://schemas.microsoft.com/office/powerpoint/2010/main" val="2178910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BD1CF66-91F5-5349-8674-6588EC8CB86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Канада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32B92D7-3DF4-D844-B4F0-CFFE4A632FD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Завоевав титул страны с огромным количеством эмигрантов, Канада отмечает Новый год и по-итальянски, и по-русски, и по-французски — в разных частях по-разному. Гулянья начинаются в семейном кругу дома, а потом переносятся на улицы.</a:t>
            </a:r>
            <a:br>
              <a:rPr lang="ru-RU" sz="1800" dirty="0"/>
            </a:br>
            <a:br>
              <a:rPr lang="ru-RU" sz="1800" dirty="0"/>
            </a:br>
            <a:endParaRPr lang="ru-RU" sz="1800" dirty="0"/>
          </a:p>
          <a:p>
            <a:br>
              <a:rPr lang="ru-RU" sz="1800" dirty="0"/>
            </a:br>
            <a:endParaRPr lang="ru-RU" sz="1800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47AA8840-CEBF-0440-BA7F-A465CA44045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358606" y="1352550"/>
            <a:ext cx="5943600" cy="3949700"/>
          </a:xfrm>
        </p:spPr>
      </p:pic>
    </p:spTree>
    <p:extLst>
      <p:ext uri="{BB962C8B-B14F-4D97-AF65-F5344CB8AC3E}">
        <p14:creationId xmlns:p14="http://schemas.microsoft.com/office/powerpoint/2010/main" val="603527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FAA5EC9-6B2D-2541-84D0-09F4F95C3AA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Аргентина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30B0B4C-93DD-6C44-8580-60E4CBFF516F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последний рабочий день уходящего года аргентинцы без сожаления прощаются со старым годом: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выбрасывают старые календари, квитанции, бланки и прочие ненужные документы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Тротуары под окнами покрываются толстым слоем бумаги, которая потом, конечно же, убирается. Но обычай, несмотря на последующую уборку, веселый. Непосредственно в новогоднюю ночь открывается бутылка шампанского и зажигаются фейерверки.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F20552B2-28B3-E142-9ABB-8B4CF294E291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tretch>
            <a:fillRect/>
          </a:stretch>
        </p:blipFill>
        <p:spPr>
          <a:xfrm>
            <a:off x="5230316" y="1828800"/>
            <a:ext cx="6441730" cy="3347449"/>
          </a:xfrm>
        </p:spPr>
      </p:pic>
    </p:spTree>
    <p:extLst>
      <p:ext uri="{BB962C8B-B14F-4D97-AF65-F5344CB8AC3E}">
        <p14:creationId xmlns:p14="http://schemas.microsoft.com/office/powerpoint/2010/main" val="30371989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788E95-5688-B146-BF20-CA7C98349E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Бразилия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CB764B6-0163-1748-A498-219FA0ADFCE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Жители Бразилии обязательно должны принести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дары богине моря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Женщины и мужчины, одетые в белые одежды, приносят на берег тысячи зажженных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свечей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или белых лепестков. Вслед за романтичной частью праздника наступают гуляния и карнавалы. Все веселятся, хохочут, поздравляют друг друга, надевают карнавальные костюмы.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146" name="Picture 2" descr="Подношение даров богине моря в Бразилии. Фото с сайта inapcache.boston.com">
            <a:extLst>
              <a:ext uri="{FF2B5EF4-FFF2-40B4-BE49-F238E27FC236}">
                <a16:creationId xmlns:a16="http://schemas.microsoft.com/office/drawing/2014/main" id="{C6709ABF-1401-6640-9174-43C87888F60F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0" y="1334349"/>
            <a:ext cx="6262612" cy="39861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29039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57F9DDA-4DD3-1241-AF84-6C47AECF2A8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Новогодние традиции стран Азии и Африки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010AB79-6FA4-8D4B-B2E8-30D4DDFE87B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2336191" y="4509120"/>
            <a:ext cx="7516442" cy="1116085"/>
          </a:xfrm>
        </p:spPr>
        <p:txBody>
          <a:bodyPr>
            <a:noAutofit/>
          </a:bodyPr>
          <a:lstStyle/>
          <a:p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 азиатскими странами дело обстоит немного сложнее, чем с американскими или европейскими. Все дело в китайском календаре. Новый год по нему наступает в период с 21 января по 19 февраля. Однако некоторые страны отмечают и 1 января.</a:t>
            </a: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76968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A6CF7A1-6297-404A-9948-767F79A29A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98612" y="-203200"/>
            <a:ext cx="3293422" cy="1371600"/>
          </a:xfrm>
        </p:spPr>
        <p:txBody>
          <a:bodyPr/>
          <a:lstStyle/>
          <a:p>
            <a:pPr algn="ctr"/>
            <a:r>
              <a:rPr lang="ru-RU" dirty="0"/>
              <a:t>Япония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CDD6A5B9-DA7E-0C49-B7DC-A15A93D921E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98612" y="1155700"/>
            <a:ext cx="3293422" cy="4343400"/>
          </a:xfrm>
        </p:spPr>
        <p:txBody>
          <a:bodyPr>
            <a:noAutofit/>
          </a:bodyPr>
          <a:lstStyle/>
          <a:p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Японии проходят грандиозные торжества. Для японцев это большой праздник.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Длится он неделю. Свою работу прекращают банки, крупные магазины и организации. В преддверии праздника заготавливаются открытки с изображением животного — символа года. На входной двери сооружается </a:t>
            </a:r>
            <a:r>
              <a:rPr lang="ru-RU" sz="12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кадомацу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специальное украшение из соломы, веточек 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бамбука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или 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сосны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 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Также нужно приготовить парочку разноцветных 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воздушных змеев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Но запускать их полагается только мужчинам. Внутри дома обязательно должны находиться ветки 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сливы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(символ помощи), бамбука (символ детей) и сосны (символ долголетия). В новогоднюю ночь всем, кто есть в доме, нужно громко засмеяться – прогнать злых духов.</a:t>
            </a: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Интересно: 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течение новогодней недели </a:t>
            </a:r>
            <a:r>
              <a:rPr lang="ru-RU" sz="12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нельзя произносить следующие слова</a:t>
            </a:r>
            <a:r>
              <a:rPr lang="ru-RU" sz="1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лиса, дракон, тигр, змея, смерть, демоны..</a:t>
            </a:r>
            <a:br>
              <a:rPr lang="ru-RU" sz="1200" dirty="0"/>
            </a:br>
            <a:br>
              <a:rPr lang="ru-RU" sz="1200" dirty="0"/>
            </a:br>
            <a:endParaRPr lang="ru-RU" sz="1200" dirty="0"/>
          </a:p>
          <a:p>
            <a:br>
              <a:rPr lang="ru-RU" sz="1200" dirty="0"/>
            </a:br>
            <a:br>
              <a:rPr lang="ru-RU" sz="1200" dirty="0"/>
            </a:br>
            <a:endParaRPr lang="ru-RU" sz="1200" dirty="0"/>
          </a:p>
        </p:txBody>
      </p:sp>
      <p:pic>
        <p:nvPicPr>
          <p:cNvPr id="7170" name="Picture 2" descr="Традиционная японская новогодняя атрибутика">
            <a:extLst>
              <a:ext uri="{FF2B5EF4-FFF2-40B4-BE49-F238E27FC236}">
                <a16:creationId xmlns:a16="http://schemas.microsoft.com/office/drawing/2014/main" id="{57852BBD-7FCE-C641-87D0-22957AAB1F2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94412" y="1168400"/>
            <a:ext cx="4968552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58688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C8E8A72-5BD5-3547-9E2C-727912E7A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Вьетнам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ECACA9-5D53-D54E-B0F9-D8E6125FFA70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Новый год вьетнамцы дома не сидят. У них принято жечь костры на улице, угощать друг друга блюдами из риса,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выпускать живого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карпа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в пруд или реку, потому что Бог, по их поверьям, плавает именно на спине этой рыбы. В качестве подарка гостям преподносятся веточки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персика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А идеальный гость – это человек старше 70 лет. Если  в его компании встретить праздник, то его мудрость перейдет к хозяину дома и остальным гостям.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D3316C38-8C49-F14F-9817-9E3BD339B547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232400" y="1596389"/>
            <a:ext cx="6196013" cy="3462022"/>
          </a:xfrm>
        </p:spPr>
      </p:pic>
    </p:spTree>
    <p:extLst>
      <p:ext uri="{BB962C8B-B14F-4D97-AF65-F5344CB8AC3E}">
        <p14:creationId xmlns:p14="http://schemas.microsoft.com/office/powerpoint/2010/main" val="41005730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1917948" y="1368921"/>
            <a:ext cx="9782801" cy="1239837"/>
          </a:xfrm>
        </p:spPr>
        <p:txBody>
          <a:bodyPr rtlCol="0">
            <a:normAutofit fontScale="90000"/>
          </a:bodyPr>
          <a:lstStyle/>
          <a:p>
            <a:br>
              <a:rPr lang="ru-RU" dirty="0"/>
            </a:br>
            <a:r>
              <a:rPr lang="ru-RU" dirty="0"/>
              <a:t>Обычаи, относящиеся к Новому году, у народов России красочны и разнообразны.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1026" name="Picture 2" descr="Дед Мороз и Снегурочка">
            <a:extLst>
              <a:ext uri="{FF2B5EF4-FFF2-40B4-BE49-F238E27FC236}">
                <a16:creationId xmlns:a16="http://schemas.microsoft.com/office/drawing/2014/main" id="{7869495F-7119-1346-9EE7-5915AF7FF1F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774626" y="1988840"/>
            <a:ext cx="5420419" cy="4065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614984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08C9B2E-0CEE-3743-A7C5-6019AB56043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Таиланд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6B20F8E-AF83-DB4A-8DD4-C9BC3D7E467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этой стране вы не встретите ни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елок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ни привычной атрибутики. Вместо этого тайцы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обольют вас водой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Эта традиция направлена на привлечение удачи и очищение.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/>
            </a:br>
            <a:endParaRPr lang="ru-RU" dirty="0"/>
          </a:p>
        </p:txBody>
      </p:sp>
      <p:pic>
        <p:nvPicPr>
          <p:cNvPr id="8194" name="Picture 2" descr="А тайцы обольют вас водой">
            <a:extLst>
              <a:ext uri="{FF2B5EF4-FFF2-40B4-BE49-F238E27FC236}">
                <a16:creationId xmlns:a16="http://schemas.microsoft.com/office/drawing/2014/main" id="{3EE1A27A-769B-8C49-B2B9-340202136CC3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6340" y="1052736"/>
            <a:ext cx="5724636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5678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8D4EA8C-B145-E940-B933-49B067D95D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китай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042433BE-DDAD-004D-92BD-5090A2DA40AC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Китае принято наряжать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Дерево Света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– аналог нашей елки. Помимо Дерева, китайцы запасаются изрядным количеством разнообразных фонариков. Они должны осветить новый год и путь к нему.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 перед самим праздником принято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заклеить окна и двери рисовой бумагой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чтобы отпугнуть злых духов, а в новогоднюю ночь взорвать хлопушки, чтобы духи наверняка испугались и покинули жилище.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218" name="Picture 2" descr="В Китае принято наряжать Дерево Света">
            <a:extLst>
              <a:ext uri="{FF2B5EF4-FFF2-40B4-BE49-F238E27FC236}">
                <a16:creationId xmlns:a16="http://schemas.microsoft.com/office/drawing/2014/main" id="{4C75A3AD-0BC8-8E4F-9BD0-6082EB57377B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02324" y="836712"/>
            <a:ext cx="6515100" cy="4343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042386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DFE271D-A831-6340-8CD4-3AA38A9846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Кения и Эфиопия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4DFA39A5-1275-CF4D-815D-1716D89CFA07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Кенийцы и жители Эфиопии отмечают Новый год </a:t>
            </a:r>
            <a:r>
              <a:rPr lang="ru-RU" sz="1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воде или рядом с ней</a:t>
            </a:r>
            <a: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: купаются, обливаются водой, катаются на лодках или просто сидят на берегу.</a:t>
            </a: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8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2" name="Picture 2" descr="Эфиопские девочки в Новый Год. Фото с сайта afrikanspot.com">
            <a:extLst>
              <a:ext uri="{FF2B5EF4-FFF2-40B4-BE49-F238E27FC236}">
                <a16:creationId xmlns:a16="http://schemas.microsoft.com/office/drawing/2014/main" id="{1F8A34C0-CD5D-C144-91E4-C3A8B6DBECFE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9190" y="1556792"/>
            <a:ext cx="6639223" cy="33196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668754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DD9B1E2-1D56-6643-8437-38779EDE2C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Австралия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4E104B-103A-6E48-9403-A3AD1B5D07B1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Рекордсмен по экзотичности празднования –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Австралия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Снега нет, елок нет, упряжек с оленями тоже, зато есть пальмы, солнце, океан и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Санта Клаус – 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серфер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1266" name="Picture 2" descr="Санта Клаус - серфер">
            <a:extLst>
              <a:ext uri="{FF2B5EF4-FFF2-40B4-BE49-F238E27FC236}">
                <a16:creationId xmlns:a16="http://schemas.microsoft.com/office/drawing/2014/main" id="{9CDC0FC9-B79E-1D44-9488-EFF5A939E2F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10436" y="1412776"/>
            <a:ext cx="4568145" cy="32040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016058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13904A9A-8CA2-7243-9F4F-A46640714AC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400" dirty="0"/>
              <a:t>Жители некоторых республик отмечают два праздника: общепринятый и национальный. Так поступают, например, в Татарстане.</a:t>
            </a:r>
            <a:br>
              <a:rPr lang="ru-RU" sz="1400" dirty="0"/>
            </a:br>
            <a:r>
              <a:rPr lang="ru-RU" sz="1400" b="1" dirty="0"/>
              <a:t>Татарстан</a:t>
            </a:r>
            <a:br>
              <a:rPr lang="ru-RU" sz="1400" b="1" dirty="0"/>
            </a:br>
            <a:r>
              <a:rPr lang="ru-RU" sz="1400" dirty="0"/>
              <a:t>Общепринятый Новый год наступает также в ночь с 31 декабря на 1 января, а </a:t>
            </a:r>
            <a:r>
              <a:rPr lang="ru-RU" sz="1400" b="1" dirty="0" err="1"/>
              <a:t>Навруз</a:t>
            </a:r>
            <a:r>
              <a:rPr lang="ru-RU" sz="1400" b="1" dirty="0"/>
              <a:t> </a:t>
            </a:r>
            <a:r>
              <a:rPr lang="ru-RU" sz="1400" dirty="0"/>
              <a:t>(национальный Новый год)</a:t>
            </a:r>
            <a:r>
              <a:rPr lang="ru-RU" sz="1400" b="1" dirty="0"/>
              <a:t> приходится на конец марта</a:t>
            </a:r>
            <a:r>
              <a:rPr lang="ru-RU" sz="1400" dirty="0"/>
              <a:t>. Праздник проходит в кругу семьи с последующим посещением гостей. Подарки детишкам раздают Кыш-</a:t>
            </a:r>
            <a:r>
              <a:rPr lang="ru-RU" sz="1400" dirty="0" err="1"/>
              <a:t>Бабай</a:t>
            </a:r>
            <a:r>
              <a:rPr lang="ru-RU" sz="1400" dirty="0"/>
              <a:t> и Кар-</a:t>
            </a:r>
            <a:r>
              <a:rPr lang="ru-RU" sz="1400" dirty="0" err="1"/>
              <a:t>Казы</a:t>
            </a:r>
            <a:r>
              <a:rPr lang="ru-RU" sz="1400" dirty="0"/>
              <a:t>. Как вы уже догадались, это </a:t>
            </a:r>
            <a:r>
              <a:rPr lang="ru-RU" sz="1400" b="1" dirty="0"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Дед Мороз</a:t>
            </a:r>
            <a:r>
              <a:rPr lang="ru-RU" sz="1400" dirty="0"/>
              <a:t> и </a:t>
            </a:r>
            <a:r>
              <a:rPr lang="ru-RU" sz="1400" b="1" dirty="0"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Снегурочка</a:t>
            </a:r>
            <a:r>
              <a:rPr lang="ru-RU" sz="1400" dirty="0"/>
              <a:t>. </a:t>
            </a:r>
            <a:br>
              <a:rPr lang="ru-RU" sz="1400" dirty="0"/>
            </a:br>
            <a:endParaRPr lang="ru-RU" sz="1400" dirty="0"/>
          </a:p>
        </p:txBody>
      </p:sp>
      <p:pic>
        <p:nvPicPr>
          <p:cNvPr id="3074" name="Picture 2" descr="Кыш-Бабай и его внучка Кар-Кызы. Фото с сайта kazved.ru">
            <a:extLst>
              <a:ext uri="{FF2B5EF4-FFF2-40B4-BE49-F238E27FC236}">
                <a16:creationId xmlns:a16="http://schemas.microsoft.com/office/drawing/2014/main" id="{EF16D701-A293-C54D-8BF4-4830FE645215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72906" y="1187450"/>
            <a:ext cx="6094114" cy="4279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09367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>
            <a:extLst>
              <a:ext uri="{FF2B5EF4-FFF2-40B4-BE49-F238E27FC236}">
                <a16:creationId xmlns:a16="http://schemas.microsoft.com/office/drawing/2014/main" id="{5257FC7C-8595-744F-B6BA-D711CEB82B4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598612" y="993304"/>
            <a:ext cx="3293422" cy="4955976"/>
          </a:xfrm>
        </p:spPr>
        <p:txBody>
          <a:bodyPr>
            <a:normAutofit fontScale="92500" lnSpcReduction="20000"/>
          </a:bodyPr>
          <a:lstStyle/>
          <a:p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Перед праздником тщательно убирают дом, стирают одежду и готовят угощения. На столе обязательно присутствуют: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dirty="0" err="1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чак-чак</a:t>
            </a: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(восточная сладость из теста с медом),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err="1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губадия</a:t>
            </a: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(круглый пирог с начинкой),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 err="1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урама</a:t>
            </a: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(хворост по-татарски), </a:t>
            </a:r>
          </a:p>
          <a:p>
            <a:pPr>
              <a:buFont typeface="Arial" panose="020B0604020202020204" pitchFamily="34" charset="0"/>
              <a:buChar char="•"/>
            </a:pP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 также лепешки из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чечевицы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проса, 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гороха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т.д. </a:t>
            </a:r>
          </a:p>
          <a:p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связано как раз с </a:t>
            </a:r>
            <a:r>
              <a:rPr lang="ru-RU" dirty="0" err="1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Наврузом</a:t>
            </a:r>
            <a:r>
              <a:rPr lang="ru-RU" dirty="0">
                <a:solidFill>
                  <a:srgbClr val="444444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– не только национальным Новым годом, но и земледельческим праздником.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id="{E54421A8-6F92-364D-BFBE-7784E73F237B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5"/>
              </a:ext>
            </a:extLst>
          </a:blip>
          <a:stretch>
            <a:fillRect/>
          </a:stretch>
        </p:blipFill>
        <p:spPr>
          <a:xfrm>
            <a:off x="5253461" y="993304"/>
            <a:ext cx="3184444" cy="1952683"/>
          </a:xfr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B3C880AE-57E6-0645-8228-1AD6527DB6DF}"/>
              </a:ext>
            </a:extLst>
          </p:cNvPr>
          <p:cNvSpPr txBox="1"/>
          <p:nvPr/>
        </p:nvSpPr>
        <p:spPr>
          <a:xfrm>
            <a:off x="-2186609" y="-2351396"/>
            <a:ext cx="184731" cy="369332"/>
          </a:xfrm>
          <a:prstGeom prst="rect">
            <a:avLst/>
          </a:prstGeom>
          <a:noFill/>
          <a:ln>
            <a:solidFill>
              <a:schemeClr val="bg2"/>
            </a:solidFill>
          </a:ln>
        </p:spPr>
        <p:txBody>
          <a:bodyPr wrap="none" rtlCol="0" anchor="ctr" anchorCtr="1">
            <a:spAutoFit/>
          </a:bodyPr>
          <a:lstStyle/>
          <a:p>
            <a:endParaRPr lang="ru-RU" dirty="0"/>
          </a:p>
        </p:txBody>
      </p:sp>
      <p:pic>
        <p:nvPicPr>
          <p:cNvPr id="10" name="Рисунок 9">
            <a:extLst>
              <a:ext uri="{FF2B5EF4-FFF2-40B4-BE49-F238E27FC236}">
                <a16:creationId xmlns:a16="http://schemas.microsoft.com/office/drawing/2014/main" id="{1F4CC5A6-4BB3-5947-BB10-51A9E6E809CA}"/>
              </a:ext>
            </a:extLst>
          </p:cNvPr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8902724" y="1013520"/>
            <a:ext cx="2932317" cy="1954171"/>
          </a:xfrm>
          <a:prstGeom prst="rect">
            <a:avLst/>
          </a:prstGeom>
        </p:spPr>
      </p:pic>
      <p:pic>
        <p:nvPicPr>
          <p:cNvPr id="12" name="Рисунок 11">
            <a:extLst>
              <a:ext uri="{FF2B5EF4-FFF2-40B4-BE49-F238E27FC236}">
                <a16:creationId xmlns:a16="http://schemas.microsoft.com/office/drawing/2014/main" id="{1EDCCCD3-9D08-814D-8143-82A9A4BBB9BE}"/>
              </a:ext>
            </a:extLst>
          </p:cNvPr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9"/>
              </a:ext>
            </a:extLst>
          </a:blip>
          <a:stretch>
            <a:fillRect/>
          </a:stretch>
        </p:blipFill>
        <p:spPr>
          <a:xfrm>
            <a:off x="7180977" y="3645024"/>
            <a:ext cx="2513856" cy="16759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8759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3044FF72-429B-C84B-B216-56E7AFEFA62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Саха (Якутия)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662C3568-A416-6344-9356-43C4D2BE18E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По-якутски Новый год называется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Ыысах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Главная и очень зрелищная традиция – разведение огромных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костров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хороводы вокруг них. Примечательно то, что 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хороводы могут длиться несколько дней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Считается, что таким образом человек зарядится положительной энергией на весь год.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FC1F3F5-4C05-9A45-B31A-6EE498ECBA8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4"/>
              </a:ext>
            </a:extLst>
          </a:blip>
          <a:stretch>
            <a:fillRect/>
          </a:stretch>
        </p:blipFill>
        <p:spPr>
          <a:xfrm>
            <a:off x="5232400" y="1261030"/>
            <a:ext cx="6196013" cy="4132740"/>
          </a:xfrm>
        </p:spPr>
      </p:pic>
    </p:spTree>
    <p:extLst>
      <p:ext uri="{BB962C8B-B14F-4D97-AF65-F5344CB8AC3E}">
        <p14:creationId xmlns:p14="http://schemas.microsoft.com/office/powerpoint/2010/main" val="2635343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E82471C-B6E7-1F43-9B5B-244323C3291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Бурятия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A450492C-7B95-E64E-B6DE-CC06423E6122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Буряты тоже отмечают Новый год два раза: 1 января и в феврале. Праздник носит название </a:t>
            </a:r>
            <a:r>
              <a:rPr lang="ru-RU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Сагаан</a:t>
            </a:r>
            <a:r>
              <a:rPr lang="ru-RU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Сар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(Белый Месяц). Накануне Белого Месяца в доме наводится идеальный порядок, особенно это касается незамужних девушек. Считается, что если пол будет грязный тому, то к девушке посватается некрасивый человек. Непосредственно перед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Сагаан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Саром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 хозяева заходят в дом и плотно закрывают за собой дверь, чтобы все неприятности остались за ней, то есть в уходящем году. У входной двери ставят веник и кусочек прозрачного льда.</a:t>
            </a: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098" name="Picture 2" descr="Новый Год в Бурятии. Фото с сайта infpol.ru">
            <a:extLst>
              <a:ext uri="{FF2B5EF4-FFF2-40B4-BE49-F238E27FC236}">
                <a16:creationId xmlns:a16="http://schemas.microsoft.com/office/drawing/2014/main" id="{397FA098-71CC-8D4B-94F3-C358403790F4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2400" y="1262062"/>
            <a:ext cx="6196013" cy="4130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79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74D8855-2DEF-5747-9D4F-611FE1D617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Карелия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7EADA9FB-59DD-7344-A6BF-9B8092115283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Зимние праздники у карелов назывались </a:t>
            </a:r>
            <a:r>
              <a:rPr lang="ru-RU" sz="1400" b="1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сюндума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Обычаи во многом похожи на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святочные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на Руси. Проводились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гадания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по улицам ходили ряженые. До наших дней дошел обычай «сытного стола», чтобы год тоже был соответствующий. Хозяйки пекут </a:t>
            </a:r>
            <a:r>
              <a:rPr lang="ru-RU" sz="14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пряженые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4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пироги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овсяные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5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блины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br>
              <a:rPr lang="ru-RU" dirty="0"/>
            </a:br>
            <a:br>
              <a:rPr lang="ru-RU" dirty="0"/>
            </a:br>
            <a:endParaRPr lang="ru-RU" dirty="0"/>
          </a:p>
        </p:txBody>
      </p:sp>
      <p:pic>
        <p:nvPicPr>
          <p:cNvPr id="6" name="Объект 5">
            <a:extLst>
              <a:ext uri="{FF2B5EF4-FFF2-40B4-BE49-F238E27FC236}">
                <a16:creationId xmlns:a16="http://schemas.microsoft.com/office/drawing/2014/main" id="{8617F3EE-5DA9-BF43-BFE9-8835459F677D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  <a:ext uri="{837473B0-CC2E-450A-ABE3-18F120FF3D39}">
                <a1611:picAttrSrcUrl xmlns:a1611="http://schemas.microsoft.com/office/drawing/2016/11/main" r:id="rId7"/>
              </a:ext>
            </a:extLst>
          </a:blip>
          <a:stretch>
            <a:fillRect/>
          </a:stretch>
        </p:blipFill>
        <p:spPr>
          <a:xfrm>
            <a:off x="5232400" y="1475857"/>
            <a:ext cx="6196013" cy="3703085"/>
          </a:xfrm>
        </p:spPr>
      </p:pic>
    </p:spTree>
    <p:extLst>
      <p:ext uri="{BB962C8B-B14F-4D97-AF65-F5344CB8AC3E}">
        <p14:creationId xmlns:p14="http://schemas.microsoft.com/office/powerpoint/2010/main" val="1202446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>
            <a:extLst>
              <a:ext uri="{FF2B5EF4-FFF2-40B4-BE49-F238E27FC236}">
                <a16:creationId xmlns:a16="http://schemas.microsoft.com/office/drawing/2014/main" id="{314FAB16-73BD-9B4E-94FF-EAD0AD97F9B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142084" y="1700808"/>
            <a:ext cx="7264623" cy="4645495"/>
          </a:xfrm>
        </p:spPr>
        <p:txBody>
          <a:bodyPr>
            <a:normAutofit/>
          </a:bodyPr>
          <a:lstStyle/>
          <a:p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Это лишь малая толика народов и их новогодних традиций, но даже по этому небольшому обзору можно понять, что во многом обычаи проводов старого и встречи нового года на территории России похожи. Символы старого года и уходящих вместе с ним неприятностей – уборка жилья, стирка одежды и принятие 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банных процедур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 Встреча Нового года и грядущих обновлений начинается с украшения дома, с чистой праздничной одежды и </a:t>
            </a:r>
            <a:r>
              <a:rPr lang="ru-RU" sz="1600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богатого стола</a:t>
            </a:r>
            <a: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за которым собираются родственники и друзья. А что же происходит в это время в других странах?</a:t>
            </a:r>
            <a:br>
              <a:rPr lang="ru-RU" sz="1600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3708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42F00A9-DB6D-2C42-B5A8-22F0AE3822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Австрия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BCACAD8F-1E83-1043-AA88-012114459FE8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>
            <a:noAutofit/>
          </a:bodyPr>
          <a:lstStyle/>
          <a:p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ночь на 1 января огромный поток жителей Вены и туристов стекается к собору Святого Стефана, чтобы услышать звук «Колокола Мира» (всеобщего призыва к мирной жизни).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старину считалось хорошей приметой перед Новым годом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увидеть трубочиста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даже испачкаться в саже, прикоснувшись к его одежде. Но сейчас трубочиста встретить не так просто, поэтому австрийцы «заменили» объект. Теперь добрым знаком считается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свинка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Их дарят друг другу с пожеланиями безбедной жизни. Это могут быть разные по материалу (фарфоровые, пластиковые и т.д.) и по назначению фигурки: копилки, </a:t>
            </a:r>
            <a:r>
              <a:rPr lang="ru-RU" sz="1400" b="1" dirty="0">
                <a:latin typeface="Times New Roman" panose="02020603050405020304" pitchFamily="18" charset="0"/>
                <a:cs typeface="Times New Roman" panose="02020603050405020304" pitchFamily="18" charset="0"/>
                <a:hlinkClick r:id="rId2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елочные игрушки</a:t>
            </a:r>
            <a: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и пр. </a:t>
            </a:r>
            <a:br>
              <a:rPr lang="ru-RU" sz="1400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1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2" name="Picture 2" descr="Рождественская ярмарка в Вене. Natalia Davidovich / Shutterstock.com">
            <a:extLst>
              <a:ext uri="{FF2B5EF4-FFF2-40B4-BE49-F238E27FC236}">
                <a16:creationId xmlns:a16="http://schemas.microsoft.com/office/drawing/2014/main" id="{02CA135F-4713-9549-9D92-C7DCCBD473A7}"/>
              </a:ext>
            </a:extLst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46340" y="1433721"/>
            <a:ext cx="5924127" cy="39905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99416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Шаблон с оформлением из снежинок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 dirty="0"/>
        </a:defPPr>
      </a:lstStyle>
      <a:style>
        <a:lnRef idx="1">
          <a:schemeClr val="accent2"/>
        </a:lnRef>
        <a:fillRef idx="2">
          <a:schemeClr val="accent2"/>
        </a:fillRef>
        <a:effectRef idx="1">
          <a:schemeClr val="accent2"/>
        </a:effectRef>
        <a:fontRef idx="minor">
          <a:schemeClr val="dk1"/>
        </a:fontRef>
      </a:style>
    </a:spDef>
    <a:lnDef>
      <a:spPr/>
      <a:bodyPr/>
      <a:lstStyle/>
      <a:style>
        <a:lnRef idx="1">
          <a:schemeClr val="dk1"/>
        </a:lnRef>
        <a:fillRef idx="0">
          <a:schemeClr val="dk1"/>
        </a:fillRef>
        <a:effectRef idx="0">
          <a:schemeClr val="dk1"/>
        </a:effectRef>
        <a:fontRef idx="minor">
          <a:schemeClr val="tx1"/>
        </a:fontRef>
      </a:style>
    </a:lnDef>
    <a:txDef>
      <a:spPr>
        <a:noFill/>
        <a:ln>
          <a:solidFill>
            <a:schemeClr val="bg2"/>
          </a:solidFill>
        </a:ln>
      </a:spPr>
      <a:bodyPr wrap="square" rtlCol="0" anchor="ctr" anchorCtr="1">
        <a:spAutoFit/>
      </a:bodyPr>
      <a:lstStyle>
        <a:defPPr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Office_13565634_TF03460579.potx" id="{40D3241A-2CC1-4B91-9455-399A32BBE08D}" vid="{AC3AC366-9FEE-4E7E-8EB1-89A878B99460}"/>
    </a:ext>
  </a:extLst>
</a:theme>
</file>

<file path=ppt/theme/theme2.xml><?xml version="1.0" encoding="utf-8"?>
<a:theme xmlns:a="http://schemas.openxmlformats.org/drawingml/2006/main" name="Тема Offic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Violet">
      <a:dk1>
        <a:sysClr val="windowText" lastClr="000000"/>
      </a:dk1>
      <a:lt1>
        <a:sysClr val="window" lastClr="FFFFFF"/>
      </a:lt1>
      <a:dk2>
        <a:srgbClr val="373545"/>
      </a:dk2>
      <a:lt2>
        <a:srgbClr val="DCD8DC"/>
      </a:lt2>
      <a:accent1>
        <a:srgbClr val="AD84C6"/>
      </a:accent1>
      <a:accent2>
        <a:srgbClr val="8784C7"/>
      </a:accent2>
      <a:accent3>
        <a:srgbClr val="5D739A"/>
      </a:accent3>
      <a:accent4>
        <a:srgbClr val="6997AF"/>
      </a:accent4>
      <a:accent5>
        <a:srgbClr val="84ACB6"/>
      </a:accent5>
      <a:accent6>
        <a:srgbClr val="6F8183"/>
      </a:accent6>
      <a:hlink>
        <a:srgbClr val="69A020"/>
      </a:hlink>
      <a:folHlink>
        <a:srgbClr val="8C8C8C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Horizon">
      <a:fillStyleLst>
        <a:solidFill>
          <a:schemeClr val="phClr"/>
        </a:solidFill>
        <a:gradFill rotWithShape="1">
          <a:gsLst>
            <a:gs pos="0">
              <a:schemeClr val="phClr">
                <a:tint val="83000"/>
                <a:shade val="100000"/>
                <a:satMod val="100000"/>
              </a:schemeClr>
            </a:gs>
            <a:gs pos="100000">
              <a:schemeClr val="phClr">
                <a:tint val="61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</a:schemeClr>
            </a:gs>
            <a:gs pos="100000">
              <a:schemeClr val="phClr">
                <a:tint val="90000"/>
                <a:alpha val="100000"/>
                <a:satMod val="18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5240" cap="flat" cmpd="sng" algn="ctr">
          <a:solidFill>
            <a:schemeClr val="phClr">
              <a:tint val="25000"/>
              <a:alpha val="25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21590" dir="5400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flat" dir="t">
              <a:rot lat="0" lon="0" rev="3600000"/>
            </a:lightRig>
          </a:scene3d>
          <a:sp3d prstMaterial="flat">
            <a:bevelT w="28575" h="41275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VSO_x0020_item_x0020_id xmlns="40262f94-9f35-4ac3-9a90-690165a166b7" xsi:nil="true"/>
    <Assetid_x0020_ xmlns="40262f94-9f35-4ac3-9a90-690165a166b7" xsi:nil="true"/>
    <Item_x0020_Details xmlns="40262f94-9f35-4ac3-9a90-690165a166b7" xsi:nil="true"/>
    <Template_x0020_details xmlns="40262f94-9f35-4ac3-9a90-690165a166b7" xsi:nil="true"/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A3F7D94069FF64A86F7DFF56D60E3BE" ma:contentTypeVersion="6" ma:contentTypeDescription="Create a new document." ma:contentTypeScope="" ma:versionID="c32302c77d4085ecf495bdddb7f5e889">
  <xsd:schema xmlns:xsd="http://www.w3.org/2001/XMLSchema" xmlns:xs="http://www.w3.org/2001/XMLSchema" xmlns:p="http://schemas.microsoft.com/office/2006/metadata/properties" xmlns:ns2="a4f35948-e619-41b3-aa29-22878b09cfd2" xmlns:ns3="40262f94-9f35-4ac3-9a90-690165a166b7" targetNamespace="http://schemas.microsoft.com/office/2006/metadata/properties" ma:root="true" ma:fieldsID="4ab5ae46be95f9d0be6107e8200be7a2" ns2:_="" ns3:_="">
    <xsd:import namespace="a4f35948-e619-41b3-aa29-22878b09cfd2"/>
    <xsd:import namespace="40262f94-9f35-4ac3-9a90-690165a166b7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  <xsd:element ref="ns3:VSO_x0020_item_x0020_id" minOccurs="0"/>
                <xsd:element ref="ns3:Item_x0020_Details" minOccurs="0"/>
                <xsd:element ref="ns3:Template_x0020_details" minOccurs="0"/>
                <xsd:element ref="ns3:Assetid_x0020_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4f35948-e619-41b3-aa29-22878b09cfd2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0262f94-9f35-4ac3-9a90-690165a166b7" elementFormDefault="qualified">
    <xsd:import namespace="http://schemas.microsoft.com/office/2006/documentManagement/types"/>
    <xsd:import namespace="http://schemas.microsoft.com/office/infopath/2007/PartnerControls"/>
    <xsd:element name="VSO_x0020_item_x0020_id" ma:index="10" nillable="true" ma:displayName="VSO item id" ma:description="Please add the bug number to refer to VSO items." ma:internalName="VSO_x0020_item_x0020_id">
      <xsd:simpleType>
        <xsd:restriction base="dms:Text">
          <xsd:maxLength value="255"/>
        </xsd:restriction>
      </xsd:simpleType>
    </xsd:element>
    <xsd:element name="Item_x0020_Details" ma:index="11" nillable="true" ma:displayName="Item Details" ma:internalName="Item_x0020_Details">
      <xsd:simpleType>
        <xsd:restriction base="dms:Note">
          <xsd:maxLength value="255"/>
        </xsd:restriction>
      </xsd:simpleType>
    </xsd:element>
    <xsd:element name="Template_x0020_details" ma:index="12" nillable="true" ma:displayName="Template details" ma:internalName="Template_x0020_details">
      <xsd:simpleType>
        <xsd:restriction base="dms:Text"/>
      </xsd:simpleType>
    </xsd:element>
    <xsd:element name="Assetid_x0020_" ma:index="13" nillable="true" ma:displayName="Assetid " ma:internalName="Assetid_x0020_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3E783485-1103-4BBC-98A1-D39A248154C3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2915ED37-D514-41C3-9B3C-B262145D17B7}">
  <ds:schemaRefs>
    <ds:schemaRef ds:uri="http://schemas.microsoft.com/office/2006/documentManagement/types"/>
    <ds:schemaRef ds:uri="http://schemas.microsoft.com/office/infopath/2007/PartnerControls"/>
    <ds:schemaRef ds:uri="http://purl.org/dc/elements/1.1/"/>
    <ds:schemaRef ds:uri="http://schemas.microsoft.com/office/2006/metadata/properties"/>
    <ds:schemaRef ds:uri="http://purl.org/dc/terms/"/>
    <ds:schemaRef ds:uri="http://schemas.openxmlformats.org/package/2006/metadata/core-properties"/>
    <ds:schemaRef ds:uri="40262f94-9f35-4ac3-9a90-690165a166b7"/>
    <ds:schemaRef ds:uri="a4f35948-e619-41b3-aa29-22878b09cfd2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D8853CD7-B1C6-4FDD-B6D0-92A83B857D3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4f35948-e619-41b3-aa29-22878b09cfd2"/>
    <ds:schemaRef ds:uri="40262f94-9f35-4ac3-9a90-690165a166b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{6799A552-8F7B-464F-9B9D-6DE09DD1FA4F}tf10001070</Template>
  <TotalTime>150</TotalTime>
  <Words>1426</Words>
  <Application>Microsoft Macintosh PowerPoint</Application>
  <PresentationFormat>Произвольный</PresentationFormat>
  <Paragraphs>51</Paragraphs>
  <Slides>23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8" baseType="lpstr">
      <vt:lpstr>Arial</vt:lpstr>
      <vt:lpstr>Century Gothic</vt:lpstr>
      <vt:lpstr>Euphemia</vt:lpstr>
      <vt:lpstr>Times New Roman</vt:lpstr>
      <vt:lpstr>Шаблон с оформлением из снежинок</vt:lpstr>
      <vt:lpstr>Новогодние традиции народов России</vt:lpstr>
      <vt:lpstr> Обычаи, относящиеся к Новому году, у народов России красочны и разнообразны.  </vt:lpstr>
      <vt:lpstr>Презентация PowerPoint</vt:lpstr>
      <vt:lpstr>Презентация PowerPoint</vt:lpstr>
      <vt:lpstr>Саха (Якутия)</vt:lpstr>
      <vt:lpstr>Бурятия</vt:lpstr>
      <vt:lpstr>Карелия</vt:lpstr>
      <vt:lpstr>Презентация PowerPoint</vt:lpstr>
      <vt:lpstr>Австрия</vt:lpstr>
      <vt:lpstr>Албания</vt:lpstr>
      <vt:lpstr>Болгария</vt:lpstr>
      <vt:lpstr>Италия</vt:lpstr>
      <vt:lpstr>Новогодние традиции стран Америки</vt:lpstr>
      <vt:lpstr>Канада</vt:lpstr>
      <vt:lpstr>Аргентина</vt:lpstr>
      <vt:lpstr>Бразилия</vt:lpstr>
      <vt:lpstr>Новогодние традиции стран Азии и Африки</vt:lpstr>
      <vt:lpstr>Япония</vt:lpstr>
      <vt:lpstr>Вьетнам</vt:lpstr>
      <vt:lpstr>Таиланд</vt:lpstr>
      <vt:lpstr>китай</vt:lpstr>
      <vt:lpstr>Кения и Эфиопия</vt:lpstr>
      <vt:lpstr>Австралия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Новогодние традиции народов России</dc:title>
  <dc:creator>Microsoft Office User</dc:creator>
  <cp:lastModifiedBy>Microsoft Office User</cp:lastModifiedBy>
  <cp:revision>12</cp:revision>
  <dcterms:created xsi:type="dcterms:W3CDTF">2021-12-23T10:13:42Z</dcterms:created>
  <dcterms:modified xsi:type="dcterms:W3CDTF">2022-01-04T13:51:32Z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Order">
    <vt:r8>74067300</vt:r8>
  </property>
  <property fmtid="{D5CDD505-2E9C-101B-9397-08002B2CF9AE}" pid="4" name="HiddenCategoryTags">
    <vt:lpwstr/>
  </property>
  <property fmtid="{D5CDD505-2E9C-101B-9397-08002B2CF9AE}" pid="5" name="InternalTags">
    <vt:lpwstr/>
  </property>
  <property fmtid="{D5CDD505-2E9C-101B-9397-08002B2CF9AE}" pid="6" name="FeatureTags">
    <vt:lpwstr/>
  </property>
  <property fmtid="{D5CDD505-2E9C-101B-9397-08002B2CF9AE}" pid="7" name="LocalizationTags">
    <vt:lpwstr/>
  </property>
  <property fmtid="{D5CDD505-2E9C-101B-9397-08002B2CF9AE}" pid="8" name="CategoryTags">
    <vt:lpwstr/>
  </property>
  <property fmtid="{D5CDD505-2E9C-101B-9397-08002B2CF9AE}" pid="9" name="Applications">
    <vt:lpwstr/>
  </property>
  <property fmtid="{D5CDD505-2E9C-101B-9397-08002B2CF9AE}" pid="10" name="CampaignTags">
    <vt:lpwstr/>
  </property>
  <property fmtid="{D5CDD505-2E9C-101B-9397-08002B2CF9AE}" pid="11" name="ScenarioTags">
    <vt:lpwstr/>
  </property>
</Properties>
</file>