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72" y="-48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0232540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366647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3276613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2399744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7986471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0785814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7055666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2037808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9615619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62161263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831343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C9C01DF-3120-4B5A-9891-9C3A78E8C500}" type="datetimeFigureOut">
              <a:rPr lang="ru-RU" smtClean="0"/>
              <a:pPr/>
              <a:t>27.03.2022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360755-1E65-4128-AB3E-B5E8B1765C6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5042540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13" Type="http://schemas.openxmlformats.org/officeDocument/2006/relationships/slide" Target="slide13.xml"/><Relationship Id="rId18" Type="http://schemas.openxmlformats.org/officeDocument/2006/relationships/slide" Target="slide18.xml"/><Relationship Id="rId3" Type="http://schemas.openxmlformats.org/officeDocument/2006/relationships/slide" Target="slide3.xml"/><Relationship Id="rId7" Type="http://schemas.openxmlformats.org/officeDocument/2006/relationships/slide" Target="slide7.xml"/><Relationship Id="rId12" Type="http://schemas.openxmlformats.org/officeDocument/2006/relationships/slide" Target="slide12.xml"/><Relationship Id="rId17" Type="http://schemas.openxmlformats.org/officeDocument/2006/relationships/slide" Target="slide17.xml"/><Relationship Id="rId2" Type="http://schemas.openxmlformats.org/officeDocument/2006/relationships/image" Target="../media/image2.jpeg"/><Relationship Id="rId16" Type="http://schemas.openxmlformats.org/officeDocument/2006/relationships/slide" Target="slide16.xml"/><Relationship Id="rId1" Type="http://schemas.openxmlformats.org/officeDocument/2006/relationships/slideLayout" Target="../slideLayouts/slideLayout4.xml"/><Relationship Id="rId6" Type="http://schemas.openxmlformats.org/officeDocument/2006/relationships/slide" Target="slide6.xml"/><Relationship Id="rId11" Type="http://schemas.openxmlformats.org/officeDocument/2006/relationships/slide" Target="slide11.xml"/><Relationship Id="rId5" Type="http://schemas.openxmlformats.org/officeDocument/2006/relationships/slide" Target="slide5.xml"/><Relationship Id="rId15" Type="http://schemas.openxmlformats.org/officeDocument/2006/relationships/slide" Target="slide15.xml"/><Relationship Id="rId10" Type="http://schemas.openxmlformats.org/officeDocument/2006/relationships/slide" Target="slide10.xml"/><Relationship Id="rId4" Type="http://schemas.openxmlformats.org/officeDocument/2006/relationships/slide" Target="slide4.xml"/><Relationship Id="rId9" Type="http://schemas.openxmlformats.org/officeDocument/2006/relationships/slide" Target="slide9.xml"/><Relationship Id="rId14" Type="http://schemas.openxmlformats.org/officeDocument/2006/relationships/slide" Target="slide1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836711"/>
            <a:ext cx="9219716" cy="6021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05273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Викторина по теме «Золотой запас русской литературы»</a:t>
            </a:r>
            <a:endParaRPr lang="ru-RU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Скругленный прямоугольник 6">
            <a:hlinkClick r:id="rId3" action="ppaction://hlinksldjump"/>
          </p:cNvPr>
          <p:cNvSpPr/>
          <p:nvPr/>
        </p:nvSpPr>
        <p:spPr>
          <a:xfrm>
            <a:off x="899592" y="5733256"/>
            <a:ext cx="2520280" cy="936104"/>
          </a:xfrm>
          <a:prstGeom prst="roundRect">
            <a:avLst/>
          </a:prstGeom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Начать игру</a:t>
            </a:r>
            <a:endParaRPr lang="ru-RU" sz="2400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5" name="Объект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" y="989111"/>
            <a:ext cx="9219716" cy="6021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Объект 5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9512" y="980728"/>
            <a:ext cx="9219716" cy="60212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="" xmlns:p14="http://schemas.microsoft.com/office/powerpoint/2010/main" val="208502947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2» за 100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340768"/>
            <a:ext cx="8064896" cy="2664296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Какие горы оказали большое влияние на жизнь и творчество М.Ю. Лермонтова?</a:t>
            </a:r>
          </a:p>
          <a:p>
            <a:endParaRPr lang="ru-RU" sz="3600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Урал.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Кавказ.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Эльбрус.</a:t>
            </a:r>
          </a:p>
          <a:p>
            <a:endParaRPr lang="ru-RU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005064"/>
            <a:ext cx="67687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Кавказ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7668344" y="5517232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5217426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3» за 10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412776"/>
            <a:ext cx="8064896" cy="2664296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Герои какого произведения: Хлестаков, Ляпкин-Тяпкин,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Бобчинский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600" b="1" dirty="0" err="1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Добчинский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«Горе от ума», А.С. Грибоедов.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«Ревизор», Н.В. Гоголь.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«Бедность не порок», А.Н. Островский.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005064"/>
            <a:ext cx="67687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          «Ревизор» Н.В.Гоголь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6300192" y="5880039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351486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0"/>
            <a:ext cx="5486400" cy="764704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3» за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2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251520" y="1124744"/>
            <a:ext cx="8568952" cy="3384376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автора известных всем строк и название произведения?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Скажи – </a:t>
            </a:r>
            <a:r>
              <a:rPr lang="ru-RU" sz="28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 дядя, ведь не даром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Москва спалённая пожаром, французу отдана? </a:t>
            </a:r>
          </a:p>
          <a:p>
            <a:pPr algn="ctr"/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Ведь были ж схватки боевые, да говорят ещё какие! Не даром помнит вся Россия… </a:t>
            </a:r>
            <a:endParaRPr lang="ru-RU" sz="28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endParaRPr lang="ru-RU" sz="36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869160"/>
            <a:ext cx="5688632" cy="13681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М.Ю.Лермонтов «Бородино»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6300192" y="5880039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5093579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3» за </a:t>
            </a:r>
            <a:r>
              <a:rPr lang="ru-RU" sz="2800" dirty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5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0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412776"/>
            <a:ext cx="8064896" cy="2952328"/>
          </a:xfrm>
        </p:spPr>
        <p:txBody>
          <a:bodyPr>
            <a:normAutofit fontScale="925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Какое произведение вдохновило Л.Н.Толстого создать роман «Война и мир»?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600" b="1" dirty="0" err="1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Валерик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»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«Герой нашего времени»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«Бородино» 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653136"/>
            <a:ext cx="6768752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«Бородино»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6300192" y="5880039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3776182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 flipH="1"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3» за 100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412776"/>
            <a:ext cx="8064896" cy="2664296"/>
          </a:xfrm>
        </p:spPr>
        <p:txBody>
          <a:bodyPr>
            <a:normAutofit fontScale="85000" lnSpcReduction="1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 каком животном написал свой самый известный рассказ И.С. Тургенев?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Зайцы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Слон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Собака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653136"/>
            <a:ext cx="6768752" cy="15841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Собака по кличке </a:t>
            </a:r>
            <a:r>
              <a:rPr lang="ru-RU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Муму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6300192" y="5880039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715089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» за 10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412776"/>
            <a:ext cx="8064896" cy="2664296"/>
          </a:xfrm>
        </p:spPr>
        <p:txBody>
          <a:bodyPr>
            <a:normAutofit fontScale="925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 называется поэма Некрасова, в которой герои путешествуют от селения к селению?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«Горе от ума»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«Кому на Руси жить хорошо»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«Мцыри»</a:t>
            </a: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725144"/>
            <a:ext cx="6768752" cy="15121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«Кому на Руси жить хорошо»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6300192" y="5880039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350233814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412776"/>
            <a:ext cx="8064896" cy="3168352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Кавказ первый раз был сослан М.Ю.Лермонтов именно из – за этого произведения: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«Белеет парус одинокий»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«Смерть поэта»</a:t>
            </a:r>
          </a:p>
          <a:p>
            <a:pPr marL="514350" indent="-514350">
              <a:buAutoNum type="arabicPeriod"/>
            </a:pPr>
            <a:r>
              <a:rPr lang="ru-RU" sz="28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«Бородино»</a:t>
            </a:r>
          </a:p>
          <a:p>
            <a:pPr marL="514350" indent="-514350">
              <a:buAutoNum type="arabicPeriod"/>
            </a:pPr>
            <a:endParaRPr lang="ru-RU" sz="28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5085184"/>
            <a:ext cx="6768752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      «Смерть </a:t>
            </a:r>
            <a:r>
              <a:rPr lang="ru-RU" b="1" dirty="0" err="1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пэта</a:t>
            </a: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»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6300192" y="5880039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Заголовок 4"/>
          <p:cNvSpPr txBox="1">
            <a:spLocks/>
          </p:cNvSpPr>
          <p:nvPr/>
        </p:nvSpPr>
        <p:spPr>
          <a:xfrm>
            <a:off x="2204120" y="701080"/>
            <a:ext cx="5486400" cy="566738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000" b="1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ru-RU" sz="36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КОТ В МЕШКЕ</a:t>
            </a:r>
            <a:endParaRPr lang="ru-RU" sz="36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pic>
        <p:nvPicPr>
          <p:cNvPr id="11" name="Picture 6" descr="http://bu-baraholka.ru/upload/normal/sverdlovsk-kot-v-meshke_9088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188" r="25813"/>
          <a:stretch/>
        </p:blipFill>
        <p:spPr bwMode="auto">
          <a:xfrm>
            <a:off x="6706452" y="2348880"/>
            <a:ext cx="2437548" cy="3638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39415304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» за 50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412776"/>
            <a:ext cx="8064896" cy="2664296"/>
          </a:xfrm>
        </p:spPr>
        <p:txBody>
          <a:bodyPr>
            <a:normAutofit fontScale="92500" lnSpcReduction="1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 </a:t>
            </a: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Причина смерти М.Ю.Лермонтова?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– за пневмонии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 дуэли</a:t>
            </a:r>
          </a:p>
          <a:p>
            <a:pPr marL="742950" indent="-742950">
              <a:buAutoNum type="arabicPeriod"/>
            </a:pPr>
            <a:r>
              <a:rPr lang="ru-RU" sz="36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 – за сердечного приступа</a:t>
            </a:r>
            <a:endParaRPr lang="ru-RU" sz="3600" b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437112"/>
            <a:ext cx="6768752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Дуэль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6300192" y="5880039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25590016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</a:t>
            </a:r>
            <a:r>
              <a:rPr lang="ru-RU" sz="2800" dirty="0">
                <a:latin typeface="Courier New" panose="02070309020205020404" pitchFamily="49" charset="0"/>
                <a:cs typeface="Courier New" panose="02070309020205020404" pitchFamily="49" charset="0"/>
              </a:rPr>
              <a:t>4</a:t>
            </a:r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» за 100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412776"/>
            <a:ext cx="8064896" cy="2664296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</a:rPr>
              <a:t>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Чьими произведениями закончился Золотой век русской поэзии?</a:t>
            </a:r>
          </a:p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А.А. Фет.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Ф.И. Тютчев.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А.Н. Толстой.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Н.А. Некрасов.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005064"/>
            <a:ext cx="67687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Ф.И.Тютчев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6300192" y="5880039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1136202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5085184"/>
            <a:ext cx="5486400" cy="28215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 descr="https://ds04.infourok.ru/uploads/ex/00c2/001a3f81-c2cf089a/1/img18.jpg"/>
          <p:cNvPicPr>
            <a:picLocks noGrp="1"/>
          </p:cNvPicPr>
          <p:nvPr>
            <p:ph type="pic"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Объект 6"/>
          <p:cNvPicPr>
            <a:picLocks noGrp="1" noChangeAspect="1"/>
          </p:cNvPicPr>
          <p:nvPr>
            <p:ph sz="half" idx="1"/>
          </p:nvPr>
        </p:nvPicPr>
        <p:blipFill rotWithShape="1"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6664"/>
          <a:stretch/>
        </p:blipFill>
        <p:spPr>
          <a:xfrm>
            <a:off x="0" y="-2262"/>
            <a:ext cx="9032528" cy="6860262"/>
          </a:xfrm>
        </p:spPr>
      </p:pic>
      <p:graphicFrame>
        <p:nvGraphicFramePr>
          <p:cNvPr id="8" name="Объект 7"/>
          <p:cNvGraphicFramePr>
            <a:graphicFrameLocks noGrp="1"/>
          </p:cNvGraphicFramePr>
          <p:nvPr>
            <p:ph sz="half" idx="2"/>
            <p:extLst>
              <p:ext uri="{D42A27DB-BD31-4B8C-83A1-F6EECF244321}">
                <p14:modId xmlns="" xmlns:p14="http://schemas.microsoft.com/office/powerpoint/2010/main" val="1813781396"/>
              </p:ext>
            </p:extLst>
          </p:nvPr>
        </p:nvGraphicFramePr>
        <p:xfrm>
          <a:off x="395536" y="188640"/>
          <a:ext cx="8507290" cy="446449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701458"/>
                <a:gridCol w="1701458"/>
                <a:gridCol w="1701458"/>
                <a:gridCol w="1701458"/>
                <a:gridCol w="1701458"/>
              </a:tblGrid>
              <a:tr h="892899">
                <a:tc gridSpan="5"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4400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КАТЕГОРИИ</a:t>
                      </a:r>
                      <a:endParaRPr lang="ru-RU" sz="3200" b="1" dirty="0" smtClean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 hMerge="1">
                  <a:txBody>
                    <a:bodyPr/>
                    <a:lstStyle/>
                    <a:p>
                      <a:pPr algn="ctr"/>
                      <a:endParaRPr lang="ru-RU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</a:tr>
              <a:tr h="89289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КАТЕГОРИЯ</a:t>
                      </a:r>
                      <a:r>
                        <a:rPr lang="ru-RU" b="1" baseline="0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1</a:t>
                      </a:r>
                      <a:endParaRPr lang="ru-RU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rgbClr val="FF0000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3" action="ppaction://hlinksldjump"/>
                        </a:rPr>
                        <a:t>10</a:t>
                      </a:r>
                      <a:endParaRPr lang="ru-RU" b="1" dirty="0">
                        <a:solidFill>
                          <a:srgbClr val="FF0000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4" action="ppaction://hlinksldjump"/>
                        </a:rPr>
                        <a:t>20</a:t>
                      </a:r>
                      <a:endParaRPr lang="ru-RU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5" action="ppaction://hlinksldjump"/>
                        </a:rPr>
                        <a:t>50</a:t>
                      </a:r>
                      <a:endParaRPr lang="ru-RU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solidFill>
                            <a:schemeClr val="tx1"/>
                          </a:solidFill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6" action="ppaction://hlinksldjump"/>
                        </a:rPr>
                        <a:t>100</a:t>
                      </a:r>
                      <a:endParaRPr lang="ru-RU" b="1" dirty="0">
                        <a:solidFill>
                          <a:schemeClr val="tx1"/>
                        </a:solidFill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</a:tr>
              <a:tr h="89289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КАТЕГОРИЯ</a:t>
                      </a:r>
                      <a:r>
                        <a:rPr lang="ru-RU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2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7" action="ppaction://hlinksldjump"/>
                        </a:rPr>
                        <a:t>10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8" action="ppaction://hlinksldjump"/>
                        </a:rPr>
                        <a:t>20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9" action="ppaction://hlinksldjump"/>
                        </a:rPr>
                        <a:t>50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10" action="ppaction://hlinksldjump"/>
                        </a:rPr>
                        <a:t>100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</a:tr>
              <a:tr h="89289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КАТЕГОРИЯ</a:t>
                      </a:r>
                      <a:r>
                        <a:rPr lang="ru-RU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3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11" action="ppaction://hlinksldjump"/>
                        </a:rPr>
                        <a:t>10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12" action="ppaction://hlinksldjump"/>
                        </a:rPr>
                        <a:t>20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13" action="ppaction://hlinksldjump"/>
                        </a:rPr>
                        <a:t>50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14" action="ppaction://hlinksldjump"/>
                        </a:rPr>
                        <a:t>100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</a:tr>
              <a:tr h="892899"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КАТЕГОРИЯ</a:t>
                      </a:r>
                      <a:r>
                        <a:rPr lang="ru-RU" b="1" baseline="0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</a:rPr>
                        <a:t> 4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15" action="ppaction://hlinksldjump"/>
                        </a:rPr>
                        <a:t>10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16" action="ppaction://hlinksldjump"/>
                        </a:rPr>
                        <a:t>20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17" action="ppaction://hlinksldjump"/>
                        </a:rPr>
                        <a:t>50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b="1" dirty="0" smtClean="0">
                          <a:latin typeface="Courier New" panose="02070309020205020404" pitchFamily="49" charset="0"/>
                          <a:cs typeface="Courier New" panose="02070309020205020404" pitchFamily="49" charset="0"/>
                          <a:hlinkClick r:id="rId18" action="ppaction://hlinksldjump"/>
                        </a:rPr>
                        <a:t>100</a:t>
                      </a:r>
                      <a:endParaRPr lang="ru-RU" b="1" dirty="0">
                        <a:latin typeface="Courier New" panose="02070309020205020404" pitchFamily="49" charset="0"/>
                        <a:cs typeface="Courier New" panose="02070309020205020404" pitchFamily="49" charset="0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51966641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1» за 10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340768"/>
            <a:ext cx="8064896" cy="288032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40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Какой период называют Золотым веком русской поэзии?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Первую треть XIX века.</a:t>
            </a:r>
          </a:p>
          <a:p>
            <a:pPr marL="342900" indent="-342900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Последнюю треть XIX века.</a:t>
            </a:r>
          </a:p>
          <a:p>
            <a:pPr marL="342900" indent="-342900"/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Весь XIX век.</a:t>
            </a:r>
          </a:p>
          <a:p>
            <a:endParaRPr lang="ru-RU" sz="24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5085184"/>
            <a:ext cx="6768752" cy="115212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первая треть </a:t>
            </a:r>
            <a:r>
              <a:rPr lang="en-US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XIX</a:t>
            </a: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век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7668344" y="5517232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94110290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0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3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1» за 20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340768"/>
            <a:ext cx="8064896" cy="3744416"/>
          </a:xfrm>
        </p:spPr>
        <p:txBody>
          <a:bodyPr>
            <a:normAutofit fontScale="850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47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Кто из перечисленных авторов не относится к золотому веку русской литературы ?</a:t>
            </a:r>
          </a:p>
          <a:p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Л.Н.Толстой</a:t>
            </a:r>
          </a:p>
          <a:p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И.С.Тургенев</a:t>
            </a:r>
          </a:p>
          <a:p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А.И.Бунин</a:t>
            </a:r>
          </a:p>
          <a:p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Н.А.Некрасов</a:t>
            </a:r>
          </a:p>
          <a:p>
            <a:r>
              <a:rPr lang="ru-RU" sz="3300" b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5. А.И.Гончаров</a:t>
            </a:r>
          </a:p>
          <a:p>
            <a:endParaRPr lang="ru-RU" sz="2000" b="1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5229200"/>
            <a:ext cx="6768752" cy="100811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А.И.Бунин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7668344" y="5517232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09929267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1» за 50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340768"/>
            <a:ext cx="8064896" cy="2664296"/>
          </a:xfrm>
        </p:spPr>
        <p:txBody>
          <a:bodyPr>
            <a:normAutofit fontScale="400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70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Какого поэта П.А. Плетнёв назвал первым поэтом «Золотого века нашей словесности»?</a:t>
            </a:r>
          </a:p>
          <a:p>
            <a:endParaRPr lang="ru-RU" sz="70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7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А.С. Пушкина.</a:t>
            </a:r>
          </a:p>
          <a:p>
            <a:pPr marL="342900" indent="-342900"/>
            <a:r>
              <a:rPr lang="ru-RU" sz="7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М.Ю. Лермонтова.</a:t>
            </a:r>
          </a:p>
          <a:p>
            <a:pPr marL="342900" indent="-342900"/>
            <a:r>
              <a:rPr lang="ru-RU" sz="70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В.А. Жуковского.</a:t>
            </a:r>
          </a:p>
          <a:p>
            <a:endParaRPr lang="ru-RU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005064"/>
            <a:ext cx="6768752" cy="223224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В.А.Жуковский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7668344" y="5517232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233320430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1» за 100</a:t>
            </a:r>
            <a:endParaRPr lang="ru-RU" sz="2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340768"/>
            <a:ext cx="8064896" cy="2808312"/>
          </a:xfrm>
        </p:spPr>
        <p:txBody>
          <a:bodyPr>
            <a:normAutofit fontScale="250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«Умом</a:t>
            </a:r>
            <a:r>
              <a:rPr lang="ru-RU" sz="7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Россию</a:t>
            </a:r>
            <a:r>
              <a:rPr lang="ru-RU" sz="7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7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понять</a:t>
            </a:r>
            <a:r>
              <a:rPr lang="ru-RU" sz="7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Аршином</a:t>
            </a:r>
            <a:r>
              <a:rPr lang="ru-RU" sz="7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общим</a:t>
            </a:r>
            <a:r>
              <a:rPr lang="ru-RU" sz="7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7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измерить</a:t>
            </a:r>
            <a:r>
              <a:rPr lang="ru-RU" sz="7400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У ней особенная стать – </a:t>
            </a:r>
          </a:p>
          <a:p>
            <a:r>
              <a:rPr lang="ru-RU" sz="7400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В Россию можно только верить».</a:t>
            </a:r>
          </a:p>
          <a:p>
            <a:r>
              <a:rPr lang="ru-RU" sz="7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Назовите автора стихотворения.</a:t>
            </a:r>
          </a:p>
          <a:p>
            <a:endParaRPr lang="ru-RU" sz="7400" b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>
              <a:buFont typeface="Wingdings" pitchFamily="2" charset="2"/>
              <a:buChar char="Ø"/>
            </a:pPr>
            <a:r>
              <a:rPr lang="ru-RU" sz="7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Ф.И. Тютчев.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7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А.А. Фет.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7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А.К. Толстой.</a:t>
            </a:r>
          </a:p>
          <a:p>
            <a:pPr marL="342900" indent="-342900">
              <a:buFont typeface="Wingdings" pitchFamily="2" charset="2"/>
              <a:buChar char="Ø"/>
            </a:pPr>
            <a:r>
              <a:rPr lang="ru-RU" sz="7400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Н.А. Некрасов.</a:t>
            </a:r>
            <a:endParaRPr lang="ru-RU" sz="7400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5013176"/>
            <a:ext cx="6768752" cy="122413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Ф.И.Тютчев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7596336" y="5517232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55344291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5" dur="5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9" dur="500"/>
                                        <p:tgtEl>
                                          <p:spTgt spid="7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Autofit/>
          </a:bodyPr>
          <a:lstStyle/>
          <a:p>
            <a:pPr algn="ctr"/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КОТ В МЕШКЕ</a:t>
            </a:r>
            <a:endParaRPr lang="ru-RU" sz="36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323528" y="1340768"/>
            <a:ext cx="5976664" cy="2664296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Сколько лет провёл Ф. М. Достоевский на каторге?</a:t>
            </a:r>
          </a:p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Два года.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Три года.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Четыре года.</a:t>
            </a:r>
          </a:p>
          <a:p>
            <a:endParaRPr lang="ru-RU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7668344" y="5517232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30" name="Picture 6" descr="http://bu-baraholka.ru/upload/normal/sverdlovsk-kot-v-meshke_9088.jpe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18188" r="25813"/>
          <a:stretch/>
        </p:blipFill>
        <p:spPr bwMode="auto">
          <a:xfrm>
            <a:off x="6444208" y="1844824"/>
            <a:ext cx="2437548" cy="363812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1" name="Текст 6"/>
          <p:cNvSpPr txBox="1">
            <a:spLocks/>
          </p:cNvSpPr>
          <p:nvPr/>
        </p:nvSpPr>
        <p:spPr>
          <a:xfrm>
            <a:off x="0" y="4797152"/>
            <a:ext cx="7380312" cy="144016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четыре года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5842888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5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 build="p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2» за 20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340768"/>
            <a:ext cx="8064896" cy="2664296"/>
          </a:xfrm>
        </p:spPr>
        <p:txBody>
          <a:bodyPr>
            <a:normAutofit fontScale="775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Чьё творчество считается центром Золотого века русской поэзии?</a:t>
            </a:r>
          </a:p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А.С. Пушкина.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В.А. Жуковского.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Ф.И. Тютчева.</a:t>
            </a:r>
          </a:p>
          <a:p>
            <a:endParaRPr lang="ru-RU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365104"/>
            <a:ext cx="6768752" cy="18722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А.С.Пушкин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7668344" y="5517232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294922089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Рисунок 11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051720" y="548680"/>
            <a:ext cx="5486400" cy="566738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«КАТЕГОРИЯ 2» за 50</a:t>
            </a:r>
            <a:endParaRPr lang="ru-RU" sz="2800" dirty="0">
              <a:solidFill>
                <a:schemeClr val="accent2">
                  <a:lumMod val="75000"/>
                </a:schemeClr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>
          <a:xfrm>
            <a:off x="755576" y="1340768"/>
            <a:ext cx="8064896" cy="2664296"/>
          </a:xfrm>
        </p:spPr>
        <p:txBody>
          <a:bodyPr>
            <a:normAutofit fontScale="70000" lnSpcReduction="20000"/>
          </a:bodyPr>
          <a:lstStyle/>
          <a:p>
            <a:r>
              <a:rPr lang="ru-RU" sz="36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ВОПРОС: </a:t>
            </a:r>
            <a:r>
              <a:rPr lang="ru-RU" sz="3600" b="1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 каких произведениях русской литературы выписан тип «маленького человека»? </a:t>
            </a:r>
          </a:p>
          <a:p>
            <a:endParaRPr lang="ru-RU" sz="3600" b="1" dirty="0" smtClean="0">
              <a:solidFill>
                <a:schemeClr val="accent6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1. А.С. Пушкин «Станционный смотритель».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Н.В. Гоголь «Шинель». 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3. Ф.М. Достоевский «Бедные люди».</a:t>
            </a:r>
          </a:p>
          <a:p>
            <a:pPr marL="342900" indent="-342900"/>
            <a:r>
              <a:rPr lang="ru-RU" sz="3600" dirty="0" smtClean="0">
                <a:solidFill>
                  <a:schemeClr val="accent6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4. Во всех названных.</a:t>
            </a:r>
          </a:p>
          <a:p>
            <a:endParaRPr lang="ru-RU" sz="36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611560" y="4437112"/>
            <a:ext cx="6768752" cy="1800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ru-RU" b="1" dirty="0" smtClean="0">
                <a:solidFill>
                  <a:srgbClr val="FF0000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Правильный ответ:             Во всех названиях</a:t>
            </a:r>
            <a:endParaRPr lang="ru-RU" b="1" dirty="0">
              <a:solidFill>
                <a:srgbClr val="FF0000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10" name="Стрелка влево 9">
            <a:hlinkClick r:id="rId3" action="ppaction://hlinksldjump"/>
          </p:cNvPr>
          <p:cNvSpPr/>
          <p:nvPr/>
        </p:nvSpPr>
        <p:spPr>
          <a:xfrm>
            <a:off x="7668344" y="5517232"/>
            <a:ext cx="1368152" cy="720080"/>
          </a:xfrm>
          <a:prstGeom prst="lef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43282705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2000" advClick="0"/>
    </mc:Choice>
    <mc:Fallback>
      <p:transition spd="slow" advClick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1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6" presetClass="entr" presetSubtype="2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9" grpId="0"/>
    </p:bldLst>
  </p:timing>
</p:sld>
</file>

<file path=ppt/theme/theme1.xml><?xml version="1.0" encoding="utf-8"?>
<a:theme xmlns:a="http://schemas.openxmlformats.org/drawingml/2006/main" name="Тема Office">
  <a:themeElements>
    <a:clrScheme name="Другая 4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1919FF"/>
      </a:hlink>
      <a:folHlink>
        <a:srgbClr val="FFFFFF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626</Words>
  <Application>Microsoft Office PowerPoint</Application>
  <PresentationFormat>Экран (4:3)</PresentationFormat>
  <Paragraphs>137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Викторина по теме «Золотой запас русской литературы»</vt:lpstr>
      <vt:lpstr>Слайд 2</vt:lpstr>
      <vt:lpstr>«КАТЕГОРИЯ 1» за 10</vt:lpstr>
      <vt:lpstr>«КАТЕГОРИЯ 1» за 20</vt:lpstr>
      <vt:lpstr>«КАТЕГОРИЯ 1» за 50</vt:lpstr>
      <vt:lpstr>«КАТЕГОРИЯ 1» за 100</vt:lpstr>
      <vt:lpstr>КОТ В МЕШКЕ</vt:lpstr>
      <vt:lpstr>«КАТЕГОРИЯ 2» за 20</vt:lpstr>
      <vt:lpstr>«КАТЕГОРИЯ 2» за 50</vt:lpstr>
      <vt:lpstr>«КАТЕГОРИЯ 2» за 100</vt:lpstr>
      <vt:lpstr>«КАТЕГОРИЯ 3» за 10</vt:lpstr>
      <vt:lpstr>«КАТЕГОРИЯ 3» за 20</vt:lpstr>
      <vt:lpstr>«КАТЕГОРИЯ 3» за 50</vt:lpstr>
      <vt:lpstr>«КАТЕГОРИЯ 3» за 100</vt:lpstr>
      <vt:lpstr>«КАТЕГОРИЯ 4» за 10</vt:lpstr>
      <vt:lpstr>Слайд 16</vt:lpstr>
      <vt:lpstr>«КАТЕГОРИЯ 4» за 50</vt:lpstr>
      <vt:lpstr>«КАТЕГОРИЯ 4» за 100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Викторина по теме «…»</dc:title>
  <dc:creator>Ксю</dc:creator>
  <cp:lastModifiedBy>Домашний</cp:lastModifiedBy>
  <cp:revision>30</cp:revision>
  <dcterms:created xsi:type="dcterms:W3CDTF">2017-01-13T14:14:40Z</dcterms:created>
  <dcterms:modified xsi:type="dcterms:W3CDTF">2022-03-27T07:21:30Z</dcterms:modified>
</cp:coreProperties>
</file>