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387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189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3219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862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67923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429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34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96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2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2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002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451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007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291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986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874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9EEAA-A5C9-417D-BB67-0541C395658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2A17617-8487-44AE-8DC7-634199EB2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214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0%D1%82%D0%B8%D0%BD%D1%81%D0%BA%D0%B8%D0%B9_%D1%8F%D0%B7%D1%8B%D0%BA" TargetMode="External"/><Relationship Id="rId7" Type="http://schemas.openxmlformats.org/officeDocument/2006/relationships/hyperlink" Target="https://ru.wikipedia.org/wiki/%D0%9C%D0%BE%D0%BD%D1%83%D0%BC%D0%B5%D0%BD%D1%82%D0%B0%D0%BB%D1%8C%D0%BD%D0%BE%D0%B5_%D0%B8%D1%81%D0%BA%D1%83%D1%81%D1%81%D1%82%D0%B2%D0%BE" TargetMode="External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8%D1%81%D0%BA%D1%83%D1%81%D1%81%D1%82%D0%B2%D0%BE" TargetMode="External"/><Relationship Id="rId5" Type="http://schemas.openxmlformats.org/officeDocument/2006/relationships/hyperlink" Target="https://ru.wikipedia.org/wiki/%D0%9A%D0%B0%D1%80%D1%82%D0%B8%D0%BD%D0%B0" TargetMode="External"/><Relationship Id="rId4" Type="http://schemas.openxmlformats.org/officeDocument/2006/relationships/hyperlink" Target="https://ru.wikipedia.org/wiki/%D0%98%D1%81%D1%82%D0%BE%D1%80%D0%B8%D1%8F_%D0%B8%D1%81%D0%BA%D1%83%D1%81%D1%81%D1%82%D0%B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1%D0%B8%D0%BB%D0%BE%D0%B3%D1%80%D0%B0%D1%84%D0%B8%D1%8F" TargetMode="External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ru.wikipedia.org/wiki/%D0%9B%D0%B8%D0%BD%D0%BE%D0%B3%D1%80%D0%B0%D0%B2%D1%8E%D1%80%D0%B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1%80%D0%B0%D1%84%D0%B8%D0%BA%D0%B0" TargetMode="External"/><Relationship Id="rId2" Type="http://schemas.openxmlformats.org/officeDocument/2006/relationships/hyperlink" Target="https://ru.wikipedia.org/wiki/%D0%9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ru.wikipedia.org/wiki/%D0%93%D1%80%D0%B0%D0%B2%D1%8E%D1%80%D0%B0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0%D1%80%D0%B0%D0%BD%D0%B4%D0%B0%D1%88" TargetMode="External"/><Relationship Id="rId3" Type="http://schemas.openxmlformats.org/officeDocument/2006/relationships/hyperlink" Target="https://ru.wikipedia.org/wiki/%D0%98%D1%82%D0%B0%D0%BB%D1%8C%D1%8F%D0%BD%D1%81%D0%BA%D0%B8%D0%B9_%D1%8F%D0%B7%D1%8B%D0%BA" TargetMode="External"/><Relationship Id="rId7" Type="http://schemas.openxmlformats.org/officeDocument/2006/relationships/hyperlink" Target="https://ru.wikipedia.org/wiki/%D0%9C%D0%B5%D0%BB_(%D0%BC%D0%B0%D1%82%D0%B5%D1%80%D0%B8%D0%B0%D0%BB)" TargetMode="External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A2%D0%B5%D0%BE%D1%80%D0%B8%D1%8F_%D0%B8%D1%81%D0%BA%D1%83%D1%81%D1%81%D1%82%D0%B2%D0%B0" TargetMode="External"/><Relationship Id="rId5" Type="http://schemas.openxmlformats.org/officeDocument/2006/relationships/hyperlink" Target="https://ru.wikipedia.org/wiki/%D0%96%D0%B8%D0%B2%D0%BE%D0%BF%D0%B8%D1%81%D1%8C" TargetMode="External"/><Relationship Id="rId4" Type="http://schemas.openxmlformats.org/officeDocument/2006/relationships/hyperlink" Target="https://ru.wikipedia.org/wiki/%D0%93%D1%80%D0%B0%D1%84%D0%B8%D0%BA%D0%B0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1%8D%D1%80%D0%BE%D0%B3%D1%80%D0%B0%D1%84" TargetMode="External"/><Relationship Id="rId2" Type="http://schemas.openxmlformats.org/officeDocument/2006/relationships/hyperlink" Target="https://ru.wikipedia.org/wiki/%D0%98%D0%B7%D0%BE%D0%B1%D1%80%D0%B0%D0%B7%D0%B8%D1%82%D0%B5%D0%BB%D1%8C%D0%BD%D0%BE%D0%B5_%D0%B8%D1%81%D0%BA%D1%83%D1%81%D1%81%D1%82%D0%B2%D0%B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2%D0%BE%D0%B7%D0%B4%D1%83%D1%85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0%D1%80%D0%B0%D1%84%D0%B8%D0%BD" TargetMode="External"/><Relationship Id="rId3" Type="http://schemas.openxmlformats.org/officeDocument/2006/relationships/hyperlink" Target="https://ru.wikipedia.org/wiki/%D0%A2%D0%BA%D0%B0%D0%BD%D1%8C" TargetMode="External"/><Relationship Id="rId7" Type="http://schemas.openxmlformats.org/officeDocument/2006/relationships/hyperlink" Target="https://ru.wikipedia.org/wiki/%D0%A1%D0%B8%D0%BD%D1%82%D0%B5%D1%82%D0%B8%D0%BA%D0%B0" TargetMode="External"/><Relationship Id="rId2" Type="http://schemas.openxmlformats.org/officeDocument/2006/relationships/hyperlink" Target="https://ru.wikipedia.org/wiki/%D0%A0%D0%BE%D1%81%D0%BF%D0%B8%D1%81%D1%8C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A8%D0%B5%D1%80%D1%81%D1%82%D1%8C" TargetMode="External"/><Relationship Id="rId5" Type="http://schemas.openxmlformats.org/officeDocument/2006/relationships/hyperlink" Target="https://ru.wikipedia.org/wiki/%D0%A5%D0%BB%D0%BE%D0%BF%D0%BE%D0%BA" TargetMode="External"/><Relationship Id="rId4" Type="http://schemas.openxmlformats.org/officeDocument/2006/relationships/hyperlink" Target="https://ru.wikipedia.org/wiki/%D0%A8%D1%91%D0%BB%D0%BA" TargetMode="External"/><Relationship Id="rId9" Type="http://schemas.openxmlformats.org/officeDocument/2006/relationships/hyperlink" Target="https://ru.wikipedia.org/wiki/%D0%91%D0%B5%D0%BD%D0%B7%D0%B8%D0%B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B2A15A-03C8-4626-7266-E342645E9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831" y="675429"/>
            <a:ext cx="8911687" cy="12808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Техники изобразительного искусства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428B20-7464-D3C6-36B0-2B29BDBC9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54" y="2862148"/>
            <a:ext cx="4531569" cy="3320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6D327FA-69B0-E3FE-FC78-5DBB4E1B9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405" y="2724539"/>
            <a:ext cx="4068114" cy="2666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6463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FD4F26-CCF1-45C0-6575-EBF88588D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060" y="589431"/>
            <a:ext cx="6354147" cy="446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D8046F-9B93-5BEE-981B-EED85BE03B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95" y="1391816"/>
            <a:ext cx="5064967" cy="5064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544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573C9-92FA-3B96-DC4E-CB5F06737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3796" y="409508"/>
            <a:ext cx="8911687" cy="1280890"/>
          </a:xfrm>
        </p:spPr>
        <p:txBody>
          <a:bodyPr>
            <a:noAutofit/>
          </a:bodyPr>
          <a:lstStyle/>
          <a:p>
            <a:r>
              <a:rPr lang="ru-RU" sz="2400" b="1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Витра́ж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(</a:t>
            </a:r>
            <a:r>
              <a:rPr lang="ru-RU" sz="24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2" tooltip="Француз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фр.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</a:t>
            </a:r>
            <a:r>
              <a:rPr lang="ru-RU" sz="2400" b="0" i="1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vitrage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— застекление, от </a:t>
            </a:r>
            <a:r>
              <a:rPr lang="ru-RU" sz="24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3" tooltip="Латин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лат.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</a:t>
            </a:r>
            <a:r>
              <a:rPr lang="ru-RU" sz="2400" b="0" i="1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vitrum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— стекло) — в общем значении: застеклённая поверхность стен, оконных или дверных проёмов; остеклённые ограждающие конструкции; в том числе с применением стёкол с картинами или цветными узорами. В </a:t>
            </a:r>
            <a:r>
              <a:rPr lang="ru-RU" sz="24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4" tooltip="История искусств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истории искусства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— общее название </a:t>
            </a:r>
            <a:r>
              <a:rPr lang="ru-RU" sz="24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5" tooltip="Картин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картин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из стекла, воспринимаемых на просвет и выполненных в разных техниках. История витража отражает развитие этого </a:t>
            </a:r>
            <a:r>
              <a:rPr lang="ru-RU" sz="24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6" tooltip="Искусств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искусства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от несложных технических приёмов через совершенствование художественного ремесла к изысканным произведениям </a:t>
            </a:r>
            <a:r>
              <a:rPr lang="ru-RU" sz="24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7" tooltip="Монументальное искусств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монументально-декоративного искусства</a:t>
            </a:r>
            <a:r>
              <a:rPr lang="ru-RU" sz="24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.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050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A927BC-491D-C122-76FE-8919CC356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326" y="228898"/>
            <a:ext cx="6001705" cy="3829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39C018-31C3-3C91-5100-5F9C09496C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54" y="2621903"/>
            <a:ext cx="5463386" cy="3965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0186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9BA90-A0B8-E279-7821-E9D600F93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565" y="1006665"/>
            <a:ext cx="8911687" cy="1280890"/>
          </a:xfrm>
        </p:spPr>
        <p:txBody>
          <a:bodyPr>
            <a:noAutofit/>
          </a:bodyPr>
          <a:lstStyle/>
          <a:p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Горячая эмаль — это </a:t>
            </a:r>
            <a:r>
              <a:rPr lang="ru-RU" sz="2800" b="1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разноцветное стекло, запечённое с серебром при высокой температуре в печи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.</a:t>
            </a:r>
            <a:b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</a:b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Работа с горячей эмалью, серебром, золотом или медью — древнейшая техника. В Россию горячая эмаль пришла из Византии и называлась «финифть». С приходом в Россию европейских мастеров пришло слово «эмаль».</a:t>
            </a:r>
            <a:b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</a:b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Горячая эмаль обладает не только превосходными декоративными свойствами, но и защитными.</a:t>
            </a:r>
            <a:b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</a:br>
            <a:endParaRPr lang="ru-RU" sz="2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8409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C86C95-A3BA-A32E-A8BA-7CD3F0CFA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566" y="718457"/>
            <a:ext cx="4929136" cy="4058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1C45BB-2829-3E6E-318B-AF7AEBD9C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98" y="1427584"/>
            <a:ext cx="5026055" cy="4161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330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BFC84B-66EC-D405-8676-2DB14D193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153" y="381515"/>
            <a:ext cx="8911687" cy="1280890"/>
          </a:xfrm>
        </p:spPr>
        <p:txBody>
          <a:bodyPr>
            <a:noAutofit/>
          </a:bodyPr>
          <a:lstStyle/>
          <a:p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Гравюра — это </a:t>
            </a:r>
            <a:r>
              <a:rPr lang="ru-RU" sz="2800" b="1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отпечаток рисунка, который создают на деревянной, железной или пластиковой пластине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. Мастер наносит на доску предварительное изображение, затем с помощью специальных инструментов вырезает его. После он покрывает поверхность краской и отправляет пластину под пресс. Рисунок отпечатывается на бумаге — такой оттиск называется эстампом. Каждый из оттисков с одной доски гравера считается авторским оригинальным произведением.</a:t>
            </a:r>
            <a:endParaRPr lang="ru-RU" sz="2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468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6962B8-CCC2-3818-8F48-5D4A17DCD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767" y="169506"/>
            <a:ext cx="5568821" cy="5074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4F1B21-A3DF-4229-E474-58E9828F23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02" y="1544885"/>
            <a:ext cx="5074298" cy="4595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7938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74478-0563-471D-2460-96228DA84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874" y="624110"/>
            <a:ext cx="9927738" cy="1280890"/>
          </a:xfrm>
        </p:spPr>
        <p:txBody>
          <a:bodyPr>
            <a:normAutofit fontScale="90000"/>
          </a:bodyPr>
          <a:lstStyle/>
          <a:p>
            <a:r>
              <a:rPr lang="ru-RU" b="1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Граттаж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или </a:t>
            </a:r>
            <a:r>
              <a:rPr lang="ru-RU" b="1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граттография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(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2" tooltip="Француз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фр.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</a:t>
            </a:r>
            <a:r>
              <a:rPr lang="ru-RU" b="0" i="1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grattage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 от </a:t>
            </a:r>
            <a:r>
              <a:rPr lang="ru-RU" b="0" i="1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gratter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— «скрести», «царапать») — способ выполнения рисунка путём процарапывания пером или острым инструментом бумаги или картона, залитых тушью. Другое название техники — </a:t>
            </a:r>
            <a:r>
              <a:rPr lang="ru-RU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воскография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. Произведения, выполненные в технике </a:t>
            </a:r>
            <a:r>
              <a:rPr lang="ru-RU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граттажа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 отличаются контрастом белых линий рисунка и чёрного фона и похожи на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3" tooltip="Ксилограф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ксилографию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или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4" tooltip="Линогравюр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линогравюру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4229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CD2724-25BE-C8C8-56C2-1EFF39BA0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100" y="223934"/>
            <a:ext cx="6044127" cy="4153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B36153-F9B7-2689-AF6B-D9EE3B9065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882" y="699796"/>
            <a:ext cx="4217437" cy="5719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3205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F1B432-7576-993E-225E-87019CAA2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52147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b="1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Декупа́ж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(фр. </a:t>
            </a:r>
            <a:r>
              <a:rPr lang="ru-RU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découpage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 — «резка») — </a:t>
            </a:r>
            <a:r>
              <a:rPr lang="ru-RU" b="1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техника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декорирования различных предметов, основанная на присоединении рисунка, картины или орнамента (обычно вырезанного) к предмету и далее покрытии полученной композиции лаком ради сохранности, долговечности и особенного визуального эффекта.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221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6F8680-7C59-753D-350D-6EE8B2413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0574" y="390845"/>
            <a:ext cx="8911687" cy="1280890"/>
          </a:xfrm>
        </p:spPr>
        <p:txBody>
          <a:bodyPr>
            <a:noAutofit/>
          </a:bodyPr>
          <a:lstStyle/>
          <a:p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АКВАРЕ́ЛЬ (франц. </a:t>
            </a:r>
            <a:r>
              <a:rPr lang="ru-RU" sz="2800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aquarelle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 от итал. </a:t>
            </a:r>
            <a:r>
              <a:rPr lang="ru-RU" sz="2800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acquerella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 – краска на воде, от лат. </a:t>
            </a:r>
            <a:r>
              <a:rPr lang="ru-RU" sz="2800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aqua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 – вода), </a:t>
            </a:r>
            <a:r>
              <a:rPr lang="ru-RU" sz="2800" b="1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краски (обычно на растит. клее), разводимые водой, а также живопись этими красками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. </a:t>
            </a:r>
            <a:b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</a:br>
            <a:b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</a:b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Отличительная  особенность:</a:t>
            </a:r>
            <a:b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</a:b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– прозрачность красок, наносимых, как правило, на светлую основу (бумага, реже картон, шёлк, слоновая кость, пергамент), плавность цветовых и тональных переходов.</a:t>
            </a:r>
            <a:endParaRPr lang="ru-RU" sz="2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504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CB462C-F2B2-6165-7213-7FF54287A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575" y="176901"/>
            <a:ext cx="5998283" cy="3975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A108A1-BE61-17F8-7CC8-B1D4E30FC9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38" y="1614196"/>
            <a:ext cx="4839476" cy="3629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43418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C8CB2C-3FED-B28D-ABDB-38E3FD8D1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390844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sz="2200" b="1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Моноти́пия</a:t>
            </a:r>
            <a:r>
              <a:rPr lang="ru-RU" sz="2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(</a:t>
            </a:r>
            <a:r>
              <a:rPr lang="ru-RU" sz="2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2" tooltip="Древнегрече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др.-греч.</a:t>
            </a:r>
            <a:r>
              <a:rPr lang="ru-RU" sz="2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µ</a:t>
            </a:r>
            <a:r>
              <a:rPr lang="ru-RU" sz="2200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óνος</a:t>
            </a:r>
            <a:r>
              <a:rPr lang="ru-RU" sz="2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— один, единственный, </a:t>
            </a:r>
            <a:r>
              <a:rPr lang="ru-RU" sz="2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2" tooltip="Древнегрече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др.-греч.</a:t>
            </a:r>
            <a:r>
              <a:rPr lang="ru-RU" sz="2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</a:t>
            </a:r>
            <a:r>
              <a:rPr lang="ru-RU" sz="2200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τυ</a:t>
            </a:r>
            <a:r>
              <a:rPr lang="ru-RU" sz="2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πος — изображение, отпечаток) — разновидность </a:t>
            </a:r>
            <a:r>
              <a:rPr lang="ru-RU" sz="2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3" tooltip="График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графического искусства</a:t>
            </a:r>
            <a:r>
              <a:rPr lang="ru-RU" sz="2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и техники печатной графики, не являющейся </a:t>
            </a:r>
            <a:r>
              <a:rPr lang="ru-RU" sz="2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4" tooltip="Гравюр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гравюрой</a:t>
            </a:r>
            <a:r>
              <a:rPr lang="ru-RU" sz="2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. Изображение в этой технике наносится художником кистью масляной или типографской краской на плоскую металлическую пластину, с которой производится печать на увлажнённую бумагу под давлением на офортном станке. Произведениям, выполненным в технике монотипии, присущи плавность и мягкость очертаний форм. Гравирование в технике монотипии отсутствует, так же, как и возможность тиражирования. Печатная форма остаётся плоской, с неё можно получить только один качественный отпечаток (отсюда название), второй получается бледным. После печати краска смывается и художник может использовать металлическую пластину вторично, но для иного изображения</a:t>
            </a:r>
            <a:r>
              <a:rPr lang="ru-RU" b="0" i="0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778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3BBA9B-18A2-EDD4-80A1-369AD3643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596" y="83976"/>
            <a:ext cx="5746225" cy="4309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0BE6A5-B532-5E48-0B09-4C01E47DD7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92" y="2175792"/>
            <a:ext cx="5177354" cy="387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46391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9965ED-845D-5233-63B1-1DED3EE7A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500" y="316200"/>
            <a:ext cx="8911687" cy="1280890"/>
          </a:xfrm>
        </p:spPr>
        <p:txBody>
          <a:bodyPr>
            <a:noAutofit/>
          </a:bodyPr>
          <a:lstStyle/>
          <a:p>
            <a:r>
              <a:rPr lang="ru-RU" sz="3200" b="1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Пасте́ль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(</a:t>
            </a:r>
            <a:r>
              <a:rPr lang="ru-RU" sz="3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2" tooltip="Француз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фр.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</a:t>
            </a:r>
            <a:r>
              <a:rPr lang="ru-RU" sz="3200" b="0" i="1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pastel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 </a:t>
            </a:r>
            <a:r>
              <a:rPr lang="ru-RU" sz="3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3" tooltip="Итальян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итал.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</a:t>
            </a:r>
            <a:r>
              <a:rPr lang="ru-RU" sz="3200" b="0" i="1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pastello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 от </a:t>
            </a:r>
            <a:r>
              <a:rPr lang="ru-RU" sz="3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3" tooltip="Итальян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итал.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</a:t>
            </a:r>
            <a:r>
              <a:rPr lang="ru-RU" sz="3200" b="0" i="1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pasta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— тесто) — наименование группы художественных материалов и техники рисунка, применяемых в </a:t>
            </a:r>
            <a:r>
              <a:rPr lang="ru-RU" sz="3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4" tooltip="График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графике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и </a:t>
            </a:r>
            <a:r>
              <a:rPr lang="ru-RU" sz="3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5" tooltip="Живопис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живописи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(согласно </a:t>
            </a:r>
            <a:r>
              <a:rPr lang="ru-RU" sz="3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6" tooltip="Теория искусств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теории искусства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 работа пастелью на бумаге относится к графике). Пастель чаще всего выпускается в виде </a:t>
            </a:r>
            <a:r>
              <a:rPr lang="ru-RU" sz="3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7" tooltip="Мел (материал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мелков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или </a:t>
            </a:r>
            <a:r>
              <a:rPr lang="ru-RU" sz="3200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8" tooltip="Карандаш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карандашей</a:t>
            </a:r>
            <a:r>
              <a:rPr lang="ru-RU" sz="32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без оправы, имеющих форму брусков с круглым или квадратным сечением.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3723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3E86BF-FFB4-467A-428E-6886B464D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517" y="218749"/>
            <a:ext cx="5831633" cy="3878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B8F4D3-30BF-5EC0-514F-2CF7134DD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92" y="1506213"/>
            <a:ext cx="5181600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5947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3CCCF-0D02-6227-643A-E0DF0136D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5177" y="138918"/>
            <a:ext cx="8911687" cy="1280890"/>
          </a:xfrm>
        </p:spPr>
        <p:txBody>
          <a:bodyPr>
            <a:noAutofit/>
          </a:bodyPr>
          <a:lstStyle/>
          <a:p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Тушь — </a:t>
            </a:r>
            <a:r>
              <a:rPr lang="ru-RU" sz="2400" b="1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материал для рисования кистью или пером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 используется в графической технике сухая кисть. Особенностью рисунков, сделанных тушью, является штриховая манера исполнения. Трудность работы заключается в особой чувствительности пера, легко изменяющего характер линии.</a:t>
            </a:r>
            <a:b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</a:br>
            <a: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До середины XIX века широко распространёнными были гусиные перья, а потом в художественную практику прочно входит металлическое перо, которое даёт более тонкую и ровную линию.</a:t>
            </a:r>
            <a:br>
              <a:rPr lang="ru-RU" sz="24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</a:b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2328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16DA80-32BD-5E9F-B03D-B4FE2BC18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624" y="219851"/>
            <a:ext cx="6239069" cy="3913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1F2C7D-0D3A-3739-E514-54F9531BC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14" y="219851"/>
            <a:ext cx="5447522" cy="5447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97592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3BEAF2-A565-740C-E874-9EA2437D4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585" y="1155954"/>
            <a:ext cx="8911687" cy="128089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СПАСИБО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9C33C8-40ED-A41B-9E11-D72CBE27B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17" y="2125826"/>
            <a:ext cx="6078692" cy="459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727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C0C10F91-C25C-EE33-D39B-858A60AD02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51" y="2275864"/>
            <a:ext cx="5362899" cy="404096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AEBC29B-AA68-A9C2-0865-1812CD8A00B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3" y="1632857"/>
            <a:ext cx="4313238" cy="4040960"/>
          </a:xfrm>
        </p:spPr>
      </p:pic>
    </p:spTree>
    <p:extLst>
      <p:ext uri="{BB962C8B-B14F-4D97-AF65-F5344CB8AC3E}">
        <p14:creationId xmlns:p14="http://schemas.microsoft.com/office/powerpoint/2010/main" val="2973052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AE82B862-2E1A-A1C2-D153-5179B18EEC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100" y="606490"/>
            <a:ext cx="7655799" cy="5780314"/>
          </a:xfrm>
        </p:spPr>
      </p:pic>
    </p:spTree>
    <p:extLst>
      <p:ext uri="{BB962C8B-B14F-4D97-AF65-F5344CB8AC3E}">
        <p14:creationId xmlns:p14="http://schemas.microsoft.com/office/powerpoint/2010/main" val="336602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E5B21-2310-FCDC-CFA0-B04F2CFD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873" y="624110"/>
            <a:ext cx="9927739" cy="1280890"/>
          </a:xfrm>
        </p:spPr>
        <p:txBody>
          <a:bodyPr>
            <a:noAutofit/>
          </a:bodyPr>
          <a:lstStyle/>
          <a:p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Алла прима (от итальянского a </a:t>
            </a:r>
            <a:r>
              <a:rPr lang="ru-RU" sz="2800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la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ru-RU" sz="2800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prima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 — «с первой попытки») — это техника живописи, в которой художник пишет картину за один сеанс, до полного высыхания красок. Чтобы добиться нужного результата в технике </a:t>
            </a:r>
            <a:r>
              <a:rPr lang="ru-RU" sz="2800" b="0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алла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 прима живописец должен работать быстро и уверенно. Нанесение второго слоя краски по сырому, еще не высохшему первому требует от автора особого мастерства и интуитивного понимания сути процесса.</a:t>
            </a:r>
            <a:b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endParaRPr lang="ru-RU" sz="2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266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F72FD286-CD51-8690-C903-949EBCE1328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57" y="1993640"/>
            <a:ext cx="5007044" cy="4332514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39EDC40B-BE7E-456F-34C5-6EB9ACE5FE7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836" y="1390261"/>
            <a:ext cx="4826454" cy="4935893"/>
          </a:xfrm>
        </p:spPr>
      </p:pic>
    </p:spTree>
    <p:extLst>
      <p:ext uri="{BB962C8B-B14F-4D97-AF65-F5344CB8AC3E}">
        <p14:creationId xmlns:p14="http://schemas.microsoft.com/office/powerpoint/2010/main" val="4127977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FB6408-FBE5-DC3A-A373-886772544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4591" y="1137294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b="1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Аэрография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(</a:t>
            </a:r>
            <a:r>
              <a:rPr lang="ru-RU" b="1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воздухописание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) — одна из техник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2" tooltip="Изобразительное искусств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изобразительного искусства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 использующая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3" tooltip="Аэрограф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аэрограф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в качестве инструмента для нанесения жидкого или порошкообразного красителя при помощи сжатого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4" tooltip="Воздух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воздуха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на какую-либо поверхность. Также может быть использован баллончик с краской.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911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1DDF99-CCD5-7FD7-9A5D-87CC13474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98" y="800594"/>
            <a:ext cx="5001211" cy="4424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AB1316-6748-B9AB-F5DB-F696477F9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68421"/>
            <a:ext cx="5190545" cy="4152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4596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FBCA49-BC0B-F5BF-46B1-9C0440F0E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3528" y="624110"/>
            <a:ext cx="9881084" cy="1280890"/>
          </a:xfrm>
        </p:spPr>
        <p:txBody>
          <a:bodyPr>
            <a:normAutofit fontScale="90000"/>
          </a:bodyPr>
          <a:lstStyle/>
          <a:p>
            <a:r>
              <a:rPr lang="ru-RU" b="1" i="0" dirty="0" err="1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Ба́тик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— ручная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2" tooltip="Роспис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роспись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по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3" tooltip="Ткан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ткани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с использованием резервирующих составов. На ткань —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4" tooltip="Шёл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шёлк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5" tooltip="Хлопо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хлопок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6" tooltip="Шер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шерсть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7" tooltip="Синтетик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синтетику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— наносится соответствующая ткани краска. Для получения чётких границ на стыке красок используется специальный закрепитель, называемый </a:t>
            </a:r>
            <a:r>
              <a:rPr lang="ru-RU" b="0" i="1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резерв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 (резервирующий состав, на основе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8" tooltip="Парафи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парафина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 </a:t>
            </a:r>
            <a:r>
              <a:rPr lang="ru-RU" b="0" i="0" u="none" strike="noStrike" dirty="0">
                <a:solidFill>
                  <a:srgbClr val="C00000"/>
                </a:solidFill>
                <a:effectLst/>
                <a:latin typeface="Arial Black" panose="020B0A04020102020204" pitchFamily="34" charset="0"/>
                <a:hlinkClick r:id="rId9" tooltip="Бензи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бензина</a:t>
            </a:r>
            <a:r>
              <a:rPr lang="ru-RU" b="0" i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, на водной основе — в зависимости от выбранной техники, ткани и красок).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84888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83</TotalTime>
  <Words>844</Words>
  <Application>Microsoft Office PowerPoint</Application>
  <PresentationFormat>Широкоэкранный</PresentationFormat>
  <Paragraphs>14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Arial Black</vt:lpstr>
      <vt:lpstr>Century Gothic</vt:lpstr>
      <vt:lpstr>Wingdings 3</vt:lpstr>
      <vt:lpstr>Легкий дым</vt:lpstr>
      <vt:lpstr>Техники изобразительного искусства </vt:lpstr>
      <vt:lpstr>АКВАРЕ́ЛЬ (франц. aquarelle, от итал. acquerella – краска на воде, от лат. aqua – вода), краски (обычно на растит. клее), разводимые водой, а также живопись этими красками.   Отличительная  особенность: – прозрачность красок, наносимых, как правило, на светлую основу (бумага, реже картон, шёлк, слоновая кость, пергамент), плавность цветовых и тональных переходов.</vt:lpstr>
      <vt:lpstr>Презентация PowerPoint</vt:lpstr>
      <vt:lpstr>Презентация PowerPoint</vt:lpstr>
      <vt:lpstr>Алла прима (от итальянского a la prima — «с первой попытки») — это техника живописи, в которой художник пишет картину за один сеанс, до полного высыхания красок. Чтобы добиться нужного результата в технике алла прима живописец должен работать быстро и уверенно. Нанесение второго слоя краски по сырому, еще не высохшему первому требует от автора особого мастерства и интуитивного понимания сути процесса. </vt:lpstr>
      <vt:lpstr>Презентация PowerPoint</vt:lpstr>
      <vt:lpstr>Аэрография (воздухописание) — одна из техник изобразительного искусства, использующая аэрограф в качестве инструмента для нанесения жидкого или порошкообразного красителя при помощи сжатого воздуха на какую-либо поверхность. Также может быть использован баллончик с краской.</vt:lpstr>
      <vt:lpstr>Презентация PowerPoint</vt:lpstr>
      <vt:lpstr>Ба́тик — ручная роспись по ткани с использованием резервирующих составов. На ткань — шёлк, хлопок, шерсть, синтетику — наносится соответствующая ткани краска. Для получения чётких границ на стыке красок используется специальный закрепитель, называемый резерв (резервирующий состав, на основе парафина, бензина, на водной основе — в зависимости от выбранной техники, ткани и красок).</vt:lpstr>
      <vt:lpstr>Презентация PowerPoint</vt:lpstr>
      <vt:lpstr>Витра́ж (фр. vitrage — застекление, от лат. vitrum — стекло) — в общем значении: застеклённая поверхность стен, оконных или дверных проёмов; остеклённые ограждающие конструкции; в том числе с применением стёкол с картинами или цветными узорами. В истории искусства — общее название картин из стекла, воспринимаемых на просвет и выполненных в разных техниках. История витража отражает развитие этого искусства от несложных технических приёмов через совершенствование художественного ремесла к изысканным произведениям монументально-декоративного искусства.</vt:lpstr>
      <vt:lpstr>Презентация PowerPoint</vt:lpstr>
      <vt:lpstr>Горячая эмаль — это разноцветное стекло, запечённое с серебром при высокой температуре в печи. Работа с горячей эмалью, серебром, золотом или медью — древнейшая техника. В Россию горячая эмаль пришла из Византии и называлась «финифть». С приходом в Россию европейских мастеров пришло слово «эмаль». Горячая эмаль обладает не только превосходными декоративными свойствами, но и защитными. </vt:lpstr>
      <vt:lpstr>Презентация PowerPoint</vt:lpstr>
      <vt:lpstr>Гравюра — это отпечаток рисунка, который создают на деревянной, железной или пластиковой пластине. Мастер наносит на доску предварительное изображение, затем с помощью специальных инструментов вырезает его. После он покрывает поверхность краской и отправляет пластину под пресс. Рисунок отпечатывается на бумаге — такой оттиск называется эстампом. Каждый из оттисков с одной доски гравера считается авторским оригинальным произведением.</vt:lpstr>
      <vt:lpstr>Презентация PowerPoint</vt:lpstr>
      <vt:lpstr>Граттаж или граттография (фр. grattage, от gratter — «скрести», «царапать») — способ выполнения рисунка путём процарапывания пером или острым инструментом бумаги или картона, залитых тушью. Другое название техники — воскография. Произведения, выполненные в технике граттажа, отличаются контрастом белых линий рисунка и чёрного фона и похожи на ксилографию или линогравюру.</vt:lpstr>
      <vt:lpstr>Презентация PowerPoint</vt:lpstr>
      <vt:lpstr>Декупа́ж (фр. découpage — «резка») — техника декорирования различных предметов, основанная на присоединении рисунка, картины или орнамента (обычно вырезанного) к предмету и далее покрытии полученной композиции лаком ради сохранности, долговечности и особенного визуального эффекта.</vt:lpstr>
      <vt:lpstr>Презентация PowerPoint</vt:lpstr>
      <vt:lpstr>Моноти́пия (др.-греч. µóνος — один, единственный, др.-греч. τυπος — изображение, отпечаток) — разновидность графического искусства и техники печатной графики, не являющейся гравюрой. Изображение в этой технике наносится художником кистью масляной или типографской краской на плоскую металлическую пластину, с которой производится печать на увлажнённую бумагу под давлением на офортном станке. Произведениям, выполненным в технике монотипии, присущи плавность и мягкость очертаний форм. Гравирование в технике монотипии отсутствует, так же, как и возможность тиражирования. Печатная форма остаётся плоской, с неё можно получить только один качественный отпечаток (отсюда название), второй получается бледным. После печати краска смывается и художник может использовать металлическую пластину вторично, но для иного изображения.</vt:lpstr>
      <vt:lpstr>Презентация PowerPoint</vt:lpstr>
      <vt:lpstr>Пасте́ль (фр. pastel, итал. pastello, от итал. pasta — тесто) — наименование группы художественных материалов и техники рисунка, применяемых в графике и живописи (согласно теории искусства, работа пастелью на бумаге относится к графике). Пастель чаще всего выпускается в виде мелков или карандашей без оправы, имеющих форму брусков с круглым или квадратным сечением.</vt:lpstr>
      <vt:lpstr>Презентация PowerPoint</vt:lpstr>
      <vt:lpstr>Тушь — материал для рисования кистью или пером, используется в графической технике сухая кисть. Особенностью рисунков, сделанных тушью, является штриховая манера исполнения. Трудность работы заключается в особой чувствительности пера, легко изменяющего характер линии. До середины XIX века широко распространёнными были гусиные перья, а потом в художественную практику прочно входит металлическое перо, которое даёт более тонкую и ровную линию. 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Техники изобразительного искусства</dc:title>
  <dc:creator>Юлия Басаргина</dc:creator>
  <cp:lastModifiedBy>Юлия Басаргина</cp:lastModifiedBy>
  <cp:revision>3</cp:revision>
  <dcterms:created xsi:type="dcterms:W3CDTF">2023-01-08T06:11:04Z</dcterms:created>
  <dcterms:modified xsi:type="dcterms:W3CDTF">2024-01-07T07:03:35Z</dcterms:modified>
</cp:coreProperties>
</file>