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89" r:id="rId2"/>
    <p:sldId id="269" r:id="rId3"/>
    <p:sldId id="271" r:id="rId4"/>
    <p:sldId id="272" r:id="rId5"/>
    <p:sldId id="264" r:id="rId6"/>
    <p:sldId id="273" r:id="rId7"/>
    <p:sldId id="274" r:id="rId8"/>
    <p:sldId id="278" r:id="rId9"/>
    <p:sldId id="258" r:id="rId10"/>
    <p:sldId id="275" r:id="rId11"/>
    <p:sldId id="276" r:id="rId12"/>
    <p:sldId id="277" r:id="rId13"/>
    <p:sldId id="279" r:id="rId14"/>
    <p:sldId id="280" r:id="rId15"/>
    <p:sldId id="283" r:id="rId16"/>
    <p:sldId id="281" r:id="rId17"/>
    <p:sldId id="282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156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15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6933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079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040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06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019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78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18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082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379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710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911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52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39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3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43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3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520C89-6577-4F19-8FE1-0C8F8537CCBD}"/>
              </a:ext>
            </a:extLst>
          </p:cNvPr>
          <p:cNvSpPr txBox="1"/>
          <p:nvPr/>
        </p:nvSpPr>
        <p:spPr>
          <a:xfrm>
            <a:off x="1508760" y="1203960"/>
            <a:ext cx="7757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0070C0"/>
                </a:solidFill>
              </a:rPr>
              <a:t>MODULE 5A</a:t>
            </a:r>
          </a:p>
          <a:p>
            <a:pPr algn="ctr"/>
            <a:r>
              <a:rPr lang="en-US" sz="6600" dirty="0">
                <a:solidFill>
                  <a:srgbClr val="0070C0"/>
                </a:solidFill>
              </a:rPr>
              <a:t>FUTURE WITH WILL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0D62FE-5CA5-4139-BBA4-904B7320E641}"/>
              </a:ext>
            </a:extLst>
          </p:cNvPr>
          <p:cNvSpPr txBox="1"/>
          <p:nvPr/>
        </p:nvSpPr>
        <p:spPr>
          <a:xfrm>
            <a:off x="4785360" y="493776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 Иванова Алла Сергеевна,</a:t>
            </a:r>
          </a:p>
          <a:p>
            <a:r>
              <a:rPr lang="ru-RU" dirty="0"/>
              <a:t>учитель английского языка </a:t>
            </a:r>
          </a:p>
          <a:p>
            <a:r>
              <a:rPr lang="ru-RU" dirty="0"/>
              <a:t>МБОУ «Средняя школа №26 города Мариуполя»,</a:t>
            </a:r>
          </a:p>
          <a:p>
            <a:r>
              <a:rPr lang="ru-RU" dirty="0"/>
              <a:t>канд. </a:t>
            </a:r>
            <a:r>
              <a:rPr lang="ru-RU" dirty="0" err="1"/>
              <a:t>пед</a:t>
            </a:r>
            <a:r>
              <a:rPr lang="ru-RU" dirty="0"/>
              <a:t>. наук, учитель высшей категории, учитель-методист</a:t>
            </a:r>
          </a:p>
        </p:txBody>
      </p:sp>
    </p:spTree>
    <p:extLst>
      <p:ext uri="{BB962C8B-B14F-4D97-AF65-F5344CB8AC3E}">
        <p14:creationId xmlns:p14="http://schemas.microsoft.com/office/powerpoint/2010/main" val="1641091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36BB8D-0737-40B3-9912-D8E6090CD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445" y="1957600"/>
            <a:ext cx="7157013" cy="47121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A6CC96-DE13-42D1-A8EB-AD11B18121B6}"/>
              </a:ext>
            </a:extLst>
          </p:cNvPr>
          <p:cNvSpPr txBox="1"/>
          <p:nvPr/>
        </p:nvSpPr>
        <p:spPr>
          <a:xfrm>
            <a:off x="1030532" y="188292"/>
            <a:ext cx="8244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SNAP DECISION </a:t>
            </a:r>
          </a:p>
          <a:p>
            <a:pPr algn="ctr"/>
            <a:r>
              <a:rPr lang="en-US" sz="4400" dirty="0"/>
              <a:t>(at the moment of speaking)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03200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DB941BB-8CD6-4D68-A169-A7BE6197B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85" y="2178576"/>
            <a:ext cx="9122451" cy="343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78DCF9-C8BA-4FFA-8C80-FEE1F9348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58" y="325231"/>
            <a:ext cx="8248603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74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E0E801-9168-47A2-A15F-D116DAAC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187" y="2212206"/>
            <a:ext cx="7812505" cy="43233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8FC522-8A88-45DB-AD7E-ECF2DF8F6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137" y="358861"/>
            <a:ext cx="8248603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13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AC94F7-234E-4AEC-BBC2-F2500EDFB319}"/>
              </a:ext>
            </a:extLst>
          </p:cNvPr>
          <p:cNvSpPr/>
          <p:nvPr/>
        </p:nvSpPr>
        <p:spPr>
          <a:xfrm>
            <a:off x="1021080" y="2225040"/>
            <a:ext cx="8534400" cy="169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 Black" panose="020B0A04020102020204" pitchFamily="34" charset="0"/>
              </a:rPr>
              <a:t>действия, описания событий, которые непременно произойдут в будущем и на которые мы не можем повлиять.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2EF0C-51F9-4823-8486-DBD6E3BD49E8}"/>
              </a:ext>
            </a:extLst>
          </p:cNvPr>
          <p:cNvSpPr txBox="1"/>
          <p:nvPr/>
        </p:nvSpPr>
        <p:spPr>
          <a:xfrm>
            <a:off x="2042160" y="765125"/>
            <a:ext cx="7665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INEVITABLE - </a:t>
            </a:r>
            <a:r>
              <a:rPr lang="ru-RU" sz="4400" dirty="0"/>
              <a:t>НЕИЗБЕЖНОЕ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9B5F72-2C4F-479F-9E18-6077F4A37FAA}"/>
              </a:ext>
            </a:extLst>
          </p:cNvPr>
          <p:cNvSpPr txBox="1"/>
          <p:nvPr/>
        </p:nvSpPr>
        <p:spPr>
          <a:xfrm>
            <a:off x="1800402" y="4340344"/>
            <a:ext cx="6975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latin typeface="Calibri"/>
              </a:rPr>
              <a:t>Alex </a:t>
            </a:r>
            <a:r>
              <a:rPr lang="en-US" sz="3600" b="1" dirty="0">
                <a:solidFill>
                  <a:srgbClr val="FF0000"/>
                </a:solidFill>
                <a:latin typeface="Calibri"/>
              </a:rPr>
              <a:t>will</a:t>
            </a:r>
            <a:r>
              <a:rPr lang="en-US" sz="3600" b="1" dirty="0">
                <a:solidFill>
                  <a:prstClr val="black"/>
                </a:solidFill>
                <a:latin typeface="Calibri"/>
              </a:rPr>
              <a:t> be three years old in April.</a:t>
            </a:r>
            <a:br>
              <a:rPr lang="en-US" sz="3600" b="1" dirty="0">
                <a:solidFill>
                  <a:prstClr val="black"/>
                </a:solidFill>
                <a:latin typeface="Calibri"/>
              </a:rPr>
            </a:br>
            <a:r>
              <a:rPr lang="ru-RU" sz="3600" i="1" dirty="0">
                <a:solidFill>
                  <a:prstClr val="black"/>
                </a:solidFill>
                <a:latin typeface="Calibri"/>
              </a:rPr>
              <a:t>Алексу будет три года в апреле.</a:t>
            </a:r>
          </a:p>
        </p:txBody>
      </p:sp>
    </p:spTree>
    <p:extLst>
      <p:ext uri="{BB962C8B-B14F-4D97-AF65-F5344CB8AC3E}">
        <p14:creationId xmlns:p14="http://schemas.microsoft.com/office/powerpoint/2010/main" val="307051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875624-30F7-40D2-A0BB-5E833BD20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351" y="1487502"/>
            <a:ext cx="5709112" cy="52028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A5EE3D-FE29-462A-B26E-CDC48D1E9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06" y="335280"/>
            <a:ext cx="9498283" cy="160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35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8" y="0"/>
            <a:ext cx="6803184" cy="6858000"/>
          </a:xfrm>
          <a:prstGeom prst="rect">
            <a:avLst/>
          </a:prstGeom>
        </p:spPr>
      </p:pic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0" y="205740"/>
            <a:ext cx="3627120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Trebuchet MS" panose="020B0603020202020204"/>
              </a:rPr>
              <a:t>One day you ________ (be) a successful man.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-68580" y="205740"/>
            <a:ext cx="3764280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One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day you 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be 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 successful man.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488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8" y="0"/>
            <a:ext cx="6803184" cy="6858000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D4026852-D2E6-4BAF-B49C-35C6E3304904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406"/>
              <a:gd name="adj2" fmla="val 95510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/>
              <a:t>____ (I / be) rich?</a:t>
            </a:r>
            <a:endParaRPr lang="ru-RU" sz="3600" dirty="0"/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55B80177-C8AF-4FF5-BCD7-CD01BB7837B0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711"/>
              <a:gd name="adj2" fmla="val 974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Will I be </a:t>
            </a:r>
            <a:r>
              <a:rPr lang="en-US" sz="3600" dirty="0">
                <a:solidFill>
                  <a:schemeClr val="tx1"/>
                </a:solidFill>
              </a:rPr>
              <a:t>rich?</a:t>
            </a:r>
            <a:r>
              <a:rPr lang="en-US" sz="3600" dirty="0"/>
              <a:t>?</a:t>
            </a:r>
            <a:endParaRPr lang="ru-RU" sz="3600" dirty="0"/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I’m not sure. May be, you ____ (be) rich one day. 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I’m not sure. May be, you </a:t>
            </a:r>
            <a:r>
              <a:rPr lang="en-US" sz="3200" dirty="0">
                <a:solidFill>
                  <a:srgbClr val="FF0000"/>
                </a:solidFill>
              </a:rPr>
              <a:t>will be </a:t>
            </a:r>
            <a:r>
              <a:rPr lang="en-US" sz="3200" dirty="0">
                <a:solidFill>
                  <a:schemeClr val="tx1"/>
                </a:solidFill>
              </a:rPr>
              <a:t>rich one day.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1D012771-6379-48D2-8301-F2FE046EE26D}"/>
              </a:ext>
            </a:extLst>
          </p:cNvPr>
          <p:cNvSpPr/>
          <p:nvPr/>
        </p:nvSpPr>
        <p:spPr>
          <a:xfrm>
            <a:off x="8412480" y="3627120"/>
            <a:ext cx="3779520" cy="2887980"/>
          </a:xfrm>
          <a:prstGeom prst="cloudCallout">
            <a:avLst>
              <a:gd name="adj1" fmla="val -52691"/>
              <a:gd name="adj2" fmla="val -609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3CE37F-209C-4178-B3A3-BB7047BA2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2120" y="4110990"/>
            <a:ext cx="192024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4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8" y="0"/>
            <a:ext cx="6803184" cy="6858000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D4026852-D2E6-4BAF-B49C-35C6E3304904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406"/>
              <a:gd name="adj2" fmla="val 95510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____ (I / always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/ live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) in Spain?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55B80177-C8AF-4FF5-BCD7-CD01BB7837B0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711"/>
              <a:gd name="adj2" fmla="val 974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I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always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live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 Spain?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 don’t know. May be, you ____ (live) in another country.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don’t know. May be,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you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live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 another country.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435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376" y="7620"/>
            <a:ext cx="6803184" cy="6858000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D4026852-D2E6-4BAF-B49C-35C6E3304904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406"/>
              <a:gd name="adj2" fmla="val 95510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When ____ (I / </a:t>
            </a:r>
            <a:r>
              <a:rPr lang="en-US" sz="4400" dirty="0">
                <a:solidFill>
                  <a:prstClr val="black"/>
                </a:solidFill>
                <a:latin typeface="Trebuchet MS" panose="020B0603020202020204"/>
              </a:rPr>
              <a:t>marry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)?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55B80177-C8AF-4FF5-BCD7-CD01BB7837B0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711"/>
              <a:gd name="adj2" fmla="val 974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When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Trebuchet MS" panose="020B0603020202020204"/>
              </a:rPr>
              <a:t>marry?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When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70116" y="278130"/>
            <a:ext cx="4258044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 believe you ______ (marry)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soon. I can see a nice girl and four children.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70116" y="278130"/>
            <a:ext cx="4258044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 believe you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marry 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soon. I can see a nice girl and four children.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946B7D8F-CE75-4517-80BE-84F8BAB452DD}"/>
              </a:ext>
            </a:extLst>
          </p:cNvPr>
          <p:cNvSpPr/>
          <p:nvPr/>
        </p:nvSpPr>
        <p:spPr>
          <a:xfrm>
            <a:off x="8702040" y="3429000"/>
            <a:ext cx="3419844" cy="3086100"/>
          </a:xfrm>
          <a:prstGeom prst="cloudCallout">
            <a:avLst>
              <a:gd name="adj1" fmla="val -71420"/>
              <a:gd name="adj2" fmla="val -534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37E1B-D34D-4CB0-8C59-2BC85A65C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232" y="4187190"/>
            <a:ext cx="2153460" cy="156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8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8" y="0"/>
            <a:ext cx="6803184" cy="6858000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D4026852-D2E6-4BAF-B49C-35C6E3304904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406"/>
              <a:gd name="adj2" fmla="val 95510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</a:rPr>
              <a:t>____ (I / </a:t>
            </a:r>
            <a:r>
              <a:rPr lang="en-US" sz="3600" dirty="0">
                <a:solidFill>
                  <a:prstClr val="black"/>
                </a:solidFill>
                <a:latin typeface="Trebuchet MS" panose="020B0603020202020204"/>
              </a:rPr>
              <a:t>live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</a:rPr>
              <a:t>) in a mansion?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</a:endParaRPr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55B80177-C8AF-4FF5-BCD7-CD01BB7837B0}"/>
              </a:ext>
            </a:extLst>
          </p:cNvPr>
          <p:cNvSpPr/>
          <p:nvPr/>
        </p:nvSpPr>
        <p:spPr>
          <a:xfrm>
            <a:off x="6934200" y="342900"/>
            <a:ext cx="4998720" cy="1569720"/>
          </a:xfrm>
          <a:prstGeom prst="wedgeEllipseCallout">
            <a:avLst>
              <a:gd name="adj1" fmla="val -25711"/>
              <a:gd name="adj2" fmla="val 974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I live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 a mansion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?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 think you _______ (live) in a small flat.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0" y="205740"/>
            <a:ext cx="3764280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 think you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live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 a small flat.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id="{5151F7FA-A66C-42CB-AA44-6057AD2DAFDA}"/>
              </a:ext>
            </a:extLst>
          </p:cNvPr>
          <p:cNvSpPr/>
          <p:nvPr/>
        </p:nvSpPr>
        <p:spPr>
          <a:xfrm>
            <a:off x="8199120" y="2895600"/>
            <a:ext cx="3992880" cy="3794760"/>
          </a:xfrm>
          <a:prstGeom prst="cloudCallout">
            <a:avLst>
              <a:gd name="adj1" fmla="val -60694"/>
              <a:gd name="adj2" fmla="val -552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8C09DE-9C56-427B-970D-CCD5F9DF0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846" y="3675221"/>
            <a:ext cx="2813427" cy="186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2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992435" y="154603"/>
            <a:ext cx="1805302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667" dirty="0">
                <a:solidFill>
                  <a:prstClr val="white"/>
                </a:solidFill>
                <a:latin typeface="Comic Sans MS" pitchFamily="66" charset="0"/>
              </a:rPr>
              <a:t>Translate.</a:t>
            </a:r>
            <a:endParaRPr lang="ru-RU" sz="2400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39350" y="641682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be very different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9350" y="1409767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be so polluted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9350" y="2177852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be able to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350" y="294593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exist 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9350" y="3714023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mini-submarines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9350" y="448210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moon shuttle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9350" y="5250194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have enough money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9350" y="6018279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believe 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83766" y="641682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traffic jams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83766" y="1409767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fuel 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83766" y="2180616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cause pollution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83766" y="2963290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housemaid 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83766" y="3714023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change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00730" y="448210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to look after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83766" y="5250194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petrol 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83766" y="6018279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a few hours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260648"/>
            <a:ext cx="3302000" cy="246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3173446"/>
            <a:ext cx="3302000" cy="3319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8371070" y="238144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The moon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371070" y="585809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Comic Sans MS" pitchFamily="66" charset="0"/>
              </a:rPr>
              <a:t>The Earth</a:t>
            </a:r>
            <a:endParaRPr lang="ru-RU" sz="18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46479" y="64561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Быть другим / очень отличаться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6479" y="1413703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Быть очень загрязненным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46479" y="218178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Суметь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46479" y="2949874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Существовать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46479" y="3717959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Мини-подводные лодки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6479" y="4486044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Лунный корабль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6479" y="5254130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Иметь достаточно денег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46479" y="6022215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Верить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990895" y="64561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Дорожные пробки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990895" y="1413703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Топливо 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90344" y="2181788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загрязнять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90895" y="2967226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Домохозяйка 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990895" y="3717959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Менять 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007859" y="4486044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Присматривать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990895" y="5254130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Бензин 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90895" y="6022215"/>
            <a:ext cx="3360373" cy="7680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ru-RU" sz="1867" dirty="0">
                <a:solidFill>
                  <a:prstClr val="white"/>
                </a:solidFill>
                <a:latin typeface="Comic Sans MS" pitchFamily="66" charset="0"/>
              </a:rPr>
              <a:t>Несколько часов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EA5BBD-7CEC-4DE1-9C8D-07C40B82AB75}"/>
              </a:ext>
            </a:extLst>
          </p:cNvPr>
          <p:cNvSpPr txBox="1"/>
          <p:nvPr/>
        </p:nvSpPr>
        <p:spPr>
          <a:xfrm>
            <a:off x="992435" y="67700"/>
            <a:ext cx="574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HUNGRY GAMES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68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8" y="0"/>
            <a:ext cx="6803184" cy="6858000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D4026852-D2E6-4BAF-B49C-35C6E3304904}"/>
              </a:ext>
            </a:extLst>
          </p:cNvPr>
          <p:cNvSpPr/>
          <p:nvPr/>
        </p:nvSpPr>
        <p:spPr>
          <a:xfrm>
            <a:off x="6458688" y="342900"/>
            <a:ext cx="5474232" cy="1569720"/>
          </a:xfrm>
          <a:prstGeom prst="wedgeEllipseCallout">
            <a:avLst>
              <a:gd name="adj1" fmla="val -25406"/>
              <a:gd name="adj2" fmla="val 95510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 small flat? With four children?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C7F179B6-B9A0-4C0C-9AA0-FE1BCE9412BF}"/>
              </a:ext>
            </a:extLst>
          </p:cNvPr>
          <p:cNvSpPr/>
          <p:nvPr/>
        </p:nvSpPr>
        <p:spPr>
          <a:xfrm>
            <a:off x="0" y="205740"/>
            <a:ext cx="4648200" cy="2872740"/>
          </a:xfrm>
          <a:prstGeom prst="wedgeEllipseCallout">
            <a:avLst>
              <a:gd name="adj1" fmla="val 51156"/>
              <a:gd name="adj2" fmla="val 395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I’m not sure. May be, you ____ (also/have) five pets.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8320F75D-F91D-4BB1-9A29-8C4FCCDE5164}"/>
              </a:ext>
            </a:extLst>
          </p:cNvPr>
          <p:cNvSpPr/>
          <p:nvPr/>
        </p:nvSpPr>
        <p:spPr>
          <a:xfrm>
            <a:off x="0" y="205740"/>
            <a:ext cx="4648200" cy="2872740"/>
          </a:xfrm>
          <a:prstGeom prst="wedgeEllipseCallout">
            <a:avLst>
              <a:gd name="adj1" fmla="val 50017"/>
              <a:gd name="adj2" fmla="val 3862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I’m not sure. May be, you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also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have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five pets.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03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FC3AF7-23D6-4D3D-9050-97D6C41D1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29" y="0"/>
            <a:ext cx="6803184" cy="685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55B80177-C8AF-4FF5-BCD7-CD01BB7837B0}"/>
              </a:ext>
            </a:extLst>
          </p:cNvPr>
          <p:cNvSpPr/>
          <p:nvPr/>
        </p:nvSpPr>
        <p:spPr>
          <a:xfrm>
            <a:off x="4186453" y="240030"/>
            <a:ext cx="5989320" cy="1569720"/>
          </a:xfrm>
          <a:prstGeom prst="wedgeEllipseCallout">
            <a:avLst>
              <a:gd name="adj1" fmla="val -25711"/>
              <a:gd name="adj2" fmla="val 974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Four children? Five pets? Poor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me!!!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B773521F-B165-4A3A-A9F0-F9D45EEC71AC}"/>
              </a:ext>
            </a:extLst>
          </p:cNvPr>
          <p:cNvSpPr/>
          <p:nvPr/>
        </p:nvSpPr>
        <p:spPr>
          <a:xfrm>
            <a:off x="6050280" y="2499360"/>
            <a:ext cx="5943600" cy="4358640"/>
          </a:xfrm>
          <a:prstGeom prst="cloudCallout">
            <a:avLst>
              <a:gd name="adj1" fmla="val -61259"/>
              <a:gd name="adj2" fmla="val -453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88D157-17DA-4AFC-B9D8-DB99CD84D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880" y="3429000"/>
            <a:ext cx="4500355" cy="24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1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5DF402-FF38-4BFC-8201-4179501AFA2F}"/>
              </a:ext>
            </a:extLst>
          </p:cNvPr>
          <p:cNvSpPr txBox="1"/>
          <p:nvPr/>
        </p:nvSpPr>
        <p:spPr>
          <a:xfrm>
            <a:off x="259080" y="0"/>
            <a:ext cx="256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 Black" panose="020B0A04020102020204" pitchFamily="34" charset="0"/>
              </a:rPr>
              <a:t>HW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0EE4E0-A856-4C25-A099-B05199D92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320" y="0"/>
            <a:ext cx="5821680" cy="69951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CD80BB-0DBC-4ACA-A0AA-54B7BE8A27D1}"/>
              </a:ext>
            </a:extLst>
          </p:cNvPr>
          <p:cNvSpPr txBox="1"/>
          <p:nvPr/>
        </p:nvSpPr>
        <p:spPr>
          <a:xfrm>
            <a:off x="137160" y="671691"/>
            <a:ext cx="72034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>
                <a:latin typeface="Arial Black" panose="020B0A04020102020204" pitchFamily="34" charset="0"/>
              </a:rPr>
              <a:t>Выучи случаи употребления </a:t>
            </a:r>
            <a:r>
              <a:rPr lang="en-US" sz="3600" dirty="0">
                <a:latin typeface="Arial Black" panose="020B0A04020102020204" pitchFamily="34" charset="0"/>
              </a:rPr>
              <a:t>Future Simple:</a:t>
            </a:r>
          </a:p>
          <a:p>
            <a:r>
              <a:rPr lang="en-US" sz="3600" dirty="0">
                <a:latin typeface="Arial Black" panose="020B0A04020102020204" pitchFamily="34" charset="0"/>
              </a:rPr>
              <a:t>	-prediction based on 	what we think or 	imagine</a:t>
            </a:r>
          </a:p>
          <a:p>
            <a:r>
              <a:rPr lang="en-US" sz="3600" dirty="0">
                <a:latin typeface="Arial Black" panose="020B0A04020102020204" pitchFamily="34" charset="0"/>
              </a:rPr>
              <a:t>	-promise</a:t>
            </a:r>
          </a:p>
          <a:p>
            <a:r>
              <a:rPr lang="en-US" sz="3600" dirty="0">
                <a:latin typeface="Arial Black" panose="020B0A04020102020204" pitchFamily="34" charset="0"/>
              </a:rPr>
              <a:t>	-snap decision</a:t>
            </a:r>
          </a:p>
          <a:p>
            <a:r>
              <a:rPr lang="en-US" sz="3600" dirty="0">
                <a:latin typeface="Arial Black" panose="020B0A04020102020204" pitchFamily="34" charset="0"/>
              </a:rPr>
              <a:t>	-inevitable events.</a:t>
            </a:r>
          </a:p>
          <a:p>
            <a:r>
              <a:rPr lang="en-US" sz="3600" dirty="0">
                <a:latin typeface="Arial Black" panose="020B0A04020102020204" pitchFamily="34" charset="0"/>
              </a:rPr>
              <a:t>2. </a:t>
            </a:r>
            <a:r>
              <a:rPr lang="ru-RU" sz="3600" dirty="0">
                <a:latin typeface="Arial Black" panose="020B0A04020102020204" pitchFamily="34" charset="0"/>
              </a:rPr>
              <a:t>Спиши предложения, вставляя </a:t>
            </a:r>
            <a:r>
              <a:rPr lang="en-US" sz="3600" dirty="0">
                <a:latin typeface="Arial Black" panose="020B0A04020102020204" pitchFamily="34" charset="0"/>
              </a:rPr>
              <a:t>will / won’t.</a:t>
            </a:r>
          </a:p>
        </p:txBody>
      </p:sp>
    </p:spTree>
    <p:extLst>
      <p:ext uri="{BB962C8B-B14F-4D97-AF65-F5344CB8AC3E}">
        <p14:creationId xmlns:p14="http://schemas.microsoft.com/office/powerpoint/2010/main" val="82806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007" y="399148"/>
            <a:ext cx="11701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3600" dirty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Fill in the gaps with </a:t>
            </a:r>
            <a:r>
              <a:rPr lang="en-US" sz="3600" dirty="0">
                <a:ln>
                  <a:solidFill>
                    <a:prstClr val="black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for</a:t>
            </a:r>
            <a:r>
              <a:rPr lang="en-US" sz="3600" dirty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, </a:t>
            </a:r>
            <a:r>
              <a:rPr lang="en-US" sz="3600" dirty="0">
                <a:ln>
                  <a:solidFill>
                    <a:prstClr val="black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after</a:t>
            </a:r>
            <a:r>
              <a:rPr lang="en-US" sz="3600" dirty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, </a:t>
            </a:r>
            <a:r>
              <a:rPr lang="en-US" sz="3600" dirty="0">
                <a:ln>
                  <a:solidFill>
                    <a:prstClr val="black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forward</a:t>
            </a:r>
            <a:r>
              <a:rPr lang="en-US" sz="3600" dirty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 and </a:t>
            </a:r>
            <a:r>
              <a:rPr lang="en-US" sz="3600" dirty="0">
                <a:ln>
                  <a:solidFill>
                    <a:prstClr val="black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up</a:t>
            </a:r>
            <a:r>
              <a:rPr lang="en-US" sz="3600" dirty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.</a:t>
            </a:r>
            <a:endParaRPr lang="ru-RU" sz="3600" dirty="0">
              <a:ln>
                <a:solidFill>
                  <a:srgbClr val="00B0F0"/>
                </a:solidFill>
              </a:ln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477" y="1554356"/>
            <a:ext cx="96286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 defTabSz="1219170">
              <a:buAutoNum type="arabicPeriod"/>
            </a:pPr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I’m really looking  …………  to see</a:t>
            </a:r>
            <a:r>
              <a:rPr lang="en-US" sz="2800" u="sng" dirty="0">
                <a:solidFill>
                  <a:prstClr val="black"/>
                </a:solidFill>
                <a:latin typeface="Arial Black" panose="020B0A04020102020204" pitchFamily="34" charset="0"/>
              </a:rPr>
              <a:t>ing</a:t>
            </a:r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 the new </a:t>
            </a:r>
          </a:p>
          <a:p>
            <a:pPr defTabSz="1219170"/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Spielberg film.</a:t>
            </a:r>
            <a:endParaRPr lang="ru-RU" sz="28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588" y="3016218"/>
            <a:ext cx="103033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2. My mother asked me to look   …………   my sister </a:t>
            </a:r>
          </a:p>
          <a:p>
            <a:pPr defTabSz="1219170"/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on Saturday.</a:t>
            </a:r>
            <a:endParaRPr lang="ru-RU" sz="28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355" y="4388751"/>
            <a:ext cx="91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3. Rachel is looking …………   you everywhere.</a:t>
            </a:r>
            <a:endParaRPr lang="ru-RU" sz="28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355" y="5457051"/>
            <a:ext cx="11569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800" dirty="0">
                <a:solidFill>
                  <a:prstClr val="black"/>
                </a:solidFill>
                <a:latin typeface="Arial Black" panose="020B0A04020102020204" pitchFamily="34" charset="0"/>
              </a:rPr>
              <a:t>4. Why don’t you look  …………  the word in the dictionary?</a:t>
            </a:r>
            <a:endParaRPr lang="ru-RU" sz="28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12151" y="1593939"/>
            <a:ext cx="1665248" cy="384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white"/>
                </a:solidFill>
                <a:latin typeface="Comic Sans MS" pitchFamily="66" charset="0"/>
              </a:rPr>
              <a:t>forward</a:t>
            </a:r>
            <a:endParaRPr lang="ru-RU" sz="2667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63590" y="3044957"/>
            <a:ext cx="1665248" cy="384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white"/>
                </a:solidFill>
                <a:latin typeface="Comic Sans MS" pitchFamily="66" charset="0"/>
              </a:rPr>
              <a:t>after</a:t>
            </a:r>
            <a:endParaRPr lang="ru-RU" sz="2667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93184" y="4458339"/>
            <a:ext cx="1665248" cy="384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white"/>
                </a:solidFill>
                <a:latin typeface="Comic Sans MS" pitchFamily="66" charset="0"/>
              </a:rPr>
              <a:t>for</a:t>
            </a:r>
            <a:endParaRPr lang="ru-RU" sz="2667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63737" y="5466570"/>
            <a:ext cx="1665248" cy="384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white"/>
                </a:solidFill>
                <a:latin typeface="Comic Sans MS" pitchFamily="66" charset="0"/>
              </a:rPr>
              <a:t>up</a:t>
            </a:r>
            <a:endParaRPr lang="ru-RU" sz="2667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7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74" y="801023"/>
            <a:ext cx="10769566" cy="554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18900" y="925736"/>
            <a:ext cx="3701100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400" dirty="0">
                <a:solidFill>
                  <a:prstClr val="black"/>
                </a:solidFill>
                <a:latin typeface="Comic Sans MS" pitchFamily="66" charset="0"/>
              </a:rPr>
              <a:t>looking forward to</a:t>
            </a:r>
            <a:endParaRPr lang="ru-RU" sz="24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0506" y="2255626"/>
            <a:ext cx="3107894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look after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54880" y="3637595"/>
            <a:ext cx="5105400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looking for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02923" y="4991672"/>
            <a:ext cx="3646917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look up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3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392"/>
          <a:stretch/>
        </p:blipFill>
        <p:spPr bwMode="auto">
          <a:xfrm>
            <a:off x="109743" y="831453"/>
            <a:ext cx="7330407" cy="383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071.51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00523" y="1043621"/>
            <a:ext cx="812800" cy="8128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46009" y="932723"/>
            <a:ext cx="1523143" cy="3840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will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37409" y="1836672"/>
            <a:ext cx="1124824" cy="3840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won’t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72780" y="2736763"/>
            <a:ext cx="1217667" cy="3840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will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21958" y="4084188"/>
            <a:ext cx="1523143" cy="38404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/>
            <a:r>
              <a:rPr lang="en-US" sz="2667" dirty="0">
                <a:solidFill>
                  <a:prstClr val="black"/>
                </a:solidFill>
                <a:latin typeface="Comic Sans MS" pitchFamily="66" charset="0"/>
              </a:rPr>
              <a:t>won’t</a:t>
            </a:r>
            <a:endParaRPr lang="ru-RU" sz="2667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28" y="4806192"/>
            <a:ext cx="2736304" cy="1892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024" y="4804784"/>
            <a:ext cx="2710656" cy="1895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70" y="4815849"/>
            <a:ext cx="3011532" cy="1873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70" y="2613534"/>
            <a:ext cx="3011532" cy="1997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36" y="521759"/>
            <a:ext cx="3031667" cy="1856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211" y="3306690"/>
            <a:ext cx="6538236" cy="350324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5160" y="2028693"/>
            <a:ext cx="1146307" cy="67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75392" y="147480"/>
            <a:ext cx="11553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white"/>
                </a:solidFill>
                <a:latin typeface="Comic Sans MS" pitchFamily="66" charset="0"/>
              </a:rPr>
              <a:t>Ex. 6. Fill in the sentences with will or won’t. Listen to John making predictions.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EB49AD-421B-461A-9A29-B42F435262CC}"/>
              </a:ext>
            </a:extLst>
          </p:cNvPr>
          <p:cNvSpPr txBox="1"/>
          <p:nvPr/>
        </p:nvSpPr>
        <p:spPr>
          <a:xfrm>
            <a:off x="796228" y="147480"/>
            <a:ext cx="6141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`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66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6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86BC9C-F2A0-4371-988B-F424695F9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24" y="289287"/>
            <a:ext cx="8746832" cy="603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74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C9D5B0-A453-46E5-8CCE-8E1575101E92}"/>
              </a:ext>
            </a:extLst>
          </p:cNvPr>
          <p:cNvSpPr txBox="1"/>
          <p:nvPr/>
        </p:nvSpPr>
        <p:spPr>
          <a:xfrm>
            <a:off x="274320" y="205437"/>
            <a:ext cx="9707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PREDICTION BASED </a:t>
            </a:r>
            <a:r>
              <a:rPr lang="en-US" sz="4000" dirty="0">
                <a:solidFill>
                  <a:srgbClr val="FF0000"/>
                </a:solidFill>
              </a:rPr>
              <a:t>ON OUR THOUGHTS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4B734A-1352-4C89-9F97-69732FC58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641" y="1051560"/>
            <a:ext cx="2854132" cy="3733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D86095-5C6D-4AFA-A2E3-D7B6F7D70351}"/>
              </a:ext>
            </a:extLst>
          </p:cNvPr>
          <p:cNvSpPr txBox="1"/>
          <p:nvPr/>
        </p:nvSpPr>
        <p:spPr>
          <a:xfrm>
            <a:off x="4709161" y="1051560"/>
            <a:ext cx="8365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FF0000"/>
                </a:solidFill>
              </a:rPr>
              <a:t>С </a:t>
            </a:r>
            <a:r>
              <a:rPr lang="ru-RU" sz="3200" b="1" u="sng" dirty="0">
                <a:solidFill>
                  <a:srgbClr val="FF0000"/>
                </a:solidFill>
              </a:rPr>
              <a:t>глаголами</a:t>
            </a:r>
            <a:r>
              <a:rPr lang="ru-RU" sz="3200" dirty="0">
                <a:solidFill>
                  <a:srgbClr val="FF0000"/>
                </a:solidFill>
              </a:rPr>
              <a:t>: </a:t>
            </a:r>
            <a:endParaRPr lang="en-US" sz="3200" dirty="0">
              <a:solidFill>
                <a:srgbClr val="FF0000"/>
              </a:solidFill>
            </a:endParaRPr>
          </a:p>
          <a:p>
            <a:r>
              <a:rPr lang="en-US" sz="3200" i="1" dirty="0">
                <a:solidFill>
                  <a:srgbClr val="00B050"/>
                </a:solidFill>
              </a:rPr>
              <a:t>I think</a:t>
            </a:r>
            <a:r>
              <a:rPr lang="ru-RU" sz="3200" i="1" dirty="0"/>
              <a:t> (думаю)</a:t>
            </a:r>
            <a:r>
              <a:rPr lang="en-US" sz="3200" i="1" dirty="0"/>
              <a:t>, </a:t>
            </a:r>
            <a:endParaRPr lang="ru-RU" sz="3200" i="1" dirty="0"/>
          </a:p>
          <a:p>
            <a:r>
              <a:rPr lang="en-US" sz="3200" i="1" dirty="0">
                <a:solidFill>
                  <a:srgbClr val="00B050"/>
                </a:solidFill>
              </a:rPr>
              <a:t>I believe</a:t>
            </a:r>
            <a:r>
              <a:rPr lang="ru-RU" sz="3200" i="1" dirty="0">
                <a:solidFill>
                  <a:srgbClr val="00B0F0"/>
                </a:solidFill>
              </a:rPr>
              <a:t> </a:t>
            </a:r>
            <a:r>
              <a:rPr lang="ru-RU" sz="3200" i="1" dirty="0"/>
              <a:t>(верю, полагаю)</a:t>
            </a:r>
            <a:r>
              <a:rPr lang="en-US" sz="3200" i="1" dirty="0"/>
              <a:t>, </a:t>
            </a:r>
            <a:endParaRPr lang="ru-RU" sz="3200" i="1" dirty="0"/>
          </a:p>
          <a:p>
            <a:r>
              <a:rPr lang="en-US" sz="3200" i="1" dirty="0">
                <a:solidFill>
                  <a:srgbClr val="00B050"/>
                </a:solidFill>
              </a:rPr>
              <a:t>I expect</a:t>
            </a:r>
            <a:r>
              <a:rPr lang="ru-RU" sz="3200" i="1" dirty="0">
                <a:solidFill>
                  <a:srgbClr val="00B0F0"/>
                </a:solidFill>
              </a:rPr>
              <a:t> </a:t>
            </a:r>
            <a:r>
              <a:rPr lang="ru-RU" sz="3200" i="1" dirty="0"/>
              <a:t>(ожидаю)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4C9BCC-B575-499D-AEA8-454AF581D63D}"/>
              </a:ext>
            </a:extLst>
          </p:cNvPr>
          <p:cNvSpPr txBox="1"/>
          <p:nvPr/>
        </p:nvSpPr>
        <p:spPr>
          <a:xfrm>
            <a:off x="4709160" y="3049985"/>
            <a:ext cx="7482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С </a:t>
            </a:r>
            <a:r>
              <a:rPr lang="ru-RU" sz="3200" b="1" u="sng" dirty="0">
                <a:solidFill>
                  <a:srgbClr val="FF0000"/>
                </a:solidFill>
                <a:latin typeface="Calibri"/>
              </a:rPr>
              <a:t>выражениями</a:t>
            </a:r>
            <a:r>
              <a:rPr lang="ru-RU" sz="3200" dirty="0">
                <a:solidFill>
                  <a:srgbClr val="FF0000"/>
                </a:solidFill>
                <a:latin typeface="Calibri"/>
              </a:rPr>
              <a:t>: </a:t>
            </a:r>
          </a:p>
          <a:p>
            <a:r>
              <a:rPr lang="en-US" sz="3200" i="1" dirty="0">
                <a:solidFill>
                  <a:srgbClr val="00B050"/>
                </a:solidFill>
                <a:latin typeface="Calibri"/>
              </a:rPr>
              <a:t>I’m / He’s / We’re sure </a:t>
            </a:r>
            <a:r>
              <a:rPr lang="en-US" sz="3200" i="1" dirty="0">
                <a:solidFill>
                  <a:prstClr val="black"/>
                </a:solidFill>
                <a:latin typeface="Calibri"/>
              </a:rPr>
              <a:t>(</a:t>
            </a:r>
            <a:r>
              <a:rPr lang="ru-RU" sz="3200" i="1" dirty="0">
                <a:solidFill>
                  <a:prstClr val="black"/>
                </a:solidFill>
                <a:latin typeface="Calibri"/>
              </a:rPr>
              <a:t>Уверен)</a:t>
            </a:r>
            <a:r>
              <a:rPr lang="en-US" sz="3200" i="1" dirty="0">
                <a:solidFill>
                  <a:prstClr val="black"/>
                </a:solidFill>
                <a:latin typeface="Calibri"/>
              </a:rPr>
              <a:t>,</a:t>
            </a:r>
            <a:r>
              <a:rPr lang="en-US" sz="3200" i="1" dirty="0">
                <a:solidFill>
                  <a:srgbClr val="00B0F0"/>
                </a:solidFill>
                <a:latin typeface="Calibri"/>
              </a:rPr>
              <a:t> </a:t>
            </a:r>
            <a:endParaRPr lang="ru-RU" sz="3200" i="1" dirty="0">
              <a:solidFill>
                <a:srgbClr val="00B0F0"/>
              </a:solidFill>
              <a:latin typeface="Calibri"/>
            </a:endParaRPr>
          </a:p>
          <a:p>
            <a:r>
              <a:rPr lang="en-US" sz="3200" i="1" dirty="0">
                <a:solidFill>
                  <a:srgbClr val="00B050"/>
                </a:solidFill>
                <a:latin typeface="Calibri"/>
              </a:rPr>
              <a:t>I’m / She’s / They’re afraid</a:t>
            </a:r>
            <a:r>
              <a:rPr lang="ru-RU" sz="3200" i="1" dirty="0">
                <a:solidFill>
                  <a:srgbClr val="00B050"/>
                </a:solidFill>
                <a:latin typeface="Calibri"/>
              </a:rPr>
              <a:t> </a:t>
            </a:r>
            <a:r>
              <a:rPr lang="ru-RU" sz="3200" i="1" dirty="0">
                <a:solidFill>
                  <a:prstClr val="black"/>
                </a:solidFill>
                <a:latin typeface="Calibri"/>
              </a:rPr>
              <a:t>(Боюсь)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73E35-1E64-445D-AAA0-57034928B884}"/>
              </a:ext>
            </a:extLst>
          </p:cNvPr>
          <p:cNvSpPr txBox="1"/>
          <p:nvPr/>
        </p:nvSpPr>
        <p:spPr>
          <a:xfrm>
            <a:off x="4709160" y="4619645"/>
            <a:ext cx="88569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FF0000"/>
                </a:solidFill>
                <a:latin typeface="Calibri"/>
              </a:rPr>
              <a:t>С </a:t>
            </a:r>
            <a:r>
              <a:rPr lang="ru-RU" sz="3200" b="1" u="sng" dirty="0">
                <a:solidFill>
                  <a:srgbClr val="FF0000"/>
                </a:solidFill>
                <a:latin typeface="Calibri"/>
              </a:rPr>
              <a:t>наречиями</a:t>
            </a:r>
            <a:r>
              <a:rPr lang="ru-RU" sz="3200" dirty="0">
                <a:solidFill>
                  <a:srgbClr val="FF0000"/>
                </a:solidFill>
                <a:latin typeface="Calibri"/>
              </a:rPr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rgbClr val="00B050"/>
                </a:solidFill>
                <a:latin typeface="Calibri"/>
              </a:rPr>
              <a:t>probably</a:t>
            </a:r>
            <a:r>
              <a:rPr lang="en-US" sz="3200" i="1" dirty="0">
                <a:solidFill>
                  <a:prstClr val="black"/>
                </a:solidFill>
                <a:latin typeface="Calibri"/>
              </a:rPr>
              <a:t> (</a:t>
            </a:r>
            <a:r>
              <a:rPr lang="ru-RU" sz="3200" i="1" dirty="0">
                <a:solidFill>
                  <a:prstClr val="black"/>
                </a:solidFill>
                <a:latin typeface="Calibri"/>
              </a:rPr>
              <a:t>наверное, вероятно)</a:t>
            </a:r>
            <a:r>
              <a:rPr lang="en-US" sz="3200" i="1" dirty="0">
                <a:solidFill>
                  <a:prstClr val="black"/>
                </a:solidFill>
                <a:latin typeface="Calibri"/>
              </a:rPr>
              <a:t>, </a:t>
            </a:r>
            <a:endParaRPr lang="ru-RU" sz="3200" i="1" dirty="0">
              <a:solidFill>
                <a:prstClr val="black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rgbClr val="00B050"/>
                </a:solidFill>
                <a:latin typeface="Calibri"/>
              </a:rPr>
              <a:t>certainly</a:t>
            </a:r>
            <a:r>
              <a:rPr lang="ru-RU" sz="3200" i="1" dirty="0">
                <a:solidFill>
                  <a:prstClr val="black"/>
                </a:solidFill>
                <a:latin typeface="Calibri"/>
              </a:rPr>
              <a:t> (несомненно)</a:t>
            </a:r>
            <a:r>
              <a:rPr lang="en-US" sz="3200" i="1" dirty="0">
                <a:solidFill>
                  <a:prstClr val="black"/>
                </a:solidFill>
                <a:latin typeface="Calibri"/>
              </a:rPr>
              <a:t>, </a:t>
            </a:r>
            <a:endParaRPr lang="ru-RU" sz="3200" i="1" dirty="0">
              <a:solidFill>
                <a:prstClr val="black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rgbClr val="00B050"/>
                </a:solidFill>
                <a:latin typeface="Calibri"/>
              </a:rPr>
              <a:t>perhaps</a:t>
            </a:r>
            <a:r>
              <a:rPr lang="ru-RU" sz="3200" i="1" dirty="0">
                <a:solidFill>
                  <a:prstClr val="black"/>
                </a:solidFill>
                <a:latin typeface="Calibri"/>
              </a:rPr>
              <a:t> (возможно)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9A1C86-9DA8-401B-A27C-EF6C078E5FBD}"/>
              </a:ext>
            </a:extLst>
          </p:cNvPr>
          <p:cNvSpPr txBox="1"/>
          <p:nvPr/>
        </p:nvSpPr>
        <p:spPr>
          <a:xfrm>
            <a:off x="274320" y="4923596"/>
            <a:ext cx="4145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It’ll </a:t>
            </a:r>
            <a:r>
              <a:rPr lang="en-US" sz="3600" dirty="0">
                <a:solidFill>
                  <a:srgbClr val="00B050"/>
                </a:solidFill>
                <a:latin typeface="Arial Black" panose="020B0A04020102020204" pitchFamily="34" charset="0"/>
              </a:rPr>
              <a:t>probably</a:t>
            </a:r>
            <a:r>
              <a:rPr lang="en-US" sz="3600" dirty="0">
                <a:latin typeface="Arial Black" panose="020B0A04020102020204" pitchFamily="34" charset="0"/>
              </a:rPr>
              <a:t> be very wet.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08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EFEC85-0460-4C6A-96C7-18A4B2911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482" y="3378650"/>
            <a:ext cx="4562475" cy="304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0ADB3A-D7FC-45C5-995F-1DFB0C781204}"/>
              </a:ext>
            </a:extLst>
          </p:cNvPr>
          <p:cNvSpPr txBox="1"/>
          <p:nvPr/>
        </p:nvSpPr>
        <p:spPr>
          <a:xfrm>
            <a:off x="1545905" y="1504339"/>
            <a:ext cx="10014590" cy="1493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B050"/>
                </a:solidFill>
                <a:latin typeface="Arial Black" panose="020B0A04020102020204" pitchFamily="34" charset="0"/>
              </a:rPr>
              <a:t>Perhaps,</a:t>
            </a:r>
            <a:r>
              <a:rPr lang="en-US" sz="3200" b="1" dirty="0">
                <a:solidFill>
                  <a:prstClr val="black"/>
                </a:solidFill>
                <a:latin typeface="Arial Black" panose="020B0A04020102020204" pitchFamily="34" charset="0"/>
              </a:rPr>
              <a:t> she </a:t>
            </a:r>
            <a:r>
              <a:rPr 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r>
              <a:rPr lang="en-US" sz="3200" b="1" dirty="0">
                <a:solidFill>
                  <a:prstClr val="black"/>
                </a:solidFill>
                <a:latin typeface="Arial Black" panose="020B0A04020102020204" pitchFamily="34" charset="0"/>
              </a:rPr>
              <a:t> take a taxi</a:t>
            </a:r>
            <a:r>
              <a:rPr lang="ru-RU" sz="3200" b="1" dirty="0">
                <a:solidFill>
                  <a:prstClr val="black"/>
                </a:solidFill>
                <a:latin typeface="Arial Black" panose="020B0A04020102020204" pitchFamily="34" charset="0"/>
              </a:rPr>
              <a:t>.</a:t>
            </a:r>
            <a:r>
              <a:rPr lang="en-US" sz="3200" b="1" dirty="0">
                <a:solidFill>
                  <a:prstClr val="black"/>
                </a:solidFill>
                <a:latin typeface="Arial Black" panose="020B0A04020102020204" pitchFamily="34" charset="0"/>
              </a:rPr>
              <a:t> </a:t>
            </a:r>
            <a:br>
              <a:rPr lang="en-US" sz="3200" b="1" dirty="0">
                <a:solidFill>
                  <a:prstClr val="black"/>
                </a:solidFill>
                <a:latin typeface="Arial Black" panose="020B0A04020102020204" pitchFamily="34" charset="0"/>
              </a:rPr>
            </a:br>
            <a:r>
              <a:rPr lang="ru-RU" sz="3200" b="1" dirty="0">
                <a:solidFill>
                  <a:prstClr val="black"/>
                </a:solidFill>
                <a:latin typeface="Arial Black" panose="020B0A04020102020204" pitchFamily="34" charset="0"/>
              </a:rPr>
              <a:t>Возможно, </a:t>
            </a:r>
            <a:r>
              <a:rPr lang="ru-RU" sz="32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она возьмет такси.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788D34-75F7-4D7C-83F9-E498D7E18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" y="431350"/>
            <a:ext cx="992514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0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723928-AADA-4348-A0C9-EBBF1E618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36" y="1017871"/>
            <a:ext cx="9512968" cy="515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10364"/>
      </p:ext>
    </p:extLst>
  </p:cSld>
  <p:clrMapOvr>
    <a:masterClrMapping/>
  </p:clrMapOvr>
</p:sld>
</file>

<file path=ppt/theme/theme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</TotalTime>
  <Words>630</Words>
  <Application>Microsoft Office PowerPoint</Application>
  <PresentationFormat>Широкоэкранный</PresentationFormat>
  <Paragraphs>111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Calibri</vt:lpstr>
      <vt:lpstr>Comic Sans MS</vt:lpstr>
      <vt:lpstr>Trebuchet MS</vt:lpstr>
      <vt:lpstr>Wingdings 3</vt:lpstr>
      <vt:lpstr>1_Аспект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Иванов</dc:creator>
  <cp:lastModifiedBy>Василий Иванов</cp:lastModifiedBy>
  <cp:revision>10</cp:revision>
  <dcterms:created xsi:type="dcterms:W3CDTF">2024-01-03T14:08:48Z</dcterms:created>
  <dcterms:modified xsi:type="dcterms:W3CDTF">2024-01-07T07:05:59Z</dcterms:modified>
</cp:coreProperties>
</file>