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4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81" r:id="rId18"/>
    <p:sldId id="276" r:id="rId19"/>
    <p:sldId id="283" r:id="rId20"/>
    <p:sldId id="272" r:id="rId21"/>
    <p:sldId id="273" r:id="rId22"/>
    <p:sldId id="274" r:id="rId23"/>
    <p:sldId id="275" r:id="rId24"/>
    <p:sldId id="278" r:id="rId25"/>
    <p:sldId id="282" r:id="rId26"/>
    <p:sldId id="284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94B7D"/>
    <a:srgbClr val="223370"/>
    <a:srgbClr val="30479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7" d="100"/>
          <a:sy n="77" d="100"/>
        </p:scale>
        <p:origin x="1618" y="91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12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/>
          <a:lstStyle>
            <a:lvl1pPr marL="640080" indent="-457200" algn="l">
              <a:defRPr sz="54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9A30FB-4873-4A38-8BC7-FDAC91445984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C8DCA2-C556-4B32-9540-B690D699D2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85EA2E-ACDB-4286-BCF1-8E9052338DA2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FC37A70-205A-4F56-AF82-ECEA9F1EE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55495F-AF07-4E58-8812-01ABEEB59951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C2E0B2-97D9-41BC-9119-76491FE550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4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B9BFE2-3A58-4FA6-9C41-BB02B414190E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B6EE15-1A2A-40F2-9DBE-4D69D695EE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5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6" name="Rectangle 8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D8DE4-CCC4-43F8-AF7C-C914599DE84C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E12776D-DAA6-49B4-A561-8CAE6F36B4C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76CB51-7F76-4D85-B617-3CD4ABFA07F0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11E2A9-562C-4B2F-93CD-FBE73479F2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5EA7F8-ED4F-4CD2-A015-D4D9AECE93DB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E655AB-DD5D-4EC4-82DA-D0C7B4C0CB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95441F-EE79-480C-AC49-C2A2776AE17C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5C6321-1C54-4345-AB71-DA7C046CF0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46A11C-180B-4C7C-AAF2-41A03134F543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7C6A9A-F364-4E46-976E-E1EA566DD9D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/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74A2A20-9BBD-4C48-B9EC-7A477EA29B04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1FB3E1-1D91-4A18-88EF-23A4B80600E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6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7" name="Rectangle 9"/>
          <p:cNvSpPr/>
          <p:nvPr/>
        </p:nvSpPr>
        <p:spPr>
          <a:xfrm>
            <a:off x="0" y="2652713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 rtlCol="0"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/>
          <a:lstStyle>
            <a:lvl1pPr algn="l">
              <a:defRPr sz="4600" b="1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9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990300-626F-4029-B44B-47459920D4C3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10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8F6FE12-5E81-4177-87BB-B454A42929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 spd="slow"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725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875" y="4371975"/>
            <a:ext cx="6511925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3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143000" y="731838"/>
            <a:ext cx="6400800" cy="3475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783C06C2-D6DC-4153-BB92-6E87D2B12744}" type="datetimeFigureOut">
              <a:rPr lang="ru-RU"/>
              <a:pPr>
                <a:defRPr/>
              </a:pPr>
              <a:t>07.01.2024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172200"/>
            <a:ext cx="3352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FF2029C-D254-4703-BFB7-45CAD6F63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3" r:id="rId3"/>
    <p:sldLayoutId id="2147483670" r:id="rId4"/>
    <p:sldLayoutId id="2147483669" r:id="rId5"/>
    <p:sldLayoutId id="2147483668" r:id="rId6"/>
    <p:sldLayoutId id="2147483667" r:id="rId7"/>
    <p:sldLayoutId id="2147483666" r:id="rId8"/>
    <p:sldLayoutId id="2147483674" r:id="rId9"/>
    <p:sldLayoutId id="2147483665" r:id="rId10"/>
    <p:sldLayoutId id="2147483664" r:id="rId11"/>
  </p:sldLayoutIdLst>
  <p:transition spd="slow">
    <p:fade/>
  </p:transition>
  <p:txStyles>
    <p:titleStyle>
      <a:lvl1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2pPr>
      <a:lvl3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3pPr>
      <a:lvl4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4pPr>
      <a:lvl5pPr marL="319088" indent="-319088" algn="r" rtl="0" eaLnBrk="0" fontAlgn="base" hangingPunct="0">
        <a:spcBef>
          <a:spcPct val="0"/>
        </a:spcBef>
        <a:spcAft>
          <a:spcPct val="0"/>
        </a:spcAft>
        <a:buClr>
          <a:srgbClr val="C3260C"/>
        </a:buClr>
        <a:buSzPct val="128000"/>
        <a:buFont typeface="Georgia" pitchFamily="18" charset="0"/>
        <a:buChar char="*"/>
        <a:defRPr sz="4600" b="1">
          <a:solidFill>
            <a:schemeClr val="tx1"/>
          </a:solidFill>
          <a:latin typeface="Trebuchet MS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200" kern="1200">
          <a:solidFill>
            <a:srgbClr val="404040"/>
          </a:solidFill>
          <a:latin typeface="+mn-lt"/>
          <a:ea typeface="+mn-ea"/>
          <a:cs typeface="+mn-cs"/>
        </a:defRPr>
      </a:lvl1pPr>
      <a:lvl2pPr marL="547688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2000" kern="1200">
          <a:solidFill>
            <a:srgbClr val="404040"/>
          </a:solidFill>
          <a:latin typeface="+mn-lt"/>
          <a:ea typeface="+mn-ea"/>
          <a:cs typeface="+mn-cs"/>
        </a:defRPr>
      </a:lvl2pPr>
      <a:lvl3pPr marL="822325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kern="1200">
          <a:solidFill>
            <a:srgbClr val="404040"/>
          </a:solidFill>
          <a:latin typeface="+mn-lt"/>
          <a:ea typeface="+mn-ea"/>
          <a:cs typeface="+mn-cs"/>
        </a:defRPr>
      </a:lvl3pPr>
      <a:lvl4pPr marL="10969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600" kern="1200">
          <a:solidFill>
            <a:srgbClr val="404040"/>
          </a:solidFill>
          <a:latin typeface="+mn-lt"/>
          <a:ea typeface="+mn-ea"/>
          <a:cs typeface="+mn-cs"/>
        </a:defRPr>
      </a:lvl4pPr>
      <a:lvl5pPr marL="1389063" indent="-182563" algn="l" rtl="0" eaLnBrk="0" fontAlgn="base" hangingPunct="0">
        <a:spcBef>
          <a:spcPct val="20000"/>
        </a:spcBef>
        <a:spcAft>
          <a:spcPts val="300"/>
        </a:spcAft>
        <a:buClr>
          <a:srgbClr val="C3260C"/>
        </a:buClr>
        <a:buSzPct val="130000"/>
        <a:buFont typeface="Georgia" pitchFamily="18" charset="0"/>
        <a:buChar char="*"/>
        <a:defRPr sz="1400" kern="1200">
          <a:solidFill>
            <a:srgbClr val="404040"/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6"/>
            <a:ext cx="7200800" cy="2736304"/>
          </a:xfrm>
        </p:spPr>
        <p:txBody>
          <a:bodyPr/>
          <a:lstStyle/>
          <a:p>
            <a:pPr marL="18288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Ознакомление дошкольников со скульптурой</a:t>
            </a:r>
            <a:br>
              <a:rPr lang="ru-RU" i="1" dirty="0">
                <a:solidFill>
                  <a:schemeClr val="bg2">
                    <a:lumMod val="25000"/>
                  </a:schemeClr>
                </a:solidFill>
              </a:rPr>
            </a:br>
            <a:br>
              <a:rPr lang="ru-RU" i="1" dirty="0">
                <a:solidFill>
                  <a:schemeClr val="bg2">
                    <a:lumMod val="25000"/>
                  </a:schemeClr>
                </a:solidFill>
              </a:rPr>
            </a:br>
            <a:br>
              <a:rPr lang="ru-RU" i="1" dirty="0">
                <a:solidFill>
                  <a:schemeClr val="bg2">
                    <a:lumMod val="25000"/>
                  </a:schemeClr>
                </a:solidFill>
              </a:rPr>
            </a:br>
            <a:br>
              <a:rPr lang="ru-RU" i="1" dirty="0">
                <a:solidFill>
                  <a:schemeClr val="bg2">
                    <a:lumMod val="25000"/>
                  </a:schemeClr>
                </a:solidFill>
              </a:rPr>
            </a:br>
            <a:endParaRPr lang="ru-RU" sz="2400" i="1" dirty="0">
              <a:solidFill>
                <a:schemeClr val="bg2">
                  <a:lumMod val="25000"/>
                </a:schemeClr>
              </a:solidFill>
            </a:endParaRPr>
          </a:p>
        </p:txBody>
      </p:sp>
    </p:spTree>
  </p:cSld>
  <p:clrMapOvr>
    <a:masterClrMapping/>
  </p:clrMapOvr>
  <p:transition spd="slow">
    <p:fad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054280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>
                <a:solidFill>
                  <a:schemeClr val="bg2">
                    <a:lumMod val="25000"/>
                  </a:schemeClr>
                </a:solidFill>
              </a:rPr>
              <a:t>Скульптура малой формы. Образ человека, «Аленушка»</a:t>
            </a: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87588" y="1844675"/>
            <a:ext cx="4514850" cy="431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476672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i="1" dirty="0">
                <a:solidFill>
                  <a:schemeClr val="bg2">
                    <a:lumMod val="25000"/>
                  </a:schemeClr>
                </a:solidFill>
              </a:rPr>
              <a:t>Скульптура малой формы из стекла. «Лебеди»</a:t>
            </a: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333500" y="1844675"/>
            <a:ext cx="6477000" cy="453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76672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>
                <a:solidFill>
                  <a:schemeClr val="bg2">
                    <a:lumMod val="25000"/>
                  </a:schemeClr>
                </a:solidFill>
              </a:rPr>
              <a:t>Образ петуха в скульптуре малой формы</a:t>
            </a: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1643063"/>
            <a:ext cx="3870325" cy="462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404664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Старшая группа</a:t>
            </a:r>
            <a:br>
              <a:rPr lang="ru-RU" i="1" dirty="0">
                <a:solidFill>
                  <a:schemeClr val="bg2">
                    <a:lumMod val="25000"/>
                  </a:schemeClr>
                </a:solidFill>
              </a:rPr>
            </a:br>
            <a:endParaRPr lang="ru-RU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819275" y="1408113"/>
            <a:ext cx="5776913" cy="4000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Скульптура малой формы. Образ человека. </a:t>
            </a:r>
          </a:p>
        </p:txBody>
      </p:sp>
      <p:pic>
        <p:nvPicPr>
          <p:cNvPr id="25603" name="Picture 2"/>
          <p:cNvPicPr>
            <a:picLocks noChangeAspect="1" noChangeArrowheads="1"/>
          </p:cNvPicPr>
          <p:nvPr/>
        </p:nvPicPr>
        <p:blipFill>
          <a:blip r:embed="rId2"/>
          <a:srcRect r="95"/>
          <a:stretch>
            <a:fillRect/>
          </a:stretch>
        </p:blipFill>
        <p:spPr bwMode="auto">
          <a:xfrm>
            <a:off x="1241425" y="2133600"/>
            <a:ext cx="2368550" cy="3749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1241425" y="6005513"/>
            <a:ext cx="2465388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«Купальщица» </a:t>
            </a:r>
          </a:p>
        </p:txBody>
      </p:sp>
      <p:pic>
        <p:nvPicPr>
          <p:cNvPr id="25605" name="Picture 3"/>
          <p:cNvPicPr>
            <a:picLocks noChangeAspect="1" noChangeArrowheads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927600" y="2103438"/>
            <a:ext cx="2889250" cy="3779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4635500" y="6002338"/>
            <a:ext cx="3698875" cy="46037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«Танцующая узбечка»</a:t>
            </a:r>
          </a:p>
        </p:txBody>
      </p:sp>
    </p:spTree>
  </p:cSld>
  <p:clrMapOvr>
    <a:masterClrMapping/>
  </p:clrMapOvr>
  <p:transition spd="slow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80919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i="1" dirty="0">
                <a:solidFill>
                  <a:schemeClr val="bg2">
                    <a:lumMod val="25000"/>
                  </a:schemeClr>
                </a:solidFill>
              </a:rPr>
              <a:t>Скульптура малой формы и русская народная сказка.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82650" y="5949950"/>
            <a:ext cx="3673475" cy="908050"/>
          </a:xfrm>
        </p:spPr>
        <p:txBody>
          <a:bodyPr rtlCol="0">
            <a:normAutofit/>
          </a:bodyPr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Скульптура «Кот, петух и лиса»</a:t>
            </a:r>
          </a:p>
        </p:txBody>
      </p:sp>
      <p:pic>
        <p:nvPicPr>
          <p:cNvPr id="2662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1700213"/>
            <a:ext cx="3927475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700213"/>
            <a:ext cx="3087688" cy="411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4932363" y="5949950"/>
            <a:ext cx="3873500" cy="83026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Скульптура «Хозяйка медной горы»</a:t>
            </a:r>
          </a:p>
        </p:txBody>
      </p:sp>
    </p:spTree>
  </p:cSld>
  <p:clrMapOvr>
    <a:masterClrMapping/>
  </p:clrMapOvr>
  <p:transition spd="slow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332656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i="1" dirty="0">
                <a:solidFill>
                  <a:schemeClr val="bg2">
                    <a:lumMod val="25000"/>
                  </a:schemeClr>
                </a:solidFill>
              </a:rPr>
              <a:t>Монументальная скульптура Москвы</a:t>
            </a:r>
          </a:p>
        </p:txBody>
      </p:sp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763713" y="1695450"/>
            <a:ext cx="5400675" cy="4049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963613" y="5948363"/>
            <a:ext cx="6684962" cy="5238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Скульптура «Аллея героев космоса»</a:t>
            </a:r>
          </a:p>
        </p:txBody>
      </p:sp>
    </p:spTree>
  </p:cSld>
  <p:clrMapOvr>
    <a:masterClrMapping/>
  </p:clrMapOvr>
  <p:transition spd="slow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5744" y="5715000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i="1" dirty="0">
                <a:solidFill>
                  <a:schemeClr val="bg2">
                    <a:lumMod val="25000"/>
                  </a:schemeClr>
                </a:solidFill>
              </a:rPr>
              <a:t>Фонтан «Дружба народов» на ВВЦ.</a:t>
            </a:r>
          </a:p>
        </p:txBody>
      </p:sp>
      <p:pic>
        <p:nvPicPr>
          <p:cNvPr id="286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47663" y="333375"/>
            <a:ext cx="8448675" cy="521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6772" y="5589240"/>
            <a:ext cx="5370999" cy="574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i="1" dirty="0">
                <a:solidFill>
                  <a:schemeClr val="bg2">
                    <a:lumMod val="25000"/>
                  </a:schemeClr>
                </a:solidFill>
              </a:rPr>
              <a:t>Памятник Героям-летчикам</a:t>
            </a:r>
          </a:p>
        </p:txBody>
      </p:sp>
      <p:pic>
        <p:nvPicPr>
          <p:cNvPr id="296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12900" y="1052513"/>
            <a:ext cx="59055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608263" y="333375"/>
            <a:ext cx="3914775" cy="52228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Скульптуры Внукова</a:t>
            </a:r>
          </a:p>
        </p:txBody>
      </p:sp>
    </p:spTree>
  </p:cSld>
  <p:clrMapOvr>
    <a:masterClrMapping/>
  </p:clrMapOvr>
  <p:transition spd="slow"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57617" y="5229200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i="1" dirty="0">
                <a:solidFill>
                  <a:schemeClr val="bg2">
                    <a:lumMod val="25000"/>
                  </a:schemeClr>
                </a:solidFill>
              </a:rPr>
              <a:t>Памятник на площади Героев</a:t>
            </a:r>
          </a:p>
        </p:txBody>
      </p:sp>
      <p:pic>
        <p:nvPicPr>
          <p:cNvPr id="307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03350" y="1052513"/>
            <a:ext cx="6021388" cy="4032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5661248"/>
            <a:ext cx="6512511" cy="926976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i="1" dirty="0" err="1">
                <a:solidFill>
                  <a:schemeClr val="bg2">
                    <a:lumMod val="25000"/>
                  </a:schemeClr>
                </a:solidFill>
              </a:rPr>
              <a:t>Опекушин</a:t>
            </a:r>
            <a:r>
              <a:rPr lang="ru-RU" sz="2400" i="1" dirty="0">
                <a:solidFill>
                  <a:schemeClr val="bg2">
                    <a:lumMod val="25000"/>
                  </a:schemeClr>
                </a:solidFill>
              </a:rPr>
              <a:t> А.М. – Памятник Пушкину А.С</a:t>
            </a:r>
            <a:r>
              <a:rPr lang="ru-RU" sz="2000" i="1" dirty="0">
                <a:solidFill>
                  <a:schemeClr val="bg2">
                    <a:lumMod val="25000"/>
                  </a:schemeClr>
                </a:solidFill>
              </a:rPr>
              <a:t>.</a:t>
            </a:r>
          </a:p>
        </p:txBody>
      </p:sp>
      <p:pic>
        <p:nvPicPr>
          <p:cNvPr id="3174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771775" y="476250"/>
            <a:ext cx="3171825" cy="476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116013" y="404813"/>
            <a:ext cx="6400800" cy="3475037"/>
          </a:xfrm>
        </p:spPr>
        <p:txBody>
          <a:bodyPr rtlCol="0">
            <a:normAutofit lnSpcReduction="10000"/>
          </a:bodyPr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b="1" i="1" dirty="0">
                <a:solidFill>
                  <a:schemeClr val="bg2">
                    <a:lumMod val="25000"/>
                  </a:schemeClr>
                </a:solidFill>
              </a:rPr>
              <a:t>Скульптура –</a:t>
            </a:r>
          </a:p>
          <a:p>
            <a:pPr marL="502920" indent="-45720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arenR"/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Один из видов изобразительного искусства, передает богатство и многогранность человеческого образа, с его пропорциями, пластикой движения, мимикой, внутренним содержанием и настроением.</a:t>
            </a:r>
          </a:p>
          <a:p>
            <a:pPr marL="502920" indent="-45720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AutoNum type="arabicParenR"/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Объемное изображение, выполненное в разных материалах: камне, металле, гипсе, дереве, глине и т.д.</a:t>
            </a: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43213" y="3933825"/>
            <a:ext cx="3549650" cy="2662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404664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i="1" dirty="0">
                <a:solidFill>
                  <a:schemeClr val="bg2">
                    <a:lumMod val="25000"/>
                  </a:schemeClr>
                </a:solidFill>
              </a:rPr>
              <a:t>Подготовительная группа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28725" y="1341438"/>
            <a:ext cx="6400800" cy="3473450"/>
          </a:xfrm>
        </p:spPr>
        <p:txBody>
          <a:bodyPr rtlCol="0">
            <a:norm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Искусство на улицах города Челябинска.</a:t>
            </a:r>
          </a:p>
        </p:txBody>
      </p:sp>
      <p:pic>
        <p:nvPicPr>
          <p:cNvPr id="32771" name="Picture 2"/>
          <p:cNvPicPr>
            <a:picLocks noChangeAspect="1" noChangeArrowheads="1"/>
          </p:cNvPicPr>
          <p:nvPr/>
        </p:nvPicPr>
        <p:blipFill>
          <a:blip r:embed="rId2"/>
          <a:stretch>
            <a:fillRect/>
          </a:stretch>
        </p:blipFill>
        <p:spPr bwMode="auto">
          <a:xfrm>
            <a:off x="971550" y="2492375"/>
            <a:ext cx="3162300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2772" name="Picture 3"/>
          <p:cNvPicPr>
            <a:picLocks noChangeAspect="1" noChangeArrowheads="1"/>
          </p:cNvPicPr>
          <p:nvPr/>
        </p:nvPicPr>
        <p:blipFill>
          <a:blip r:embed="rId3"/>
          <a:srcRect r="24"/>
          <a:stretch>
            <a:fillRect/>
          </a:stretch>
        </p:blipFill>
        <p:spPr bwMode="auto">
          <a:xfrm>
            <a:off x="4787900" y="2492375"/>
            <a:ext cx="3211513" cy="3600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48680"/>
            <a:ext cx="8558336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Скульптуры Коненкова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755650" y="5949950"/>
            <a:ext cx="3671888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Скульптура "Старенький старичок" 1909</a:t>
            </a:r>
            <a:endParaRPr lang="ru-RU" i="1" dirty="0">
              <a:solidFill>
                <a:schemeClr val="bg2">
                  <a:lumMod val="25000"/>
                </a:schemeClr>
              </a:solidFill>
              <a:latin typeface="+mn-lt"/>
            </a:endParaRPr>
          </a:p>
        </p:txBody>
      </p:sp>
      <p:pic>
        <p:nvPicPr>
          <p:cNvPr id="33795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738313"/>
            <a:ext cx="2232025" cy="418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796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8563" y="1741488"/>
            <a:ext cx="3149600" cy="4183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5130800" y="6007100"/>
            <a:ext cx="3027363" cy="646113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 err="1">
                <a:solidFill>
                  <a:schemeClr val="bg2">
                    <a:lumMod val="25000"/>
                  </a:schemeClr>
                </a:solidFill>
                <a:latin typeface="+mn-lt"/>
              </a:rPr>
              <a:t>С.Т.Коненков</a:t>
            </a: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, скульптура «Юность»</a:t>
            </a:r>
          </a:p>
        </p:txBody>
      </p:sp>
    </p:spTree>
  </p:cSld>
  <p:clrMapOvr>
    <a:masterClrMapping/>
  </p:clrMapOvr>
  <p:transition spd="slow"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332656"/>
            <a:ext cx="7478216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i="1" dirty="0">
                <a:solidFill>
                  <a:schemeClr val="bg2">
                    <a:lumMod val="25000"/>
                  </a:schemeClr>
                </a:solidFill>
              </a:rPr>
              <a:t>Скульптуры </a:t>
            </a:r>
            <a:r>
              <a:rPr lang="ru-RU" sz="3600" i="1" dirty="0" err="1">
                <a:solidFill>
                  <a:schemeClr val="bg2">
                    <a:lumMod val="25000"/>
                  </a:schemeClr>
                </a:solidFill>
              </a:rPr>
              <a:t>Ватагина</a:t>
            </a:r>
            <a:endParaRPr lang="ru-RU" sz="3600" i="1" dirty="0">
              <a:solidFill>
                <a:schemeClr val="bg2">
                  <a:lumMod val="25000"/>
                </a:schemeClr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833438" y="5516563"/>
            <a:ext cx="3230562" cy="955675"/>
          </a:xfrm>
        </p:spPr>
        <p:txBody>
          <a:bodyPr rtlCol="0">
            <a:norm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</a:rPr>
              <a:t>Скульптура «Слон»</a:t>
            </a:r>
          </a:p>
        </p:txBody>
      </p:sp>
      <p:pic>
        <p:nvPicPr>
          <p:cNvPr id="34819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9750" y="1801813"/>
            <a:ext cx="3817938" cy="3527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820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7900" y="1801813"/>
            <a:ext cx="3571875" cy="3548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18088" y="5516563"/>
            <a:ext cx="3111500" cy="46196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Скульптура «Барс»</a:t>
            </a:r>
          </a:p>
        </p:txBody>
      </p:sp>
    </p:spTree>
  </p:cSld>
  <p:clrMapOvr>
    <a:masterClrMapping/>
  </p:clrMapOvr>
  <p:transition spd="slow"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56772" y="5445224"/>
            <a:ext cx="5370999" cy="574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i="1" dirty="0">
                <a:solidFill>
                  <a:schemeClr val="bg2">
                    <a:lumMod val="25000"/>
                  </a:schemeClr>
                </a:solidFill>
              </a:rPr>
              <a:t>Памятник Героям-летчикам</a:t>
            </a:r>
          </a:p>
        </p:txBody>
      </p:sp>
      <p:pic>
        <p:nvPicPr>
          <p:cNvPr id="358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04963" y="908050"/>
            <a:ext cx="5905500" cy="441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555875" y="188913"/>
            <a:ext cx="3914775" cy="5222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Скульптуры</a:t>
            </a:r>
            <a:r>
              <a:rPr lang="ru-RU" sz="2800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</a:t>
            </a: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Внукова</a:t>
            </a:r>
          </a:p>
        </p:txBody>
      </p:sp>
    </p:spTree>
  </p:cSld>
  <p:clrMapOvr>
    <a:masterClrMapping/>
  </p:clrMapOvr>
  <p:transition spd="slow"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547813" y="5661025"/>
            <a:ext cx="5741987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Памятник Герою Советского Союза Г. А. Тарану</a:t>
            </a:r>
          </a:p>
        </p:txBody>
      </p:sp>
      <p:pic>
        <p:nvPicPr>
          <p:cNvPr id="3686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484438" y="476250"/>
            <a:ext cx="3654425" cy="5035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5373216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dirty="0">
                <a:solidFill>
                  <a:schemeClr val="bg2">
                    <a:lumMod val="25000"/>
                  </a:schemeClr>
                </a:solidFill>
              </a:rPr>
              <a:t>Барельефы на аэровокзале</a:t>
            </a:r>
          </a:p>
        </p:txBody>
      </p:sp>
      <p:pic>
        <p:nvPicPr>
          <p:cNvPr id="3789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620713"/>
            <a:ext cx="5856287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9672" y="2636912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Спасибо за внимание!</a:t>
            </a:r>
          </a:p>
        </p:txBody>
      </p:sp>
    </p:spTree>
  </p:cSld>
  <p:clrMapOvr>
    <a:masterClrMapping/>
  </p:clrMapOvr>
  <p:transition spd="slow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1116013" y="1268413"/>
            <a:ext cx="3346450" cy="639762"/>
          </a:xfrm>
        </p:spPr>
        <p:txBody>
          <a:bodyPr rtlCol="0"/>
          <a:lstStyle/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i="1">
                <a:solidFill>
                  <a:schemeClr val="bg2">
                    <a:lumMod val="25000"/>
                  </a:schemeClr>
                </a:solidFill>
              </a:rPr>
              <a:t>Круглая: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half" idx="2"/>
          </p:nvPr>
        </p:nvSpPr>
        <p:spPr>
          <a:xfrm>
            <a:off x="1116013" y="2060575"/>
            <a:ext cx="3346450" cy="2743200"/>
          </a:xfrm>
        </p:spPr>
        <p:txBody>
          <a:bodyPr rtlCol="0"/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Можно рассмотреть со всех сторон, обойти вокруг.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4008" y="1268760"/>
            <a:ext cx="3346704" cy="639762"/>
          </a:xfrm>
        </p:spPr>
        <p:txBody>
          <a:bodyPr rtlCol="0"/>
          <a:lstStyle/>
          <a:p>
            <a:pPr eaLnBrk="1" fontAlgn="auto" hangingPunct="1">
              <a:buClr>
                <a:schemeClr val="accent6">
                  <a:lumMod val="75000"/>
                </a:schemeClr>
              </a:buClr>
              <a:defRPr/>
            </a:pPr>
            <a:r>
              <a:rPr lang="ru-RU" i="1"/>
              <a:t>Рельеф:</a:t>
            </a:r>
          </a:p>
        </p:txBody>
      </p:sp>
      <p:sp>
        <p:nvSpPr>
          <p:cNvPr id="7" name="Объект 6"/>
          <p:cNvSpPr>
            <a:spLocks noGrp="1"/>
          </p:cNvSpPr>
          <p:nvPr>
            <p:ph sz="quarter" idx="4"/>
          </p:nvPr>
        </p:nvSpPr>
        <p:spPr>
          <a:xfrm>
            <a:off x="4932363" y="2060575"/>
            <a:ext cx="3346450" cy="2743200"/>
          </a:xfrm>
        </p:spPr>
        <p:txBody>
          <a:bodyPr rtlCol="0"/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Изображение плоскости.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188640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Скульптура:</a:t>
            </a:r>
          </a:p>
        </p:txBody>
      </p:sp>
      <p:pic>
        <p:nvPicPr>
          <p:cNvPr id="1536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87450" y="2852738"/>
            <a:ext cx="3208338" cy="3578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7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64163" y="2852738"/>
            <a:ext cx="2792412" cy="3576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60648"/>
            <a:ext cx="6512511" cy="11430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Виды скульптуры: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8313" y="1412875"/>
            <a:ext cx="6400800" cy="3475038"/>
          </a:xfrm>
        </p:spPr>
        <p:txBody>
          <a:bodyPr rtlCol="0">
            <a:normAutofit/>
          </a:bodyPr>
          <a:lstStyle/>
          <a:p>
            <a:pPr marL="45720" indent="0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dirty="0">
                <a:solidFill>
                  <a:schemeClr val="bg2">
                    <a:lumMod val="25000"/>
                  </a:schemeClr>
                </a:solidFill>
              </a:rPr>
              <a:t>1. Монументальная скульптура</a:t>
            </a:r>
          </a:p>
        </p:txBody>
      </p:sp>
      <p:pic>
        <p:nvPicPr>
          <p:cNvPr id="1638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5650" y="2205038"/>
            <a:ext cx="7377113" cy="3082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1341438" y="5589588"/>
            <a:ext cx="6203950" cy="3683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Скульптура «Медный всадник», г. Санкт-Петербург</a:t>
            </a:r>
          </a:p>
        </p:txBody>
      </p:sp>
    </p:spTree>
  </p:cSld>
  <p:clrMapOvr>
    <a:masterClrMapping/>
  </p:clrMapOvr>
  <p:transition spd="slow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332656"/>
            <a:ext cx="6512511" cy="1143000"/>
          </a:xfrm>
        </p:spPr>
        <p:txBody>
          <a:bodyPr/>
          <a:lstStyle/>
          <a:p>
            <a:pPr marL="0" indent="0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200" i="1" dirty="0">
                <a:solidFill>
                  <a:schemeClr val="bg2">
                    <a:lumMod val="25000"/>
                  </a:schemeClr>
                </a:solidFill>
              </a:rPr>
              <a:t>2. Станковая скульптура -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3350" y="5661025"/>
            <a:ext cx="6227763" cy="83185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i="1" dirty="0">
                <a:solidFill>
                  <a:schemeClr val="bg2">
                    <a:lumMod val="25000"/>
                  </a:schemeClr>
                </a:solidFill>
                <a:latin typeface="+mn-lt"/>
              </a:rPr>
              <a:t> Н. С. Пименов. «Парень, играющий в бабки»</a:t>
            </a:r>
          </a:p>
        </p:txBody>
      </p:sp>
      <p:pic>
        <p:nvPicPr>
          <p:cNvPr id="17411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95575" y="1524000"/>
            <a:ext cx="3752850" cy="381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03350" y="404813"/>
            <a:ext cx="6400800" cy="720725"/>
          </a:xfrm>
        </p:spPr>
        <p:txBody>
          <a:bodyPr rtlCol="0">
            <a:normAutofit/>
          </a:bodyPr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2800" b="1" i="1" dirty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3. Скульптура малой формы</a:t>
            </a: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476375" y="1341438"/>
            <a:ext cx="6257925" cy="469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404664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sz="3600" i="1" dirty="0">
                <a:solidFill>
                  <a:schemeClr val="bg2">
                    <a:lumMod val="25000"/>
                  </a:schemeClr>
                </a:solidFill>
              </a:rPr>
              <a:t>4. Анималистический жанр</a:t>
            </a: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35150" y="1487488"/>
            <a:ext cx="5740400" cy="4392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476375" y="404813"/>
            <a:ext cx="6400800" cy="3475037"/>
          </a:xfrm>
        </p:spPr>
        <p:txBody>
          <a:bodyPr rtlCol="0">
            <a:normAutofit/>
          </a:bodyPr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5. Монументально-декоративная парковая скульптура</a:t>
            </a: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47813" y="1484313"/>
            <a:ext cx="619125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332656"/>
            <a:ext cx="6512511" cy="1143000"/>
          </a:xfrm>
        </p:spPr>
        <p:txBody>
          <a:bodyPr/>
          <a:lstStyle/>
          <a:p>
            <a:pPr marL="0" indent="0" algn="ctr" eaLnBrk="1" fontAlgn="auto" hangingPunct="1">
              <a:spcAft>
                <a:spcPts val="0"/>
              </a:spcAft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i="1" dirty="0">
                <a:solidFill>
                  <a:schemeClr val="bg2">
                    <a:lumMod val="25000"/>
                  </a:schemeClr>
                </a:solidFill>
              </a:rPr>
              <a:t>Средняя группа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258888" y="1412875"/>
            <a:ext cx="6400800" cy="3475038"/>
          </a:xfrm>
        </p:spPr>
        <p:txBody>
          <a:bodyPr rtlCol="0">
            <a:normAutofit/>
          </a:bodyPr>
          <a:lstStyle/>
          <a:p>
            <a:pPr marL="45720" indent="0" algn="ctr" eaLnBrk="1" fontAlgn="auto" hangingPunct="1">
              <a:buClr>
                <a:schemeClr val="accent6">
                  <a:lumMod val="75000"/>
                </a:schemeClr>
              </a:buClr>
              <a:buFont typeface="Georgia" pitchFamily="18" charset="0"/>
              <a:buNone/>
              <a:defRPr/>
            </a:pPr>
            <a:r>
              <a:rPr lang="ru-RU" b="1" i="1" dirty="0">
                <a:solidFill>
                  <a:schemeClr val="bg2">
                    <a:lumMod val="25000"/>
                  </a:schemeClr>
                </a:solidFill>
              </a:rPr>
              <a:t>Скульптура малой формы. Животные: «Собачка», «Медведь».</a:t>
            </a:r>
          </a:p>
        </p:txBody>
      </p:sp>
      <p:pic>
        <p:nvPicPr>
          <p:cNvPr id="21507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42988" y="2701925"/>
            <a:ext cx="2381250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995738" y="2708275"/>
            <a:ext cx="4618037" cy="326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slow">
    <p:fade/>
  </p:transition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117</TotalTime>
  <Words>296</Words>
  <Application>Microsoft Office PowerPoint</Application>
  <PresentationFormat>Экран (4:3)</PresentationFormat>
  <Paragraphs>49</Paragraphs>
  <Slides>26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30" baseType="lpstr">
      <vt:lpstr>Arial</vt:lpstr>
      <vt:lpstr>Georgia</vt:lpstr>
      <vt:lpstr>Trebuchet MS</vt:lpstr>
      <vt:lpstr>Воздушный поток</vt:lpstr>
      <vt:lpstr>Ознакомление дошкольников со скульптурой    </vt:lpstr>
      <vt:lpstr>Презентация PowerPoint</vt:lpstr>
      <vt:lpstr>Скульптура:</vt:lpstr>
      <vt:lpstr>Виды скульптуры:</vt:lpstr>
      <vt:lpstr>2. Станковая скульптура - </vt:lpstr>
      <vt:lpstr>Презентация PowerPoint</vt:lpstr>
      <vt:lpstr>4. Анималистический жанр</vt:lpstr>
      <vt:lpstr>Презентация PowerPoint</vt:lpstr>
      <vt:lpstr>Средняя группа</vt:lpstr>
      <vt:lpstr>Скульптура малой формы. Образ человека, «Аленушка»</vt:lpstr>
      <vt:lpstr>Скульптура малой формы из стекла. «Лебеди»</vt:lpstr>
      <vt:lpstr>Образ петуха в скульптуре малой формы</vt:lpstr>
      <vt:lpstr>Старшая группа </vt:lpstr>
      <vt:lpstr>Скульптура малой формы и русская народная сказка.</vt:lpstr>
      <vt:lpstr>Монументальная скульптура Москвы</vt:lpstr>
      <vt:lpstr>Фонтан «Дружба народов» на ВВЦ.</vt:lpstr>
      <vt:lpstr>Памятник Героям-летчикам</vt:lpstr>
      <vt:lpstr>Памятник на площади Героев</vt:lpstr>
      <vt:lpstr>Опекушин А.М. – Памятник Пушкину А.С.</vt:lpstr>
      <vt:lpstr>Подготовительная группа</vt:lpstr>
      <vt:lpstr>Скульптуры Коненкова</vt:lpstr>
      <vt:lpstr>Скульптуры Ватагина</vt:lpstr>
      <vt:lpstr>Памятник Героям-летчикам</vt:lpstr>
      <vt:lpstr>Презентация PowerPoint</vt:lpstr>
      <vt:lpstr>Барельефы на аэровокзале</vt:lpstr>
      <vt:lpstr>Спасибо за внимание!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Ознакомление дошкольников со скульптурой</dc:title>
  <dc:creator>ASUS</dc:creator>
  <cp:lastModifiedBy>Юлия Басаргина</cp:lastModifiedBy>
  <cp:revision>18</cp:revision>
  <dcterms:modified xsi:type="dcterms:W3CDTF">2024-01-07T07:07:26Z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852609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