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8" r:id="rId4"/>
    <p:sldId id="259" r:id="rId5"/>
    <p:sldId id="263" r:id="rId6"/>
    <p:sldId id="260" r:id="rId7"/>
    <p:sldId id="261" r:id="rId8"/>
    <p:sldId id="262" r:id="rId9"/>
    <p:sldId id="267" r:id="rId10"/>
    <p:sldId id="268" r:id="rId11"/>
    <p:sldId id="266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8-5CC6-11CF-8D67-00AA00BDCE1D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5512D118-5CC6-11CF-8D67-00AA00BDCE1D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5512D118-5CC6-11CF-8D67-00AA00BDCE1D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15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70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2212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43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2638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636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867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025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30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1945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712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85446-1A5F-4DE4-A983-16DB5F67A682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B55C6-116F-4C7A-A7A9-92EA70B2E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4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s5-vpr.sdamgia.ru/test?id=56474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learningapps.org/display?v=p7vxnbhu524" TargetMode="External"/><Relationship Id="rId4" Type="http://schemas.openxmlformats.org/officeDocument/2006/relationships/hyperlink" Target="https://www.wallpapertip.com/wmimgs/10-109839_powerpoint-background-in-h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control" Target="../activeX/activeX2.xml"/><Relationship Id="rId7" Type="http://schemas.openxmlformats.org/officeDocument/2006/relationships/image" Target="../media/image2.gi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control" Target="../activeX/activeX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7vxnbhu52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rot="687267" flipV="1">
            <a:off x="5759908" y="1728600"/>
            <a:ext cx="4975876" cy="3671886"/>
          </a:xfrm>
          <a:prstGeom prst="cloudCallout">
            <a:avLst>
              <a:gd name="adj1" fmla="val -2958397"/>
              <a:gd name="adj2" fmla="val 25625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10" y="2202873"/>
            <a:ext cx="1037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7" y="3564543"/>
            <a:ext cx="3733799" cy="2768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71926" y="745860"/>
            <a:ext cx="5093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Book Antiqua" panose="02040602050305030304" pitchFamily="18" charset="0"/>
              </a:rPr>
              <a:t>МБОУ «</a:t>
            </a:r>
            <a:r>
              <a:rPr lang="ru-RU" sz="2400" b="1" i="1" dirty="0" err="1" smtClean="0">
                <a:latin typeface="Book Antiqua" panose="02040602050305030304" pitchFamily="18" charset="0"/>
              </a:rPr>
              <a:t>Костерёвская</a:t>
            </a:r>
            <a:r>
              <a:rPr lang="ru-RU" sz="2400" b="1" i="1" dirty="0" smtClean="0">
                <a:latin typeface="Book Antiqua" panose="02040602050305030304" pitchFamily="18" charset="0"/>
              </a:rPr>
              <a:t> СОШ №2»</a:t>
            </a:r>
            <a:endParaRPr lang="ru-RU" sz="2400" b="1" i="1" dirty="0"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0" y="25722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271586" y="1994883"/>
            <a:ext cx="10101263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                                                   Тема урока: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«Главные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члены предложения (грамматическая основа). Подлежащее и способы его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выражения»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                                                    (5 класс)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86700" y="5243513"/>
            <a:ext cx="4047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latin typeface="Book Antiqua" panose="02040602050305030304" pitchFamily="18" charset="0"/>
              </a:rPr>
              <a:t>Автор: </a:t>
            </a:r>
            <a:r>
              <a:rPr lang="ru-RU" sz="1600" b="1" i="1" dirty="0" err="1" smtClean="0">
                <a:latin typeface="Book Antiqua" panose="02040602050305030304" pitchFamily="18" charset="0"/>
              </a:rPr>
              <a:t>Шуванова</a:t>
            </a:r>
            <a:r>
              <a:rPr lang="ru-RU" sz="1600" b="1" i="1" dirty="0" smtClean="0">
                <a:latin typeface="Book Antiqua" panose="02040602050305030304" pitchFamily="18" charset="0"/>
              </a:rPr>
              <a:t> Галина Ивановна, </a:t>
            </a:r>
          </a:p>
          <a:p>
            <a:r>
              <a:rPr lang="ru-RU" sz="1600" b="1" i="1" dirty="0" smtClean="0">
                <a:latin typeface="Book Antiqua" panose="02040602050305030304" pitchFamily="18" charset="0"/>
              </a:rPr>
              <a:t>учитель русского языка и литературы,</a:t>
            </a:r>
          </a:p>
          <a:p>
            <a:r>
              <a:rPr lang="ru-RU" sz="1600" b="1" i="1" dirty="0" smtClean="0">
                <a:latin typeface="Book Antiqua" panose="02040602050305030304" pitchFamily="18" charset="0"/>
              </a:rPr>
              <a:t>высшая квалификационная категория.</a:t>
            </a:r>
            <a:endParaRPr lang="ru-RU" sz="1600" b="1" i="1" dirty="0"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77523" y="630680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latin typeface="Book Antiqua" panose="02040602050305030304" pitchFamily="18" charset="0"/>
              </a:rPr>
              <a:t>2024</a:t>
            </a:r>
            <a:endParaRPr lang="ru-RU" sz="16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918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 rot="687267" flipV="1">
            <a:off x="5759908" y="1728600"/>
            <a:ext cx="4975876" cy="3671886"/>
          </a:xfrm>
          <a:prstGeom prst="cloudCallout">
            <a:avLst>
              <a:gd name="adj1" fmla="val -2958397"/>
              <a:gd name="adj2" fmla="val 25625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20068" y="55327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10" y="2202873"/>
            <a:ext cx="1037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7" y="3564543"/>
            <a:ext cx="3733799" cy="27682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75877" y="794038"/>
            <a:ext cx="91310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Помогите Дракончику составить связанный текст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по теме нашего урока!</a:t>
            </a:r>
            <a:endParaRPr lang="ru-RU" sz="28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605602" y="1748145"/>
            <a:ext cx="5559734" cy="2130777"/>
          </a:xfrm>
          <a:prstGeom prst="cloudCallout">
            <a:avLst>
              <a:gd name="adj1" fmla="val -97289"/>
              <a:gd name="adj2" fmla="val 3735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Сегодня   мы  говорили  о ……</a:t>
            </a:r>
          </a:p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Я знаю, что….</a:t>
            </a:r>
          </a:p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На уроке я понял…</a:t>
            </a:r>
          </a:p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Book Antiqua" panose="02040602050305030304" pitchFamily="18" charset="0"/>
              </a:rPr>
              <a:t>Теперь я умею…</a:t>
            </a:r>
          </a:p>
        </p:txBody>
      </p:sp>
    </p:spTree>
    <p:extLst>
      <p:ext uri="{BB962C8B-B14F-4D97-AF65-F5344CB8AC3E}">
        <p14:creationId xmlns:p14="http://schemas.microsoft.com/office/powerpoint/2010/main" val="1647119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8187" y="2202873"/>
            <a:ext cx="1037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350327" y="706582"/>
            <a:ext cx="42787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Домашнее 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47163" y="3043673"/>
            <a:ext cx="4833137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Выучить теоретический материал п. 136, стр. 172-173;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2. выполнить упр. 841 ( подчеркните главные члены предложения,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укажите, какой частью речи выражено подлежащее и сказуемое)</a:t>
            </a:r>
            <a:endParaRPr lang="ru-RU" sz="2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8" y="4201587"/>
            <a:ext cx="2874550" cy="2131183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937164" y="2202873"/>
            <a:ext cx="2632363" cy="797314"/>
          </a:xfrm>
          <a:prstGeom prst="cloudCallout">
            <a:avLst>
              <a:gd name="adj1" fmla="val -89133"/>
              <a:gd name="adj2" fmla="val 1949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УДАЧИ!</a:t>
            </a:r>
            <a:endParaRPr lang="ru-RU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5710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-66879" y="-56576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2572205"/>
            <a:ext cx="10403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27453" y="2723116"/>
            <a:ext cx="10403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891346" y="3138615"/>
            <a:ext cx="3625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rus5-vpr.sdamgia.ru/test?id=564741</a:t>
            </a:r>
            <a:endParaRPr lang="ru-RU" sz="1400" dirty="0" smtClean="0"/>
          </a:p>
          <a:p>
            <a:endParaRPr lang="ru-RU" sz="14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609600" y="2202873"/>
            <a:ext cx="10555736" cy="2613124"/>
            <a:chOff x="609600" y="2202873"/>
            <a:chExt cx="10555736" cy="2613124"/>
          </a:xfrm>
        </p:grpSpPr>
        <p:sp>
          <p:nvSpPr>
            <p:cNvPr id="2" name="TextBox 1"/>
            <p:cNvSpPr txBox="1"/>
            <p:nvPr/>
          </p:nvSpPr>
          <p:spPr>
            <a:xfrm>
              <a:off x="609600" y="2202873"/>
              <a:ext cx="1055573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</a:rPr>
                <a:t>Фон  </a:t>
              </a:r>
              <a:r>
                <a:rPr lang="en-US" sz="1400" dirty="0" smtClean="0">
                  <a:latin typeface="Book Antiqua" panose="02040602050305030304" pitchFamily="18" charset="0"/>
                  <a:hlinkClick r:id="rId4"/>
                </a:rPr>
                <a:t>https://www.wallpapertip.com/wmimgs/10-109839_powerpoint-background-in-hd.jp</a:t>
              </a:r>
              <a:endParaRPr lang="ru-RU" sz="1400" dirty="0" smtClean="0">
                <a:latin typeface="Book Antiqua" panose="02040602050305030304" pitchFamily="18" charset="0"/>
                <a:hlinkClick r:id="rId4"/>
              </a:endParaRPr>
            </a:p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  <a:hlinkClick r:id="rId4"/>
                </a:rPr>
                <a:t>ДРАКОНЧИК </a:t>
              </a:r>
              <a:r>
                <a:rPr lang="en-US" sz="1400" dirty="0" smtClean="0">
                  <a:latin typeface="Book Antiqua" panose="02040602050305030304" pitchFamily="18" charset="0"/>
                  <a:hlinkClick r:id="rId4"/>
                </a:rPr>
                <a:t>https://www.google.com/search?q=%D0%B4%D1%80%D0%B0%D0%BA%D0%BE%D0%BD%D1%87%D0%B8%D0%BA+%D0%B3%D0%B8%D1%84%D0%BA%D0%B0#vhid=UlPl3X-H0pMbmM&amp;vssid=lg</a:t>
              </a:r>
              <a:endParaRPr lang="ru-RU" sz="1400" dirty="0" smtClean="0">
                <a:latin typeface="Book Antiqua" panose="02040602050305030304" pitchFamily="18" charset="0"/>
              </a:endParaRPr>
            </a:p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</a:rPr>
                <a:t> </a:t>
              </a:r>
              <a:r>
                <a:rPr lang="ru-RU" sz="1400" dirty="0" smtClean="0">
                  <a:latin typeface="Book Antiqua" panose="02040602050305030304" pitchFamily="18" charset="0"/>
                </a:rPr>
                <a:t>решу ВПР</a:t>
              </a:r>
              <a:endParaRPr lang="ru-RU" sz="1400" dirty="0">
                <a:latin typeface="Book Antiqua" panose="02040602050305030304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469960" y="3892667"/>
              <a:ext cx="56928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 4. </a:t>
              </a:r>
              <a:r>
                <a:rPr lang="ru-RU" dirty="0" err="1" smtClean="0"/>
                <a:t>Лернинг</a:t>
              </a:r>
              <a:r>
                <a:rPr lang="ru-RU" dirty="0" smtClean="0"/>
                <a:t> </a:t>
              </a:r>
              <a:r>
                <a:rPr lang="en-US" dirty="0" smtClean="0">
                  <a:hlinkClick r:id="rId5"/>
                </a:rPr>
                <a:t>https</a:t>
              </a:r>
              <a:r>
                <a:rPr lang="en-US" dirty="0">
                  <a:hlinkClick r:id="rId5"/>
                </a:rPr>
                <a:t>://</a:t>
              </a:r>
              <a:r>
                <a:rPr lang="en-US" dirty="0" smtClean="0">
                  <a:hlinkClick r:id="rId5"/>
                </a:rPr>
                <a:t>learningapps.org/display?v=p7vxnbhu524</a:t>
              </a:r>
              <a:endParaRPr lang="ru-RU" dirty="0" smtClean="0"/>
            </a:p>
            <a:p>
              <a:endParaRPr lang="ru-RU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58837" y="659139"/>
            <a:ext cx="5093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Использованные ресурсы:</a:t>
            </a:r>
            <a:endParaRPr lang="ru-RU" sz="32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10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-30415" y="-28775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823864" y="2259449"/>
            <a:ext cx="10604708" cy="2349061"/>
            <a:chOff x="560628" y="2202873"/>
            <a:chExt cx="10604708" cy="2349061"/>
          </a:xfrm>
        </p:grpSpPr>
        <p:sp>
          <p:nvSpPr>
            <p:cNvPr id="12" name="TextBox 11"/>
            <p:cNvSpPr txBox="1"/>
            <p:nvPr/>
          </p:nvSpPr>
          <p:spPr>
            <a:xfrm>
              <a:off x="609600" y="2202873"/>
              <a:ext cx="1055573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</a:rPr>
                <a:t>Фон  </a:t>
              </a:r>
              <a:r>
                <a:rPr lang="en-US" sz="1400" dirty="0" smtClean="0">
                  <a:latin typeface="Book Antiqua" panose="02040602050305030304" pitchFamily="18" charset="0"/>
                  <a:hlinkClick r:id="rId4"/>
                </a:rPr>
                <a:t>https://www.wallpapertip.com/wmimgs/10-109839_powerpoint-background-in-hd.jp</a:t>
              </a:r>
              <a:endParaRPr lang="ru-RU" sz="1400" dirty="0" smtClean="0">
                <a:latin typeface="Book Antiqua" panose="02040602050305030304" pitchFamily="18" charset="0"/>
                <a:hlinkClick r:id="rId4"/>
              </a:endParaRPr>
            </a:p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  <a:hlinkClick r:id="rId4"/>
                </a:rPr>
                <a:t>ДРАКОНЧИК </a:t>
              </a:r>
              <a:r>
                <a:rPr lang="en-US" sz="1400" dirty="0" smtClean="0">
                  <a:latin typeface="Book Antiqua" panose="02040602050305030304" pitchFamily="18" charset="0"/>
                  <a:hlinkClick r:id="rId4"/>
                </a:rPr>
                <a:t>https://www.google.com/search?q=%D0%B4%D1%80%D0%B0%D0%BA%D0%BE%D0%BD%D1%87%D0%B8%D0%BA+%D0%B3%D0%B8%D1%84%D0%BA%D0%B0#vhid=UlPl3X-H0pMbmM&amp;vssid=lg</a:t>
              </a:r>
              <a:endParaRPr lang="ru-RU" sz="1400" dirty="0" smtClean="0">
                <a:latin typeface="Book Antiqua" panose="02040602050305030304" pitchFamily="18" charset="0"/>
              </a:endParaRPr>
            </a:p>
            <a:p>
              <a:pPr marL="342900" indent="-342900">
                <a:buAutoNum type="arabicPeriod"/>
              </a:pPr>
              <a:r>
                <a:rPr lang="ru-RU" sz="1400" dirty="0" smtClean="0">
                  <a:latin typeface="Book Antiqua" panose="02040602050305030304" pitchFamily="18" charset="0"/>
                </a:rPr>
                <a:t> </a:t>
              </a:r>
              <a:r>
                <a:rPr lang="ru-RU" sz="1400" dirty="0" smtClean="0">
                  <a:latin typeface="Book Antiqua" panose="02040602050305030304" pitchFamily="18" charset="0"/>
                </a:rPr>
                <a:t>решу ВПР</a:t>
              </a:r>
              <a:endParaRPr lang="ru-RU" sz="1400" dirty="0">
                <a:latin typeface="Book Antiqua" panose="0204060205030503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60628" y="3628604"/>
              <a:ext cx="56928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 4. </a:t>
              </a:r>
              <a:r>
                <a:rPr lang="ru-RU" dirty="0" err="1" smtClean="0"/>
                <a:t>Лернинг</a:t>
              </a:r>
              <a:r>
                <a:rPr lang="ru-RU" dirty="0" smtClean="0"/>
                <a:t> </a:t>
              </a:r>
              <a:r>
                <a:rPr lang="en-US" dirty="0" smtClean="0">
                  <a:hlinkClick r:id="rId5"/>
                </a:rPr>
                <a:t>https</a:t>
              </a:r>
              <a:r>
                <a:rPr lang="en-US" dirty="0">
                  <a:hlinkClick r:id="rId5"/>
                </a:rPr>
                <a:t>://</a:t>
              </a:r>
              <a:r>
                <a:rPr lang="en-US" dirty="0" smtClean="0">
                  <a:hlinkClick r:id="rId5"/>
                </a:rPr>
                <a:t>learningapps.org/display?v=p7vxnbhu524</a:t>
              </a:r>
              <a:endParaRPr lang="ru-RU" dirty="0" smtClean="0"/>
            </a:p>
            <a:p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090127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35" y="2053503"/>
            <a:ext cx="5841856" cy="4421736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7952509" y="484909"/>
            <a:ext cx="2396835" cy="1069848"/>
          </a:xfrm>
          <a:prstGeom prst="cloudCallout">
            <a:avLst>
              <a:gd name="adj1" fmla="val -205305"/>
              <a:gd name="adj2" fmla="val 13105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Поиграем?..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94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17272" y="678872"/>
            <a:ext cx="6495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Book Antiqua" panose="02040602050305030304" pitchFamily="18" charset="0"/>
              </a:rPr>
              <a:t>Игра «Верю (+) – не верю ( -)»</a:t>
            </a:r>
            <a:endParaRPr lang="ru-RU" sz="3600" b="1" i="1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227" y="1680909"/>
            <a:ext cx="11497543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1.По цели высказывания различают вопросительные, восклицательные и повествовательные предложения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227" y="2615241"/>
            <a:ext cx="8686993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2.Словосочетание «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яркое солнце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» является  глагольным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227" y="3370680"/>
            <a:ext cx="10636245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3. В предложении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«Солнце скрылось за горою»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одно словосочетание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47227" y="4220401"/>
            <a:ext cx="10927992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4. Грамматическая основа  предложения – это подлежащее и сказуемое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227" y="5070122"/>
            <a:ext cx="8273419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5. Грамматическая основа не является словосочетанием.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2071687" y="5919844"/>
            <a:ext cx="5843587" cy="738132"/>
          </a:xfrm>
          <a:prstGeom prst="cloudCallout">
            <a:avLst>
              <a:gd name="adj1" fmla="val -23796"/>
              <a:gd name="adj2" fmla="val 4617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-  -  + +  +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88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0" y="-1467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112767"/>
              </p:ext>
            </p:extLst>
          </p:nvPr>
        </p:nvGraphicFramePr>
        <p:xfrm>
          <a:off x="415329" y="2190553"/>
          <a:ext cx="10875820" cy="4171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7910">
                  <a:extLst>
                    <a:ext uri="{9D8B030D-6E8A-4147-A177-3AD203B41FA5}">
                      <a16:colId xmlns:a16="http://schemas.microsoft.com/office/drawing/2014/main" val="3417116029"/>
                    </a:ext>
                  </a:extLst>
                </a:gridCol>
                <a:gridCol w="5437910">
                  <a:extLst>
                    <a:ext uri="{9D8B030D-6E8A-4147-A177-3AD203B41FA5}">
                      <a16:colId xmlns:a16="http://schemas.microsoft.com/office/drawing/2014/main" val="2861340504"/>
                    </a:ext>
                  </a:extLst>
                </a:gridCol>
              </a:tblGrid>
              <a:tr h="8042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693234"/>
                  </a:ext>
                </a:extLst>
              </a:tr>
              <a:tr h="4414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Существительное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Метель</a:t>
                      </a:r>
                      <a:r>
                        <a:rPr lang="ru-RU" dirty="0" smtClean="0"/>
                        <a:t> надвинулась сразу. Густо пошёл </a:t>
                      </a:r>
                      <a:r>
                        <a:rPr lang="ru-RU" u="sng" dirty="0" smtClean="0">
                          <a:solidFill>
                            <a:schemeClr val="tx1"/>
                          </a:solidFill>
                        </a:rPr>
                        <a:t>снег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118335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Я</a:t>
                      </a:r>
                      <a:r>
                        <a:rPr lang="ru-RU" dirty="0" smtClean="0"/>
                        <a:t> ехал вечером один на беговых дрожках.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sz="1800" b="0" i="1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Кто-то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должен любить некрасивых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9169"/>
                  </a:ext>
                </a:extLst>
              </a:tr>
              <a:tr h="4414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Прекрасное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должно быть величаво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803579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162621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34289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40181" y="634829"/>
            <a:ext cx="7032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Book Antiqua" panose="02040602050305030304" pitchFamily="18" charset="0"/>
              </a:rPr>
              <a:t>Определяем тему и цель урока!</a:t>
            </a:r>
            <a:endParaRPr lang="ru-RU" sz="3600" b="1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72" y="114445"/>
            <a:ext cx="2605509" cy="19317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86141" y="2513365"/>
            <a:ext cx="175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Примеры</a:t>
            </a:r>
            <a:endParaRPr lang="ru-RU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4575" y="2513365"/>
            <a:ext cx="398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Способы выражения подлежащего</a:t>
            </a:r>
            <a:endParaRPr lang="ru-RU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62052" y="1340495"/>
            <a:ext cx="332334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Учебник  «Русский язык  5»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п. 136 стр. 173-174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5937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95012"/>
              </p:ext>
            </p:extLst>
          </p:nvPr>
        </p:nvGraphicFramePr>
        <p:xfrm>
          <a:off x="387620" y="2936509"/>
          <a:ext cx="10875820" cy="3796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7910">
                  <a:extLst>
                    <a:ext uri="{9D8B030D-6E8A-4147-A177-3AD203B41FA5}">
                      <a16:colId xmlns:a16="http://schemas.microsoft.com/office/drawing/2014/main" val="3417116029"/>
                    </a:ext>
                  </a:extLst>
                </a:gridCol>
                <a:gridCol w="5437910">
                  <a:extLst>
                    <a:ext uri="{9D8B030D-6E8A-4147-A177-3AD203B41FA5}">
                      <a16:colId xmlns:a16="http://schemas.microsoft.com/office/drawing/2014/main" val="2861340504"/>
                    </a:ext>
                  </a:extLst>
                </a:gridCol>
              </a:tblGrid>
              <a:tr h="6272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693234"/>
                  </a:ext>
                </a:extLst>
              </a:tr>
              <a:tr h="441470">
                <a:tc>
                  <a:txBody>
                    <a:bodyPr/>
                    <a:lstStyle/>
                    <a:p>
                      <a:r>
                        <a:rPr lang="ru-RU" dirty="0" smtClean="0"/>
                        <a:t>Существительное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Метель</a:t>
                      </a:r>
                      <a:r>
                        <a:rPr lang="ru-RU" dirty="0" smtClean="0"/>
                        <a:t> надвинулась сразу. Густо пошёл </a:t>
                      </a:r>
                      <a:r>
                        <a:rPr lang="ru-RU" u="sng" dirty="0" smtClean="0">
                          <a:solidFill>
                            <a:schemeClr val="tx1"/>
                          </a:solidFill>
                        </a:rPr>
                        <a:t>снег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118335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Личное местоимение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sng" dirty="0" smtClean="0"/>
                        <a:t>Я</a:t>
                      </a:r>
                      <a:r>
                        <a:rPr lang="ru-RU" dirty="0" smtClean="0"/>
                        <a:t> ехал вечером один на беговых дрожках. </a:t>
                      </a:r>
                      <a:r>
                        <a:rPr lang="ru-RU" sz="1800" b="0" i="1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Кто-то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должен любить некрасивых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709169"/>
                  </a:ext>
                </a:extLst>
              </a:tr>
              <a:tr h="44147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Прилагательное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Прекрасное</a:t>
                      </a:r>
                      <a:r>
                        <a:rPr lang="ru-RU" sz="18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должно быть величаво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803579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r>
                        <a:rPr lang="ru-RU" dirty="0" smtClean="0"/>
                        <a:t>Сочетанием существительного</a:t>
                      </a:r>
                      <a:r>
                        <a:rPr lang="ru-RU" baseline="0" dirty="0" smtClean="0"/>
                        <a:t> в </a:t>
                      </a:r>
                      <a:r>
                        <a:rPr lang="ru-RU" baseline="0" dirty="0" err="1" smtClean="0"/>
                        <a:t>И.п</a:t>
                      </a:r>
                      <a:r>
                        <a:rPr lang="ru-RU" baseline="0" dirty="0" smtClean="0"/>
                        <a:t>. с существительным  или местоимением в </a:t>
                      </a:r>
                      <a:r>
                        <a:rPr lang="ru-RU" baseline="0" dirty="0" err="1" smtClean="0"/>
                        <a:t>Тв</a:t>
                      </a:r>
                      <a:r>
                        <a:rPr lang="ru-RU" baseline="0" dirty="0" smtClean="0"/>
                        <a:t>. п.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162621"/>
                  </a:ext>
                </a:extLst>
              </a:tr>
              <a:tr h="761989">
                <a:tc>
                  <a:txBody>
                    <a:bodyPr/>
                    <a:lstStyle/>
                    <a:p>
                      <a:r>
                        <a:rPr lang="ru-RU" dirty="0" smtClean="0"/>
                        <a:t>Сочетанием  числительного в  </a:t>
                      </a:r>
                      <a:r>
                        <a:rPr lang="ru-RU" dirty="0" err="1" smtClean="0"/>
                        <a:t>И.п</a:t>
                      </a:r>
                      <a:r>
                        <a:rPr lang="ru-RU" dirty="0" smtClean="0"/>
                        <a:t>. с существительным в  </a:t>
                      </a:r>
                      <a:r>
                        <a:rPr lang="ru-RU" dirty="0" err="1" smtClean="0"/>
                        <a:t>Р.п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34289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40181" y="634829"/>
            <a:ext cx="7032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Book Antiqua" panose="02040602050305030304" pitchFamily="18" charset="0"/>
              </a:rPr>
              <a:t>Определяем тему и цель урока!</a:t>
            </a:r>
            <a:endParaRPr lang="ru-RU" sz="3600" b="1" i="1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72" y="114445"/>
            <a:ext cx="2605509" cy="19317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75305" y="3022528"/>
            <a:ext cx="175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Примеры</a:t>
            </a:r>
            <a:endParaRPr lang="ru-RU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103" y="5364317"/>
            <a:ext cx="3629025" cy="3238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7403" y="6295265"/>
            <a:ext cx="3514725" cy="333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00103" y="3061056"/>
            <a:ext cx="398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Способы выражения подлежащего</a:t>
            </a:r>
            <a:endParaRPr lang="ru-RU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7491" y="2161309"/>
            <a:ext cx="7447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Главные члены предложения. Подлежащее .</a:t>
            </a:r>
            <a:endParaRPr lang="ru-RU" sz="2800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1636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72" y="114445"/>
            <a:ext cx="2605509" cy="21161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1018" y="649293"/>
            <a:ext cx="2015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Запомни!!!</a:t>
            </a:r>
            <a:endParaRPr lang="ru-RU" sz="28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03565" y="2685992"/>
            <a:ext cx="10723418" cy="34624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Слово ( сочетание слов), которое представляет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собой главный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предмет  или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объект в предложении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отвечает на вопросы 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«кто?»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, 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«что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?»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,  называется </a:t>
            </a:r>
            <a:r>
              <a:rPr lang="ru-RU" b="1" dirty="0">
                <a:solidFill>
                  <a:srgbClr val="C00000"/>
                </a:solidFill>
                <a:latin typeface="Book Antiqua" panose="02040602050305030304" pitchFamily="18" charset="0"/>
              </a:rPr>
              <a:t>Подлежащим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относится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к главным членам предложения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anose="02040602050305030304" pitchFamily="18" charset="0"/>
              </a:rPr>
              <a:t>Подлежащее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 указывает на предмет речи.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Поэтому чтобы его найти, надо понять, 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про что говорится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в предложении.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 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anose="02040602050305030304" pitchFamily="18" charset="0"/>
              </a:rPr>
              <a:t>Пусть сильнее грянет буря!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 (А.М. Горький).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О чем говорится в предложении?  (о буре)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Задаем вопрос: Кто?</a:t>
            </a:r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Что?   </a:t>
            </a:r>
            <a:r>
              <a:rPr kumimoji="0" lang="ru-RU" altLang="ru-RU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anose="02040602050305030304" pitchFamily="18" charset="0"/>
              </a:rPr>
              <a:t>Буря 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( подлежащее, выражено именем существительным в </a:t>
            </a:r>
            <a:r>
              <a:rPr kumimoji="0" lang="ru-RU" altLang="ru-RU" b="1" i="0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И.п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Book Antiqua" panose="0204060205030503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736285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1" y="71436"/>
            <a:ext cx="12054731" cy="678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11487" y="4003642"/>
            <a:ext cx="6527749" cy="21082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Montserrat"/>
              </a:rPr>
              <a:t> 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 Antiqua" panose="02040602050305030304" pitchFamily="18" charset="0"/>
              </a:rPr>
              <a:t>В каком случае главный член предложения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 Antiqua" panose="02040602050305030304" pitchFamily="18" charset="0"/>
              </a:rPr>
              <a:t>выражен синтаксически цельным словосочетанием?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i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 а</a:t>
            </a: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 Antiqua" panose="02040602050305030304" pitchFamily="18" charset="0"/>
              </a:rPr>
              <a:t>) Брат с сестрой зашел в класс.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 Antiqua" panose="02040602050305030304" pitchFamily="18" charset="0"/>
              </a:rPr>
              <a:t> б)Отец с сыном поехали на рыбалку.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i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 в</a:t>
            </a: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 Antiqua" panose="02040602050305030304" pitchFamily="18" charset="0"/>
              </a:rPr>
              <a:t>) Мы жили как кошка с собакой!</a:t>
            </a:r>
            <a:endParaRPr kumimoji="0" lang="ru-RU" alt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anose="0204060205030503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4634" y="1854498"/>
            <a:ext cx="755072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111111"/>
                </a:solidFill>
                <a:latin typeface="Book Antiqua" panose="02040602050305030304" pitchFamily="18" charset="0"/>
              </a:rPr>
              <a:t>Спишите предложения, подчеркните в них подлежащее, укажите </a:t>
            </a:r>
            <a:r>
              <a:rPr lang="ru-RU" b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способ его </a:t>
            </a:r>
            <a:r>
              <a:rPr lang="ru-RU" b="1" dirty="0">
                <a:solidFill>
                  <a:srgbClr val="111111"/>
                </a:solidFill>
                <a:latin typeface="Book Antiqua" panose="02040602050305030304" pitchFamily="18" charset="0"/>
              </a:rPr>
              <a:t>выражения </a:t>
            </a:r>
          </a:p>
          <a:p>
            <a:r>
              <a:rPr lang="ru-RU" sz="2000" b="1" i="1" dirty="0">
                <a:solidFill>
                  <a:srgbClr val="111111"/>
                </a:solidFill>
                <a:latin typeface="Book Antiqua" panose="02040602050305030304" pitchFamily="18" charset="0"/>
              </a:rPr>
              <a:t> </a:t>
            </a:r>
            <a:r>
              <a:rPr lang="ru-RU" sz="2400" b="1" i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1. </a:t>
            </a:r>
            <a:r>
              <a:rPr lang="ru-RU" sz="3200" b="1" i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Степь </a:t>
            </a:r>
            <a:r>
              <a:rPr lang="ru-RU" sz="2800" b="1" i="1" dirty="0">
                <a:solidFill>
                  <a:srgbClr val="111111"/>
                </a:solidFill>
                <a:latin typeface="Book Antiqua" panose="02040602050305030304" pitchFamily="18" charset="0"/>
              </a:rPr>
              <a:t>осветила луна.</a:t>
            </a:r>
          </a:p>
          <a:p>
            <a:r>
              <a:rPr lang="ru-RU" sz="2800" b="1" i="1" dirty="0" smtClean="0">
                <a:solidFill>
                  <a:srgbClr val="111111"/>
                </a:solidFill>
                <a:latin typeface="Book Antiqua" panose="02040602050305030304" pitchFamily="18" charset="0"/>
              </a:rPr>
              <a:t>2.Послышался </a:t>
            </a:r>
            <a:r>
              <a:rPr lang="ru-RU" sz="2800" b="1" i="1" dirty="0">
                <a:solidFill>
                  <a:srgbClr val="111111"/>
                </a:solidFill>
                <a:latin typeface="Book Antiqua" panose="02040602050305030304" pitchFamily="18" charset="0"/>
              </a:rPr>
              <a:t>хруст снега около дома.</a:t>
            </a:r>
            <a:endParaRPr lang="ru-RU" sz="2800" b="1" i="1" dirty="0">
              <a:solidFill>
                <a:srgbClr val="111111"/>
              </a:solidFill>
              <a:latin typeface="Book Antiqua" panose="0204060205030503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3870779"/>
            <a:ext cx="3733799" cy="2768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68436" y="955964"/>
            <a:ext cx="3959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Выполним задания!</a:t>
            </a:r>
            <a:endParaRPr lang="ru-RU" sz="32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131" name="HTMLOption1" r:id="rId2" imgW="1371600" imgH="304920"/>
        </mc:Choice>
        <mc:Fallback>
          <p:control name="HTMLOption1" r:id="rId2" imgW="1371600" imgH="304920">
            <p:pic>
              <p:nvPicPr>
                <p:cNvPr id="3" name="HTMLOpti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52401" y="-233363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32" name="HTMLOption2" r:id="rId3" imgW="1371600" imgH="304920"/>
        </mc:Choice>
        <mc:Fallback>
          <p:control name="HTMLOption2" r:id="rId3" imgW="1371600" imgH="304920">
            <p:pic>
              <p:nvPicPr>
                <p:cNvPr id="4" name="HTMLOpti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52401" y="-233363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33" name="HTMLOption3" r:id="rId4" imgW="1371600" imgH="304920"/>
        </mc:Choice>
        <mc:Fallback>
          <p:control name="HTMLOption3" r:id="rId4" imgW="1371600" imgH="304920">
            <p:pic>
              <p:nvPicPr>
                <p:cNvPr id="5" name="HTMLOption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52401" y="-233363"/>
                  <a:ext cx="1371600" cy="3048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70044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-118477" y="-184666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10" y="2202873"/>
            <a:ext cx="1037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61637" y="944434"/>
            <a:ext cx="4831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learningapps.org/display?v=p7vxnbhu524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26468" t="10133" r="26147" b="27400"/>
          <a:stretch/>
        </p:blipFill>
        <p:spPr>
          <a:xfrm>
            <a:off x="2230581" y="1497843"/>
            <a:ext cx="6982691" cy="517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01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allpapertip.com/wmimgs/10-109839_powerpoint-background-in-h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/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10" y="2202873"/>
            <a:ext cx="1037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0903" y="1418798"/>
            <a:ext cx="11590193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Выпишите предложение, в котором необходимо поставить запятую.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 (Знаки препинания внутри предложений не расставлены.)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Напишите, на каком основании вы сделали свой выбор.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1</a:t>
            </a: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)  Тропинка петляет среди деревьев и поднимается на пригорки.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2)  Восходит месяц и красным столбом отражается на другой стороне пруда.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3)  Ночь уже ложится на горы и туман бродит по ущельям.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anose="02040602050305030304" pitchFamily="18" charset="0"/>
              </a:rPr>
              <a:t>4)  Густые тучи скрывают небо и почти нависают над нашими головами.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0835" y="5380383"/>
            <a:ext cx="922400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предложение, выполните его синтаксический разбор.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200" b="1" i="1" dirty="0">
                <a:solidFill>
                  <a:schemeClr val="tx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лютую стужу синицы прилетают к </a:t>
            </a:r>
            <a:r>
              <a:rPr lang="ru-RU" sz="3200" b="1" i="1" dirty="0" smtClean="0">
                <a:solidFill>
                  <a:schemeClr val="tx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избам.</a:t>
            </a:r>
            <a:r>
              <a:rPr lang="ru-RU" sz="3200" b="1" i="1" baseline="30000" dirty="0" smtClean="0">
                <a:solidFill>
                  <a:schemeClr val="tx1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3200" b="1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770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626</Words>
  <Application>Microsoft Office PowerPoint</Application>
  <PresentationFormat>Широкоэкранный</PresentationFormat>
  <Paragraphs>93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Montserrat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28</cp:revision>
  <dcterms:created xsi:type="dcterms:W3CDTF">2024-01-05T18:14:31Z</dcterms:created>
  <dcterms:modified xsi:type="dcterms:W3CDTF">2024-01-06T20:19:33Z</dcterms:modified>
</cp:coreProperties>
</file>